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440" y="-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621BCD-7337-4BC9-9458-20A5A4217939}"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0B4C1-9641-43DE-A537-3C305C1EDC15}" type="slidenum">
              <a:rPr lang="en-US" smtClean="0"/>
              <a:t>‹#›</a:t>
            </a:fld>
            <a:endParaRPr lang="en-US"/>
          </a:p>
        </p:txBody>
      </p:sp>
    </p:spTree>
    <p:extLst>
      <p:ext uri="{BB962C8B-B14F-4D97-AF65-F5344CB8AC3E}">
        <p14:creationId xmlns:p14="http://schemas.microsoft.com/office/powerpoint/2010/main" val="395456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621BCD-7337-4BC9-9458-20A5A4217939}"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0B4C1-9641-43DE-A537-3C305C1EDC15}" type="slidenum">
              <a:rPr lang="en-US" smtClean="0"/>
              <a:t>‹#›</a:t>
            </a:fld>
            <a:endParaRPr lang="en-US"/>
          </a:p>
        </p:txBody>
      </p:sp>
    </p:spTree>
    <p:extLst>
      <p:ext uri="{BB962C8B-B14F-4D97-AF65-F5344CB8AC3E}">
        <p14:creationId xmlns:p14="http://schemas.microsoft.com/office/powerpoint/2010/main" val="41827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621BCD-7337-4BC9-9458-20A5A4217939}"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0B4C1-9641-43DE-A537-3C305C1EDC15}" type="slidenum">
              <a:rPr lang="en-US" smtClean="0"/>
              <a:t>‹#›</a:t>
            </a:fld>
            <a:endParaRPr lang="en-US"/>
          </a:p>
        </p:txBody>
      </p:sp>
    </p:spTree>
    <p:extLst>
      <p:ext uri="{BB962C8B-B14F-4D97-AF65-F5344CB8AC3E}">
        <p14:creationId xmlns:p14="http://schemas.microsoft.com/office/powerpoint/2010/main" val="150120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621BCD-7337-4BC9-9458-20A5A4217939}"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0B4C1-9641-43DE-A537-3C305C1EDC15}" type="slidenum">
              <a:rPr lang="en-US" smtClean="0"/>
              <a:t>‹#›</a:t>
            </a:fld>
            <a:endParaRPr lang="en-US"/>
          </a:p>
        </p:txBody>
      </p:sp>
    </p:spTree>
    <p:extLst>
      <p:ext uri="{BB962C8B-B14F-4D97-AF65-F5344CB8AC3E}">
        <p14:creationId xmlns:p14="http://schemas.microsoft.com/office/powerpoint/2010/main" val="409890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621BCD-7337-4BC9-9458-20A5A4217939}"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0B4C1-9641-43DE-A537-3C305C1EDC15}" type="slidenum">
              <a:rPr lang="en-US" smtClean="0"/>
              <a:t>‹#›</a:t>
            </a:fld>
            <a:endParaRPr lang="en-US"/>
          </a:p>
        </p:txBody>
      </p:sp>
    </p:spTree>
    <p:extLst>
      <p:ext uri="{BB962C8B-B14F-4D97-AF65-F5344CB8AC3E}">
        <p14:creationId xmlns:p14="http://schemas.microsoft.com/office/powerpoint/2010/main" val="8722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621BCD-7337-4BC9-9458-20A5A4217939}"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0B4C1-9641-43DE-A537-3C305C1EDC15}" type="slidenum">
              <a:rPr lang="en-US" smtClean="0"/>
              <a:t>‹#›</a:t>
            </a:fld>
            <a:endParaRPr lang="en-US"/>
          </a:p>
        </p:txBody>
      </p:sp>
    </p:spTree>
    <p:extLst>
      <p:ext uri="{BB962C8B-B14F-4D97-AF65-F5344CB8AC3E}">
        <p14:creationId xmlns:p14="http://schemas.microsoft.com/office/powerpoint/2010/main" val="148193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621BCD-7337-4BC9-9458-20A5A4217939}"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0B4C1-9641-43DE-A537-3C305C1EDC15}" type="slidenum">
              <a:rPr lang="en-US" smtClean="0"/>
              <a:t>‹#›</a:t>
            </a:fld>
            <a:endParaRPr lang="en-US"/>
          </a:p>
        </p:txBody>
      </p:sp>
    </p:spTree>
    <p:extLst>
      <p:ext uri="{BB962C8B-B14F-4D97-AF65-F5344CB8AC3E}">
        <p14:creationId xmlns:p14="http://schemas.microsoft.com/office/powerpoint/2010/main" val="163892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621BCD-7337-4BC9-9458-20A5A4217939}"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0B4C1-9641-43DE-A537-3C305C1EDC15}" type="slidenum">
              <a:rPr lang="en-US" smtClean="0"/>
              <a:t>‹#›</a:t>
            </a:fld>
            <a:endParaRPr lang="en-US"/>
          </a:p>
        </p:txBody>
      </p:sp>
    </p:spTree>
    <p:extLst>
      <p:ext uri="{BB962C8B-B14F-4D97-AF65-F5344CB8AC3E}">
        <p14:creationId xmlns:p14="http://schemas.microsoft.com/office/powerpoint/2010/main" val="210630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21BCD-7337-4BC9-9458-20A5A4217939}"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0B4C1-9641-43DE-A537-3C305C1EDC15}" type="slidenum">
              <a:rPr lang="en-US" smtClean="0"/>
              <a:t>‹#›</a:t>
            </a:fld>
            <a:endParaRPr lang="en-US"/>
          </a:p>
        </p:txBody>
      </p:sp>
    </p:spTree>
    <p:extLst>
      <p:ext uri="{BB962C8B-B14F-4D97-AF65-F5344CB8AC3E}">
        <p14:creationId xmlns:p14="http://schemas.microsoft.com/office/powerpoint/2010/main" val="135168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621BCD-7337-4BC9-9458-20A5A4217939}"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0B4C1-9641-43DE-A537-3C305C1EDC15}" type="slidenum">
              <a:rPr lang="en-US" smtClean="0"/>
              <a:t>‹#›</a:t>
            </a:fld>
            <a:endParaRPr lang="en-US"/>
          </a:p>
        </p:txBody>
      </p:sp>
    </p:spTree>
    <p:extLst>
      <p:ext uri="{BB962C8B-B14F-4D97-AF65-F5344CB8AC3E}">
        <p14:creationId xmlns:p14="http://schemas.microsoft.com/office/powerpoint/2010/main" val="368831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621BCD-7337-4BC9-9458-20A5A4217939}"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0B4C1-9641-43DE-A537-3C305C1EDC15}" type="slidenum">
              <a:rPr lang="en-US" smtClean="0"/>
              <a:t>‹#›</a:t>
            </a:fld>
            <a:endParaRPr lang="en-US"/>
          </a:p>
        </p:txBody>
      </p:sp>
    </p:spTree>
    <p:extLst>
      <p:ext uri="{BB962C8B-B14F-4D97-AF65-F5344CB8AC3E}">
        <p14:creationId xmlns:p14="http://schemas.microsoft.com/office/powerpoint/2010/main" val="228398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21BCD-7337-4BC9-9458-20A5A4217939}" type="datetimeFigureOut">
              <a:rPr lang="en-US" smtClean="0"/>
              <a:t>5/4/2018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0B4C1-9641-43DE-A537-3C305C1EDC15}" type="slidenum">
              <a:rPr lang="en-US" smtClean="0"/>
              <a:t>‹#›</a:t>
            </a:fld>
            <a:endParaRPr lang="en-US"/>
          </a:p>
        </p:txBody>
      </p:sp>
    </p:spTree>
    <p:extLst>
      <p:ext uri="{BB962C8B-B14F-4D97-AF65-F5344CB8AC3E}">
        <p14:creationId xmlns:p14="http://schemas.microsoft.com/office/powerpoint/2010/main" val="209403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lstStyle/>
          <a:p>
            <a:r>
              <a:rPr lang="en-US" dirty="0" smtClean="0"/>
              <a:t>Brain </a:t>
            </a:r>
            <a:endParaRPr lang="en-US" dirty="0"/>
          </a:p>
        </p:txBody>
      </p:sp>
    </p:spTree>
    <p:extLst>
      <p:ext uri="{BB962C8B-B14F-4D97-AF65-F5344CB8AC3E}">
        <p14:creationId xmlns:p14="http://schemas.microsoft.com/office/powerpoint/2010/main" val="1976080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jigsaw.vitalsource.com/books/978-0-323-08260-0/epub/OPS/images/978-0-323-08260-0_030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219200"/>
            <a:ext cx="5043859" cy="425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0"/>
            <a:ext cx="2667000" cy="3926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71800" y="5029200"/>
            <a:ext cx="1676400" cy="445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200" y="3657600"/>
            <a:ext cx="551234" cy="445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97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2031325"/>
          </a:xfrm>
          <a:prstGeom prst="rect">
            <a:avLst/>
          </a:prstGeom>
        </p:spPr>
        <p:txBody>
          <a:bodyPr wrap="square">
            <a:spAutoFit/>
          </a:bodyPr>
          <a:lstStyle/>
          <a:p>
            <a:r>
              <a:rPr lang="en-US" dirty="0" smtClean="0"/>
              <a:t/>
            </a:r>
            <a:br>
              <a:rPr lang="en-US" dirty="0" smtClean="0"/>
            </a:br>
            <a:r>
              <a:rPr lang="en-US" dirty="0"/>
              <a:t>Located within the ventricular system is a network of blood vessels and nerve cells termed the </a:t>
            </a:r>
            <a:r>
              <a:rPr lang="en-US" b="1" dirty="0"/>
              <a:t>choroid plexus</a:t>
            </a:r>
            <a:r>
              <a:rPr lang="en-US" dirty="0"/>
              <a:t>, which produces CSF</a:t>
            </a:r>
            <a:r>
              <a:rPr lang="en-US" dirty="0" smtClean="0"/>
              <a:t>.</a:t>
            </a:r>
            <a:r>
              <a:rPr lang="en-US" dirty="0"/>
              <a:t>  The choroid plexus lines the floor of the lateral ventricles, roof of the third ventricle, and </a:t>
            </a:r>
            <a:r>
              <a:rPr lang="en-US" dirty="0" smtClean="0"/>
              <a:t>the </a:t>
            </a:r>
            <a:r>
              <a:rPr lang="en-US" dirty="0"/>
              <a:t>fourth </a:t>
            </a:r>
            <a:r>
              <a:rPr lang="en-US" dirty="0" smtClean="0"/>
              <a:t>ventricle.</a:t>
            </a:r>
          </a:p>
          <a:p>
            <a:endParaRPr lang="en-US" dirty="0"/>
          </a:p>
          <a:p>
            <a:r>
              <a:rPr lang="en-US" dirty="0" smtClean="0"/>
              <a:t>Frequently</a:t>
            </a:r>
            <a:r>
              <a:rPr lang="en-US" dirty="0"/>
              <a:t>, the choroid plexus is partially calcified, making it more noticeable on computed tomography (CT) images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798"/>
            <a:ext cx="3733800" cy="374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936" y="2667000"/>
            <a:ext cx="4419600" cy="373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96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458200" cy="1754326"/>
          </a:xfrm>
          <a:prstGeom prst="rect">
            <a:avLst/>
          </a:prstGeom>
        </p:spPr>
        <p:txBody>
          <a:bodyPr wrap="square">
            <a:spAutoFit/>
          </a:bodyPr>
          <a:lstStyle/>
          <a:p>
            <a:r>
              <a:rPr lang="en-US" dirty="0"/>
              <a:t>The </a:t>
            </a:r>
            <a:r>
              <a:rPr lang="en-US" b="1" dirty="0"/>
              <a:t>cerebrum</a:t>
            </a:r>
            <a:r>
              <a:rPr lang="en-US" dirty="0"/>
              <a:t> is the largest portion of the brain and is divided into </a:t>
            </a:r>
            <a:r>
              <a:rPr lang="en-US" b="1" dirty="0"/>
              <a:t>left</a:t>
            </a:r>
            <a:r>
              <a:rPr lang="en-US" dirty="0"/>
              <a:t> and </a:t>
            </a:r>
            <a:r>
              <a:rPr lang="en-US" b="1" dirty="0"/>
              <a:t>right cerebral hemispheres</a:t>
            </a:r>
            <a:r>
              <a:rPr lang="en-US" dirty="0"/>
              <a:t>. Each hemisphere contains neural tissue arranged in numerous folds called </a:t>
            </a:r>
            <a:r>
              <a:rPr lang="en-US" b="1" dirty="0"/>
              <a:t>gyri</a:t>
            </a:r>
            <a:r>
              <a:rPr lang="en-US" dirty="0"/>
              <a:t>. The gyri are separated by shallow grooves called </a:t>
            </a:r>
            <a:r>
              <a:rPr lang="en-US" b="1" dirty="0"/>
              <a:t>sulci</a:t>
            </a:r>
            <a:r>
              <a:rPr lang="en-US" dirty="0"/>
              <a:t> and by deeper grooves called </a:t>
            </a:r>
            <a:r>
              <a:rPr lang="en-US" b="1" dirty="0"/>
              <a:t>fissures</a:t>
            </a:r>
            <a:r>
              <a:rPr lang="en-US" dirty="0"/>
              <a:t>. The main sulcus that can be identified on CT and MR images of the brain is the </a:t>
            </a:r>
            <a:r>
              <a:rPr lang="en-US" b="1" dirty="0"/>
              <a:t>central sulcus</a:t>
            </a:r>
            <a:r>
              <a:rPr lang="en-US" dirty="0"/>
              <a:t>, which divides the </a:t>
            </a:r>
            <a:r>
              <a:rPr lang="en-US" b="1" dirty="0"/>
              <a:t>precentral gyrus</a:t>
            </a:r>
            <a:r>
              <a:rPr lang="en-US" dirty="0"/>
              <a:t> of the frontal lobe and </a:t>
            </a:r>
            <a:r>
              <a:rPr lang="en-US" b="1" dirty="0"/>
              <a:t>postcentral gyrus</a:t>
            </a:r>
            <a:r>
              <a:rPr lang="en-US" dirty="0"/>
              <a:t> of the parietal </a:t>
            </a:r>
            <a:r>
              <a:rPr lang="en-US" dirty="0" smtClean="0"/>
              <a:t>lobe.</a:t>
            </a:r>
            <a:endParaRPr lang="en-US" dirty="0"/>
          </a:p>
        </p:txBody>
      </p:sp>
      <p:sp>
        <p:nvSpPr>
          <p:cNvPr id="3" name="Rectangle 2"/>
          <p:cNvSpPr/>
          <p:nvPr/>
        </p:nvSpPr>
        <p:spPr>
          <a:xfrm>
            <a:off x="609600" y="2743200"/>
            <a:ext cx="8153400" cy="646331"/>
          </a:xfrm>
          <a:prstGeom prst="rect">
            <a:avLst/>
          </a:prstGeom>
        </p:spPr>
        <p:txBody>
          <a:bodyPr wrap="square">
            <a:spAutoFit/>
          </a:bodyPr>
          <a:lstStyle/>
          <a:p>
            <a:r>
              <a:rPr lang="en-US" dirty="0"/>
              <a:t> The two main fissures of the cerebrum are the </a:t>
            </a:r>
            <a:r>
              <a:rPr lang="en-US" b="1" dirty="0"/>
              <a:t>longitudinal fissure</a:t>
            </a:r>
            <a:r>
              <a:rPr lang="en-US" dirty="0"/>
              <a:t> and the </a:t>
            </a:r>
            <a:r>
              <a:rPr lang="en-US" b="1" dirty="0"/>
              <a:t>lateral (Sylvian fissure)</a:t>
            </a:r>
            <a:endParaRPr lang="en-US" dirty="0"/>
          </a:p>
        </p:txBody>
      </p:sp>
    </p:spTree>
    <p:extLst>
      <p:ext uri="{BB962C8B-B14F-4D97-AF65-F5344CB8AC3E}">
        <p14:creationId xmlns:p14="http://schemas.microsoft.com/office/powerpoint/2010/main" val="417076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68199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157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6324600" cy="520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14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923330"/>
          </a:xfrm>
          <a:prstGeom prst="rect">
            <a:avLst/>
          </a:prstGeom>
        </p:spPr>
        <p:txBody>
          <a:bodyPr wrap="square">
            <a:spAutoFit/>
          </a:bodyPr>
          <a:lstStyle/>
          <a:p>
            <a:r>
              <a:rPr lang="en-US" dirty="0"/>
              <a:t>The cerebrum as a whole has many critically important functions, including thought, judgment, memory, and discrimination. The cerebrum consists of </a:t>
            </a:r>
            <a:r>
              <a:rPr lang="en-US" b="1" dirty="0"/>
              <a:t>gray matter</a:t>
            </a:r>
            <a:r>
              <a:rPr lang="en-US" dirty="0"/>
              <a:t> (neuron cell bodies) and </a:t>
            </a:r>
            <a:r>
              <a:rPr lang="en-US" b="1" dirty="0"/>
              <a:t>white matter</a:t>
            </a:r>
            <a:r>
              <a:rPr lang="en-US" dirty="0"/>
              <a:t>(myelinated axons</a:t>
            </a:r>
            <a:r>
              <a:rPr lang="en-US" dirty="0" smtClean="0"/>
              <a:t>).</a:t>
            </a:r>
            <a:endParaRPr lang="en-US" dirty="0"/>
          </a:p>
        </p:txBody>
      </p:sp>
      <p:sp>
        <p:nvSpPr>
          <p:cNvPr id="3" name="Rectangle 2"/>
          <p:cNvSpPr/>
          <p:nvPr/>
        </p:nvSpPr>
        <p:spPr>
          <a:xfrm>
            <a:off x="533400" y="1905000"/>
            <a:ext cx="8305800" cy="2862322"/>
          </a:xfrm>
          <a:prstGeom prst="rect">
            <a:avLst/>
          </a:prstGeom>
        </p:spPr>
        <p:txBody>
          <a:bodyPr wrap="square">
            <a:spAutoFit/>
          </a:bodyPr>
          <a:lstStyle/>
          <a:p>
            <a:r>
              <a:rPr lang="en-US" dirty="0"/>
              <a:t>The cortex not only receives sensory input but also sends instructions to the muscles and glands for control of body movement and activity. Deep in the cortex is the white matter, which contains fibers that create pathways for the transmission of nerve impulses to and from the cortex. </a:t>
            </a:r>
            <a:endParaRPr lang="en-US" dirty="0" smtClean="0"/>
          </a:p>
          <a:p>
            <a:endParaRPr lang="en-US" dirty="0"/>
          </a:p>
          <a:p>
            <a:endParaRPr lang="en-US" dirty="0" smtClean="0"/>
          </a:p>
          <a:p>
            <a:r>
              <a:rPr lang="en-US" dirty="0" smtClean="0"/>
              <a:t>The </a:t>
            </a:r>
            <a:r>
              <a:rPr lang="en-US" dirty="0"/>
              <a:t>largest and densest bundle of white matter fibers within the cerebrum is the </a:t>
            </a:r>
            <a:r>
              <a:rPr lang="en-US" b="1" dirty="0"/>
              <a:t>corpus callosum</a:t>
            </a:r>
            <a:r>
              <a:rPr lang="en-US" dirty="0"/>
              <a:t>. This midline structure forms the roof of the lateral ventricles and connects the right and left cerebral hemispheres. The four parts of the corpus callosum, from </a:t>
            </a:r>
            <a:r>
              <a:rPr lang="en-US" dirty="0" err="1"/>
              <a:t>anteroinferior</a:t>
            </a:r>
            <a:r>
              <a:rPr lang="en-US" dirty="0"/>
              <a:t> to posterior, are the </a:t>
            </a:r>
            <a:r>
              <a:rPr lang="en-US" b="1" dirty="0"/>
              <a:t>rostrum, genu, body, and splenium</a:t>
            </a:r>
            <a:endParaRPr lang="en-US" dirty="0"/>
          </a:p>
        </p:txBody>
      </p:sp>
    </p:spTree>
    <p:extLst>
      <p:ext uri="{BB962C8B-B14F-4D97-AF65-F5344CB8AC3E}">
        <p14:creationId xmlns:p14="http://schemas.microsoft.com/office/powerpoint/2010/main" val="235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458200" cy="923330"/>
          </a:xfrm>
          <a:prstGeom prst="rect">
            <a:avLst/>
          </a:prstGeom>
        </p:spPr>
        <p:txBody>
          <a:bodyPr wrap="square">
            <a:spAutoFit/>
          </a:bodyPr>
          <a:lstStyle/>
          <a:p>
            <a:r>
              <a:rPr lang="en-US" dirty="0"/>
              <a:t>The </a:t>
            </a:r>
            <a:r>
              <a:rPr lang="en-US" b="1" dirty="0"/>
              <a:t>thalamus</a:t>
            </a:r>
            <a:r>
              <a:rPr lang="en-US" dirty="0"/>
              <a:t> is a structure in the middle of the brain. It is located between the cerebral cortex and the midbrain. It works to correlate several important processes, including consciousness, sleep, and sensory interpretation.</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63215"/>
            <a:ext cx="456911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52800" y="5791200"/>
            <a:ext cx="1828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0" y="145673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60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jigsaw.vitalsource.com/books/978-0-323-08260-0/epub/OPS/images/978-0-323-08260-0_033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85800"/>
            <a:ext cx="600151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34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2" y="422444"/>
            <a:ext cx="6200775"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449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028700"/>
            <a:ext cx="82486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48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533400"/>
            <a:ext cx="8153400" cy="2308324"/>
          </a:xfrm>
          <a:prstGeom prst="rect">
            <a:avLst/>
          </a:prstGeom>
        </p:spPr>
        <p:txBody>
          <a:bodyPr wrap="square">
            <a:spAutoFit/>
          </a:bodyPr>
          <a:lstStyle/>
          <a:p>
            <a:r>
              <a:rPr lang="en-US" dirty="0"/>
              <a:t>The brain is a delicate organ that is surrounded and protected by three membranes called the </a:t>
            </a:r>
            <a:r>
              <a:rPr lang="en-US" b="1" dirty="0" smtClean="0"/>
              <a:t>meninges.</a:t>
            </a:r>
            <a:r>
              <a:rPr lang="en-US" dirty="0"/>
              <a:t> The outermost membrane, the </a:t>
            </a:r>
            <a:r>
              <a:rPr lang="en-US" b="1" dirty="0"/>
              <a:t>dura mater</a:t>
            </a:r>
            <a:r>
              <a:rPr lang="en-US" dirty="0"/>
              <a:t> (tough mother), is the strongest</a:t>
            </a:r>
            <a:r>
              <a:rPr lang="en-US" dirty="0" smtClean="0"/>
              <a:t>.</a:t>
            </a:r>
            <a:r>
              <a:rPr lang="en-US" dirty="0"/>
              <a:t> Folds of dura mater help to separate the structures of the brain and provide additional cushioning and support. The </a:t>
            </a:r>
            <a:r>
              <a:rPr lang="en-US" dirty="0" err="1"/>
              <a:t>dural</a:t>
            </a:r>
            <a:r>
              <a:rPr lang="en-US" dirty="0"/>
              <a:t> folds include the </a:t>
            </a:r>
            <a:r>
              <a:rPr lang="en-US" dirty="0" err="1"/>
              <a:t>falx</a:t>
            </a:r>
            <a:r>
              <a:rPr lang="en-US" dirty="0"/>
              <a:t> </a:t>
            </a:r>
            <a:r>
              <a:rPr lang="en-US" dirty="0" err="1"/>
              <a:t>cerebri</a:t>
            </a:r>
            <a:r>
              <a:rPr lang="en-US" dirty="0"/>
              <a:t>, tentorium cerebelli, and the </a:t>
            </a:r>
            <a:r>
              <a:rPr lang="en-US" dirty="0" err="1"/>
              <a:t>falx</a:t>
            </a:r>
            <a:r>
              <a:rPr lang="en-US" dirty="0"/>
              <a:t> cerebelli. The </a:t>
            </a:r>
            <a:r>
              <a:rPr lang="en-US" b="1" dirty="0" err="1"/>
              <a:t>falx</a:t>
            </a:r>
            <a:r>
              <a:rPr lang="en-US" b="1" dirty="0"/>
              <a:t> </a:t>
            </a:r>
            <a:r>
              <a:rPr lang="en-US" b="1" dirty="0" err="1"/>
              <a:t>cerebri</a:t>
            </a:r>
            <a:r>
              <a:rPr lang="en-US" dirty="0"/>
              <a:t> separates the cerebral hemispheres, whereas the </a:t>
            </a:r>
            <a:r>
              <a:rPr lang="en-US" b="1" dirty="0"/>
              <a:t>tentorium cerebelli</a:t>
            </a:r>
            <a:r>
              <a:rPr lang="en-US" dirty="0"/>
              <a:t>, which spreads out like a tent, forms a partition between the cerebrum and cerebellum</a:t>
            </a:r>
            <a:r>
              <a:rPr lang="en-US" dirty="0" smtClean="0"/>
              <a:t>.</a:t>
            </a:r>
            <a:r>
              <a:rPr lang="en-US" dirty="0"/>
              <a:t> The </a:t>
            </a:r>
            <a:r>
              <a:rPr lang="en-US" b="1" dirty="0" err="1"/>
              <a:t>falx</a:t>
            </a:r>
            <a:r>
              <a:rPr lang="en-US" b="1" dirty="0"/>
              <a:t> cerebelli</a:t>
            </a:r>
            <a:r>
              <a:rPr lang="en-US" dirty="0"/>
              <a:t> separates the two cerebellar hemispheres.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4114800" cy="372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4" descr="https://jigsaw.vitalsource.com/books/978-0-323-08260-0/epub/OPS/images/978-0-323-08260-0_028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24200"/>
            <a:ext cx="3124200" cy="344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29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4876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400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33400"/>
            <a:ext cx="4724400" cy="554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441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2031325"/>
          </a:xfrm>
          <a:prstGeom prst="rect">
            <a:avLst/>
          </a:prstGeom>
        </p:spPr>
        <p:txBody>
          <a:bodyPr wrap="square">
            <a:spAutoFit/>
          </a:bodyPr>
          <a:lstStyle/>
          <a:p>
            <a:r>
              <a:rPr lang="en-US" dirty="0"/>
              <a:t>The term hydrocephalus is derived from the Greek words "hydro" meaning water and "</a:t>
            </a:r>
            <a:r>
              <a:rPr lang="en-US" dirty="0" err="1"/>
              <a:t>cephalus</a:t>
            </a:r>
            <a:r>
              <a:rPr lang="en-US" dirty="0"/>
              <a:t>" meaning head. As the name implies, it is a condition in which the primary characteristic is excessive accumulation of fluid in the brain. Although hydrocephalus was once known as "water on the brain," the "water" is actually cerebrospinal fluid (CSF) — a clear fluid that surrounds the brain and spinal cord. The excessive accumulation of CSF results in an abnormal widening of spaces in the brain called ventricles. This widening creates potentially harmful pressure on the tissues of the brain.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819400"/>
            <a:ext cx="3657600" cy="317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9168"/>
            <a:ext cx="343217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775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633413"/>
            <a:ext cx="4772025"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371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544662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9677"/>
            <a:ext cx="2286000" cy="306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429000"/>
            <a:ext cx="4248150" cy="318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56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411670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433" y="1143000"/>
            <a:ext cx="4845996"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61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3416320"/>
          </a:xfrm>
          <a:prstGeom prst="rect">
            <a:avLst/>
          </a:prstGeom>
        </p:spPr>
        <p:txBody>
          <a:bodyPr wrap="square">
            <a:spAutoFit/>
          </a:bodyPr>
          <a:lstStyle/>
          <a:p>
            <a:r>
              <a:rPr lang="en-US" dirty="0"/>
              <a:t>The </a:t>
            </a:r>
            <a:r>
              <a:rPr lang="en-US" b="1" dirty="0"/>
              <a:t>ventricular system</a:t>
            </a:r>
            <a:r>
              <a:rPr lang="en-US" dirty="0"/>
              <a:t> provides a pathway for the circulation of the cerebral spinal fluid (CSF) throughout the CNS. A major portion of the ventricular system is composed of four fluid-filled cavities </a:t>
            </a:r>
            <a:r>
              <a:rPr lang="en-US" b="1" dirty="0"/>
              <a:t>(ventricles)</a:t>
            </a:r>
            <a:r>
              <a:rPr lang="en-US" dirty="0"/>
              <a:t> located deep within the </a:t>
            </a:r>
            <a:r>
              <a:rPr lang="en-US" dirty="0" smtClean="0"/>
              <a:t>brain.</a:t>
            </a:r>
          </a:p>
          <a:p>
            <a:endParaRPr lang="en-US" dirty="0"/>
          </a:p>
          <a:p>
            <a:endParaRPr lang="en-US" dirty="0" smtClean="0"/>
          </a:p>
          <a:p>
            <a:r>
              <a:rPr lang="en-US" dirty="0" smtClean="0"/>
              <a:t> </a:t>
            </a:r>
            <a:r>
              <a:rPr lang="en-US" dirty="0"/>
              <a:t>The two most superior cavities are the </a:t>
            </a:r>
            <a:r>
              <a:rPr lang="en-US" b="1" dirty="0"/>
              <a:t>right</a:t>
            </a:r>
            <a:r>
              <a:rPr lang="en-US" dirty="0"/>
              <a:t> and </a:t>
            </a:r>
            <a:r>
              <a:rPr lang="en-US" b="1" dirty="0"/>
              <a:t>left lateral ventricles</a:t>
            </a:r>
            <a:r>
              <a:rPr lang="en-US" dirty="0"/>
              <a:t>. These ventricles lie within each cerebral hemisphere and are separated at the midline by a thin membrane known as the </a:t>
            </a:r>
            <a:r>
              <a:rPr lang="en-US" b="1" dirty="0"/>
              <a:t>septum </a:t>
            </a:r>
            <a:r>
              <a:rPr lang="en-US" b="1" dirty="0" err="1" smtClean="0"/>
              <a:t>pellucidum</a:t>
            </a:r>
            <a:r>
              <a:rPr lang="en-US" b="1" dirty="0" smtClean="0"/>
              <a:t>. </a:t>
            </a:r>
          </a:p>
          <a:p>
            <a:endParaRPr lang="en-US" b="1" dirty="0" smtClean="0"/>
          </a:p>
          <a:p>
            <a:endParaRPr lang="en-US" b="1" dirty="0"/>
          </a:p>
          <a:p>
            <a:r>
              <a:rPr lang="en-US" dirty="0" smtClean="0"/>
              <a:t>The </a:t>
            </a:r>
            <a:r>
              <a:rPr lang="en-US" dirty="0"/>
              <a:t>lateral ventricles consist of a central portion called the body and three extensions: </a:t>
            </a:r>
            <a:r>
              <a:rPr lang="en-US" b="1" dirty="0"/>
              <a:t>the frontal (anterior), occipital (posterior),</a:t>
            </a:r>
            <a:r>
              <a:rPr lang="en-US" dirty="0"/>
              <a:t> and </a:t>
            </a:r>
            <a:r>
              <a:rPr lang="en-US" b="1" dirty="0"/>
              <a:t>temporal (inferior) horns</a:t>
            </a:r>
            <a:endParaRPr lang="en-US" dirty="0"/>
          </a:p>
        </p:txBody>
      </p:sp>
    </p:spTree>
    <p:extLst>
      <p:ext uri="{BB962C8B-B14F-4D97-AF65-F5344CB8AC3E}">
        <p14:creationId xmlns:p14="http://schemas.microsoft.com/office/powerpoint/2010/main" val="322652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382000" cy="2862322"/>
          </a:xfrm>
          <a:prstGeom prst="rect">
            <a:avLst/>
          </a:prstGeom>
        </p:spPr>
        <p:txBody>
          <a:bodyPr wrap="square">
            <a:spAutoFit/>
          </a:bodyPr>
          <a:lstStyle/>
          <a:p>
            <a:r>
              <a:rPr lang="en-US" dirty="0"/>
              <a:t>The lateral ventricles communicate inferiorly with the third ventricle via the paired </a:t>
            </a:r>
            <a:r>
              <a:rPr lang="en-US" b="1" dirty="0"/>
              <a:t>interventricular foramen (foramen of </a:t>
            </a:r>
            <a:r>
              <a:rPr lang="en-US" b="1" dirty="0" err="1"/>
              <a:t>Monro</a:t>
            </a:r>
            <a:r>
              <a:rPr lang="en-US" b="1" dirty="0" smtClean="0"/>
              <a:t>).</a:t>
            </a:r>
          </a:p>
          <a:p>
            <a:endParaRPr lang="en-US" b="1" dirty="0"/>
          </a:p>
          <a:p>
            <a:r>
              <a:rPr lang="en-US" dirty="0"/>
              <a:t>The third ventricle communicates with the fourth ventricle via a long, narrow passageway termed the </a:t>
            </a:r>
            <a:r>
              <a:rPr lang="en-US" b="1" dirty="0"/>
              <a:t>cerebral aqueduct (aqueduct of </a:t>
            </a:r>
            <a:r>
              <a:rPr lang="en-US" b="1" dirty="0" err="1"/>
              <a:t>Sylvius</a:t>
            </a:r>
            <a:r>
              <a:rPr lang="en-US" b="1" dirty="0" smtClean="0"/>
              <a:t>)</a:t>
            </a:r>
            <a:r>
              <a:rPr lang="en-US" dirty="0" smtClean="0"/>
              <a:t>.</a:t>
            </a:r>
          </a:p>
          <a:p>
            <a:endParaRPr lang="en-US" dirty="0"/>
          </a:p>
          <a:p>
            <a:r>
              <a:rPr lang="en-US" dirty="0"/>
              <a:t>CSF exits the ventricular system through foramina in the fourth ventricle to communicate with the subarachnoid space within the basal cisterns. The major exit route is the </a:t>
            </a:r>
            <a:r>
              <a:rPr lang="en-US" b="1" dirty="0"/>
              <a:t>median aperture</a:t>
            </a:r>
            <a:r>
              <a:rPr lang="en-US" dirty="0"/>
              <a:t> (</a:t>
            </a:r>
            <a:r>
              <a:rPr lang="en-US" b="1" dirty="0"/>
              <a:t>foramen of </a:t>
            </a:r>
            <a:r>
              <a:rPr lang="en-US" b="1" dirty="0" err="1"/>
              <a:t>Magendie</a:t>
            </a:r>
            <a:r>
              <a:rPr lang="en-US" b="1" dirty="0"/>
              <a:t>)</a:t>
            </a:r>
            <a:r>
              <a:rPr lang="en-US" dirty="0"/>
              <a:t>, located on the posterior wall of the fourth ventricle</a:t>
            </a:r>
          </a:p>
        </p:txBody>
      </p:sp>
    </p:spTree>
    <p:extLst>
      <p:ext uri="{BB962C8B-B14F-4D97-AF65-F5344CB8AC3E}">
        <p14:creationId xmlns:p14="http://schemas.microsoft.com/office/powerpoint/2010/main" val="38998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jigsaw.vitalsource.com/books/978-0-323-08260-0/epub/OPS/images/978-0-323-08260-0_029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7148853" cy="5051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85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5638800" cy="480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228600"/>
            <a:ext cx="8686800" cy="923330"/>
          </a:xfrm>
          <a:prstGeom prst="rect">
            <a:avLst/>
          </a:prstGeom>
        </p:spPr>
        <p:txBody>
          <a:bodyPr wrap="square">
            <a:spAutoFit/>
          </a:bodyPr>
          <a:lstStyle/>
          <a:p>
            <a:r>
              <a:rPr lang="en-US" dirty="0"/>
              <a:t>There are two </a:t>
            </a:r>
            <a:r>
              <a:rPr lang="en-US" b="1" dirty="0"/>
              <a:t>lateral apertures,</a:t>
            </a:r>
            <a:r>
              <a:rPr lang="en-US" dirty="0"/>
              <a:t> termed the </a:t>
            </a:r>
            <a:r>
              <a:rPr lang="en-US" b="1" dirty="0"/>
              <a:t>foramen of </a:t>
            </a:r>
            <a:r>
              <a:rPr lang="en-US" b="1" dirty="0" err="1"/>
              <a:t>Luschka</a:t>
            </a:r>
            <a:r>
              <a:rPr lang="en-US" b="1" dirty="0"/>
              <a:t>,</a:t>
            </a:r>
            <a:r>
              <a:rPr lang="en-US" dirty="0"/>
              <a:t> which communicate with the cerebellopontine angle cistern. From the fourth ventricle, CSF continues into the spinal cord via the central </a:t>
            </a:r>
            <a:r>
              <a:rPr lang="en-US" dirty="0" err="1"/>
              <a:t>cana</a:t>
            </a:r>
            <a:endParaRPr lang="en-US" dirty="0"/>
          </a:p>
        </p:txBody>
      </p:sp>
    </p:spTree>
    <p:extLst>
      <p:ext uri="{BB962C8B-B14F-4D97-AF65-F5344CB8AC3E}">
        <p14:creationId xmlns:p14="http://schemas.microsoft.com/office/powerpoint/2010/main" val="227548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jigsaw.vitalsource.com/books/978-0-323-08260-0/epub/OPS/images/978-0-323-08260-0_029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4992624"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24" y="1371600"/>
            <a:ext cx="331692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0166" y="228600"/>
            <a:ext cx="8745234" cy="646331"/>
          </a:xfrm>
          <a:prstGeom prst="rect">
            <a:avLst/>
          </a:prstGeom>
        </p:spPr>
        <p:txBody>
          <a:bodyPr wrap="square">
            <a:spAutoFit/>
          </a:bodyPr>
          <a:lstStyle/>
          <a:p>
            <a:r>
              <a:rPr lang="en-US" dirty="0"/>
              <a:t>The septum </a:t>
            </a:r>
            <a:r>
              <a:rPr lang="en-US" dirty="0" err="1"/>
              <a:t>pellucidum</a:t>
            </a:r>
            <a:r>
              <a:rPr lang="en-US" dirty="0"/>
              <a:t> is frequently used as a landmark to determine if the midline of the brain has shifted as a result of trauma or pressure.</a:t>
            </a:r>
          </a:p>
        </p:txBody>
      </p:sp>
    </p:spTree>
    <p:extLst>
      <p:ext uri="{BB962C8B-B14F-4D97-AF65-F5344CB8AC3E}">
        <p14:creationId xmlns:p14="http://schemas.microsoft.com/office/powerpoint/2010/main" val="289466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jigsaw.vitalsource.com/books/978-0-323-08260-0/epub/OPS/images/978-0-323-08260-0_029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98" y="1066800"/>
            <a:ext cx="4573024"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87813"/>
            <a:ext cx="345807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046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258</Words>
  <Application>Microsoft Office PowerPoint</Application>
  <PresentationFormat>On-screen Show (4:3)</PresentationFormat>
  <Paragraphs>28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Brain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dc:title>
  <dc:creator>Jarek</dc:creator>
  <cp:lastModifiedBy>Jarek</cp:lastModifiedBy>
  <cp:revision>17</cp:revision>
  <dcterms:created xsi:type="dcterms:W3CDTF">2018-05-03T23:41:03Z</dcterms:created>
  <dcterms:modified xsi:type="dcterms:W3CDTF">2018-05-04T07:57:26Z</dcterms:modified>
</cp:coreProperties>
</file>