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9" r:id="rId13"/>
    <p:sldId id="270" r:id="rId14"/>
    <p:sldId id="268" r:id="rId15"/>
    <p:sldId id="271" r:id="rId16"/>
    <p:sldId id="272" r:id="rId17"/>
    <p:sldId id="26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8" r:id="rId31"/>
    <p:sldId id="349" r:id="rId32"/>
    <p:sldId id="343" r:id="rId33"/>
    <p:sldId id="344" r:id="rId34"/>
    <p:sldId id="347" r:id="rId35"/>
    <p:sldId id="345" r:id="rId36"/>
    <p:sldId id="34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13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7E0682-01E5-432F-B547-F988FCD453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D655728-F506-4C00-A905-8811D0DADC75}">
      <dgm:prSet custT="1"/>
      <dgm:spPr/>
      <dgm:t>
        <a:bodyPr/>
        <a:lstStyle/>
        <a:p>
          <a:pPr algn="ctr"/>
          <a:r>
            <a:rPr lang="en-US" sz="2000"/>
            <a:t>CT exams follow a systematic sequence:</a:t>
          </a:r>
          <a:endParaRPr lang="en-US" sz="2000" dirty="0"/>
        </a:p>
      </dgm:t>
    </dgm:pt>
    <dgm:pt modelId="{0701DF24-3A4D-45B8-80BC-0F994548605E}" type="parTrans" cxnId="{1031B7E9-E078-4EA4-A6A5-4C00D36B20B1}">
      <dgm:prSet/>
      <dgm:spPr/>
      <dgm:t>
        <a:bodyPr/>
        <a:lstStyle/>
        <a:p>
          <a:endParaRPr lang="en-US"/>
        </a:p>
      </dgm:t>
    </dgm:pt>
    <dgm:pt modelId="{18289952-8662-423B-A6B2-428BCF4A5CB7}" type="sibTrans" cxnId="{1031B7E9-E078-4EA4-A6A5-4C00D36B20B1}">
      <dgm:prSet/>
      <dgm:spPr/>
      <dgm:t>
        <a:bodyPr/>
        <a:lstStyle/>
        <a:p>
          <a:endParaRPr lang="en-US"/>
        </a:p>
      </dgm:t>
    </dgm:pt>
    <dgm:pt modelId="{9EDB8520-C91E-4AC9-ADDC-E0FD42A4F350}">
      <dgm:prSet/>
      <dgm:spPr/>
      <dgm:t>
        <a:bodyPr/>
        <a:lstStyle/>
        <a:p>
          <a:r>
            <a:rPr lang="en-US" b="1"/>
            <a:t>Protocol selection</a:t>
          </a:r>
          <a:r>
            <a:rPr lang="en-US"/>
            <a:t> (deciding what and how to scan).</a:t>
          </a:r>
        </a:p>
      </dgm:t>
    </dgm:pt>
    <dgm:pt modelId="{A559EE26-F2A6-4CAE-AA58-F5729A17709B}" type="parTrans" cxnId="{D9F0EBBA-6909-4EA8-987A-DBA2CED01384}">
      <dgm:prSet/>
      <dgm:spPr/>
      <dgm:t>
        <a:bodyPr/>
        <a:lstStyle/>
        <a:p>
          <a:endParaRPr lang="en-US"/>
        </a:p>
      </dgm:t>
    </dgm:pt>
    <dgm:pt modelId="{7BBA6F01-2C20-4CD8-A539-411DEAE27C4C}" type="sibTrans" cxnId="{D9F0EBBA-6909-4EA8-987A-DBA2CED01384}">
      <dgm:prSet/>
      <dgm:spPr/>
      <dgm:t>
        <a:bodyPr/>
        <a:lstStyle/>
        <a:p>
          <a:endParaRPr lang="en-US"/>
        </a:p>
      </dgm:t>
    </dgm:pt>
    <dgm:pt modelId="{D1962B28-437B-4484-AD27-4D640E600C07}">
      <dgm:prSet/>
      <dgm:spPr/>
      <dgm:t>
        <a:bodyPr/>
        <a:lstStyle/>
        <a:p>
          <a:r>
            <a:rPr lang="en-US" b="1"/>
            <a:t>Patient positioning</a:t>
          </a:r>
          <a:r>
            <a:rPr lang="en-US"/>
            <a:t> (accurate centering prevents artifacts).</a:t>
          </a:r>
        </a:p>
      </dgm:t>
    </dgm:pt>
    <dgm:pt modelId="{142DF9D4-91AB-4E30-AD2B-4A4806071E15}" type="parTrans" cxnId="{6B108CE2-C7F3-4AC0-98F4-A2A679587EC8}">
      <dgm:prSet/>
      <dgm:spPr/>
      <dgm:t>
        <a:bodyPr/>
        <a:lstStyle/>
        <a:p>
          <a:endParaRPr lang="en-US"/>
        </a:p>
      </dgm:t>
    </dgm:pt>
    <dgm:pt modelId="{92636778-6708-4602-9EB3-5AFAC9AA311C}" type="sibTrans" cxnId="{6B108CE2-C7F3-4AC0-98F4-A2A679587EC8}">
      <dgm:prSet/>
      <dgm:spPr/>
      <dgm:t>
        <a:bodyPr/>
        <a:lstStyle/>
        <a:p>
          <a:endParaRPr lang="en-US"/>
        </a:p>
      </dgm:t>
    </dgm:pt>
    <dgm:pt modelId="{295F16C6-608E-44FD-B361-0B9358DDAAC8}">
      <dgm:prSet/>
      <dgm:spPr/>
      <dgm:t>
        <a:bodyPr/>
        <a:lstStyle/>
        <a:p>
          <a:r>
            <a:rPr lang="en-US" b="1"/>
            <a:t>Scanning</a:t>
          </a:r>
          <a:r>
            <a:rPr lang="en-US"/>
            <a:t> (data acquisition, either axial or spiral).</a:t>
          </a:r>
        </a:p>
      </dgm:t>
    </dgm:pt>
    <dgm:pt modelId="{49E93FDD-145D-418B-8EAA-9BA5C0BEBCDA}" type="parTrans" cxnId="{396AD643-63CF-47ED-8A1B-44574E155C88}">
      <dgm:prSet/>
      <dgm:spPr/>
      <dgm:t>
        <a:bodyPr/>
        <a:lstStyle/>
        <a:p>
          <a:endParaRPr lang="en-US"/>
        </a:p>
      </dgm:t>
    </dgm:pt>
    <dgm:pt modelId="{985BA331-7A40-4028-BFD9-9BFC4975EE37}" type="sibTrans" cxnId="{396AD643-63CF-47ED-8A1B-44574E155C88}">
      <dgm:prSet/>
      <dgm:spPr/>
      <dgm:t>
        <a:bodyPr/>
        <a:lstStyle/>
        <a:p>
          <a:endParaRPr lang="en-US"/>
        </a:p>
      </dgm:t>
    </dgm:pt>
    <dgm:pt modelId="{B6036397-6E97-4D11-87C4-EF0FA40FEE41}">
      <dgm:prSet/>
      <dgm:spPr/>
      <dgm:t>
        <a:bodyPr/>
        <a:lstStyle/>
        <a:p>
          <a:r>
            <a:rPr lang="en-US" b="1"/>
            <a:t>Reconstruction</a:t>
          </a:r>
          <a:r>
            <a:rPr lang="en-US"/>
            <a:t> (mathematical processing of attenuation data into Hounsfield Units).</a:t>
          </a:r>
        </a:p>
      </dgm:t>
    </dgm:pt>
    <dgm:pt modelId="{5406BE84-4440-4664-B2CF-AAB71117E151}" type="parTrans" cxnId="{848D4708-0AFC-472B-A9F2-AF72BFBDD428}">
      <dgm:prSet/>
      <dgm:spPr/>
      <dgm:t>
        <a:bodyPr/>
        <a:lstStyle/>
        <a:p>
          <a:endParaRPr lang="en-US"/>
        </a:p>
      </dgm:t>
    </dgm:pt>
    <dgm:pt modelId="{647779D0-B038-4150-814C-DDAB24D5E38A}" type="sibTrans" cxnId="{848D4708-0AFC-472B-A9F2-AF72BFBDD428}">
      <dgm:prSet/>
      <dgm:spPr/>
      <dgm:t>
        <a:bodyPr/>
        <a:lstStyle/>
        <a:p>
          <a:endParaRPr lang="en-US"/>
        </a:p>
      </dgm:t>
    </dgm:pt>
    <dgm:pt modelId="{7A61F7D9-8148-47A1-B0DE-723EA2213A30}">
      <dgm:prSet/>
      <dgm:spPr/>
      <dgm:t>
        <a:bodyPr/>
        <a:lstStyle/>
        <a:p>
          <a:r>
            <a:rPr lang="en-US" b="1"/>
            <a:t>Display</a:t>
          </a:r>
          <a:r>
            <a:rPr lang="en-US"/>
            <a:t> (DFOV, window/level adjustments).</a:t>
          </a:r>
        </a:p>
      </dgm:t>
    </dgm:pt>
    <dgm:pt modelId="{F6DEA407-4EA2-4AE8-AE27-799590A40E03}" type="parTrans" cxnId="{55BC403A-3BFB-41ED-8071-377821296994}">
      <dgm:prSet/>
      <dgm:spPr/>
      <dgm:t>
        <a:bodyPr/>
        <a:lstStyle/>
        <a:p>
          <a:endParaRPr lang="en-US"/>
        </a:p>
      </dgm:t>
    </dgm:pt>
    <dgm:pt modelId="{C0CC9F57-AC96-4854-B2C8-2519BB27C026}" type="sibTrans" cxnId="{55BC403A-3BFB-41ED-8071-377821296994}">
      <dgm:prSet/>
      <dgm:spPr/>
      <dgm:t>
        <a:bodyPr/>
        <a:lstStyle/>
        <a:p>
          <a:endParaRPr lang="en-US"/>
        </a:p>
      </dgm:t>
    </dgm:pt>
    <dgm:pt modelId="{3C740A51-5624-4ED5-9D0A-0AF4D0911BCD}" type="pres">
      <dgm:prSet presAssocID="{CD7E0682-01E5-432F-B547-F988FCD453B9}" presName="linear" presStyleCnt="0">
        <dgm:presLayoutVars>
          <dgm:animLvl val="lvl"/>
          <dgm:resizeHandles val="exact"/>
        </dgm:presLayoutVars>
      </dgm:prSet>
      <dgm:spPr/>
    </dgm:pt>
    <dgm:pt modelId="{FBAC01D7-74C0-49C8-AF44-2C28A70A637F}" type="pres">
      <dgm:prSet presAssocID="{DD655728-F506-4C00-A905-8811D0DADC7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53BCA44-1A07-4EAC-B8D9-1745EDA64C7A}" type="pres">
      <dgm:prSet presAssocID="{18289952-8662-423B-A6B2-428BCF4A5CB7}" presName="spacer" presStyleCnt="0"/>
      <dgm:spPr/>
    </dgm:pt>
    <dgm:pt modelId="{C24FE655-CCEC-4933-9FA1-EB964B8B453B}" type="pres">
      <dgm:prSet presAssocID="{9EDB8520-C91E-4AC9-ADDC-E0FD42A4F350}" presName="parentText" presStyleLbl="node1" presStyleIdx="1" presStyleCnt="6" custLinFactNeighborX="63" custLinFactNeighborY="-25512">
        <dgm:presLayoutVars>
          <dgm:chMax val="0"/>
          <dgm:bulletEnabled val="1"/>
        </dgm:presLayoutVars>
      </dgm:prSet>
      <dgm:spPr/>
    </dgm:pt>
    <dgm:pt modelId="{ECFE28DA-659D-4880-8E22-1BB3EE9FD4FF}" type="pres">
      <dgm:prSet presAssocID="{7BBA6F01-2C20-4CD8-A539-411DEAE27C4C}" presName="spacer" presStyleCnt="0"/>
      <dgm:spPr/>
    </dgm:pt>
    <dgm:pt modelId="{8E4F354E-0FF0-4461-B5E3-DEF78F1526D5}" type="pres">
      <dgm:prSet presAssocID="{D1962B28-437B-4484-AD27-4D640E600C0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D7AFCAB-71B8-41B8-AA28-7396695291E6}" type="pres">
      <dgm:prSet presAssocID="{92636778-6708-4602-9EB3-5AFAC9AA311C}" presName="spacer" presStyleCnt="0"/>
      <dgm:spPr/>
    </dgm:pt>
    <dgm:pt modelId="{6FAABA0C-BFAD-4DED-87AF-BA46A0DCBFC8}" type="pres">
      <dgm:prSet presAssocID="{295F16C6-608E-44FD-B361-0B9358DDAAC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C3426A0-185A-4CB3-95A0-64B9AC39350F}" type="pres">
      <dgm:prSet presAssocID="{985BA331-7A40-4028-BFD9-9BFC4975EE37}" presName="spacer" presStyleCnt="0"/>
      <dgm:spPr/>
    </dgm:pt>
    <dgm:pt modelId="{C68D0620-5A78-4D3B-BD98-1B38325DA919}" type="pres">
      <dgm:prSet presAssocID="{B6036397-6E97-4D11-87C4-EF0FA40FEE4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A57C79E-80C8-47E5-BA31-1823FE17256F}" type="pres">
      <dgm:prSet presAssocID="{647779D0-B038-4150-814C-DDAB24D5E38A}" presName="spacer" presStyleCnt="0"/>
      <dgm:spPr/>
    </dgm:pt>
    <dgm:pt modelId="{2F2E3669-684B-40D6-B797-580B1403CE85}" type="pres">
      <dgm:prSet presAssocID="{7A61F7D9-8148-47A1-B0DE-723EA2213A3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48D4708-0AFC-472B-A9F2-AF72BFBDD428}" srcId="{CD7E0682-01E5-432F-B547-F988FCD453B9}" destId="{B6036397-6E97-4D11-87C4-EF0FA40FEE41}" srcOrd="4" destOrd="0" parTransId="{5406BE84-4440-4664-B2CF-AAB71117E151}" sibTransId="{647779D0-B038-4150-814C-DDAB24D5E38A}"/>
    <dgm:cxn modelId="{E21E7B09-EEC6-45CD-A490-E60BA80440DD}" type="presOf" srcId="{7A61F7D9-8148-47A1-B0DE-723EA2213A30}" destId="{2F2E3669-684B-40D6-B797-580B1403CE85}" srcOrd="0" destOrd="0" presId="urn:microsoft.com/office/officeart/2005/8/layout/vList2"/>
    <dgm:cxn modelId="{D0A82112-EFA0-4490-B6CA-734EFC4AD455}" type="presOf" srcId="{9EDB8520-C91E-4AC9-ADDC-E0FD42A4F350}" destId="{C24FE655-CCEC-4933-9FA1-EB964B8B453B}" srcOrd="0" destOrd="0" presId="urn:microsoft.com/office/officeart/2005/8/layout/vList2"/>
    <dgm:cxn modelId="{4AFC2413-640B-4309-A1BF-F64935C418EE}" type="presOf" srcId="{B6036397-6E97-4D11-87C4-EF0FA40FEE41}" destId="{C68D0620-5A78-4D3B-BD98-1B38325DA919}" srcOrd="0" destOrd="0" presId="urn:microsoft.com/office/officeart/2005/8/layout/vList2"/>
    <dgm:cxn modelId="{55BC403A-3BFB-41ED-8071-377821296994}" srcId="{CD7E0682-01E5-432F-B547-F988FCD453B9}" destId="{7A61F7D9-8148-47A1-B0DE-723EA2213A30}" srcOrd="5" destOrd="0" parTransId="{F6DEA407-4EA2-4AE8-AE27-799590A40E03}" sibTransId="{C0CC9F57-AC96-4854-B2C8-2519BB27C026}"/>
    <dgm:cxn modelId="{396AD643-63CF-47ED-8A1B-44574E155C88}" srcId="{CD7E0682-01E5-432F-B547-F988FCD453B9}" destId="{295F16C6-608E-44FD-B361-0B9358DDAAC8}" srcOrd="3" destOrd="0" parTransId="{49E93FDD-145D-418B-8EAA-9BA5C0BEBCDA}" sibTransId="{985BA331-7A40-4028-BFD9-9BFC4975EE37}"/>
    <dgm:cxn modelId="{6092F14F-88DC-4546-ADE0-AEC93773B58D}" type="presOf" srcId="{295F16C6-608E-44FD-B361-0B9358DDAAC8}" destId="{6FAABA0C-BFAD-4DED-87AF-BA46A0DCBFC8}" srcOrd="0" destOrd="0" presId="urn:microsoft.com/office/officeart/2005/8/layout/vList2"/>
    <dgm:cxn modelId="{3164207D-AFA2-43CE-9B36-DF10A2C4EF05}" type="presOf" srcId="{DD655728-F506-4C00-A905-8811D0DADC75}" destId="{FBAC01D7-74C0-49C8-AF44-2C28A70A637F}" srcOrd="0" destOrd="0" presId="urn:microsoft.com/office/officeart/2005/8/layout/vList2"/>
    <dgm:cxn modelId="{D3639380-0459-4327-89F1-79D2073B0521}" type="presOf" srcId="{D1962B28-437B-4484-AD27-4D640E600C07}" destId="{8E4F354E-0FF0-4461-B5E3-DEF78F1526D5}" srcOrd="0" destOrd="0" presId="urn:microsoft.com/office/officeart/2005/8/layout/vList2"/>
    <dgm:cxn modelId="{1C350989-C470-49A9-94BA-9F2891608FDA}" type="presOf" srcId="{CD7E0682-01E5-432F-B547-F988FCD453B9}" destId="{3C740A51-5624-4ED5-9D0A-0AF4D0911BCD}" srcOrd="0" destOrd="0" presId="urn:microsoft.com/office/officeart/2005/8/layout/vList2"/>
    <dgm:cxn modelId="{D9F0EBBA-6909-4EA8-987A-DBA2CED01384}" srcId="{CD7E0682-01E5-432F-B547-F988FCD453B9}" destId="{9EDB8520-C91E-4AC9-ADDC-E0FD42A4F350}" srcOrd="1" destOrd="0" parTransId="{A559EE26-F2A6-4CAE-AA58-F5729A17709B}" sibTransId="{7BBA6F01-2C20-4CD8-A539-411DEAE27C4C}"/>
    <dgm:cxn modelId="{6B108CE2-C7F3-4AC0-98F4-A2A679587EC8}" srcId="{CD7E0682-01E5-432F-B547-F988FCD453B9}" destId="{D1962B28-437B-4484-AD27-4D640E600C07}" srcOrd="2" destOrd="0" parTransId="{142DF9D4-91AB-4E30-AD2B-4A4806071E15}" sibTransId="{92636778-6708-4602-9EB3-5AFAC9AA311C}"/>
    <dgm:cxn modelId="{1031B7E9-E078-4EA4-A6A5-4C00D36B20B1}" srcId="{CD7E0682-01E5-432F-B547-F988FCD453B9}" destId="{DD655728-F506-4C00-A905-8811D0DADC75}" srcOrd="0" destOrd="0" parTransId="{0701DF24-3A4D-45B8-80BC-0F994548605E}" sibTransId="{18289952-8662-423B-A6B2-428BCF4A5CB7}"/>
    <dgm:cxn modelId="{A1EF6D7F-2C88-48BF-8EBC-4683ACB2320E}" type="presParOf" srcId="{3C740A51-5624-4ED5-9D0A-0AF4D0911BCD}" destId="{FBAC01D7-74C0-49C8-AF44-2C28A70A637F}" srcOrd="0" destOrd="0" presId="urn:microsoft.com/office/officeart/2005/8/layout/vList2"/>
    <dgm:cxn modelId="{FFEE36B3-E966-40C2-AEE8-8926039FAAA4}" type="presParOf" srcId="{3C740A51-5624-4ED5-9D0A-0AF4D0911BCD}" destId="{053BCA44-1A07-4EAC-B8D9-1745EDA64C7A}" srcOrd="1" destOrd="0" presId="urn:microsoft.com/office/officeart/2005/8/layout/vList2"/>
    <dgm:cxn modelId="{403DE240-0D40-4635-9431-4CBCA2E6BAE6}" type="presParOf" srcId="{3C740A51-5624-4ED5-9D0A-0AF4D0911BCD}" destId="{C24FE655-CCEC-4933-9FA1-EB964B8B453B}" srcOrd="2" destOrd="0" presId="urn:microsoft.com/office/officeart/2005/8/layout/vList2"/>
    <dgm:cxn modelId="{1068B82A-4BF5-4E86-B660-A397B6798EAF}" type="presParOf" srcId="{3C740A51-5624-4ED5-9D0A-0AF4D0911BCD}" destId="{ECFE28DA-659D-4880-8E22-1BB3EE9FD4FF}" srcOrd="3" destOrd="0" presId="urn:microsoft.com/office/officeart/2005/8/layout/vList2"/>
    <dgm:cxn modelId="{5FC3252E-280C-408C-B044-A38DF5BABE8E}" type="presParOf" srcId="{3C740A51-5624-4ED5-9D0A-0AF4D0911BCD}" destId="{8E4F354E-0FF0-4461-B5E3-DEF78F1526D5}" srcOrd="4" destOrd="0" presId="urn:microsoft.com/office/officeart/2005/8/layout/vList2"/>
    <dgm:cxn modelId="{955467C4-C5BC-4504-AA5F-004E9C15E7CF}" type="presParOf" srcId="{3C740A51-5624-4ED5-9D0A-0AF4D0911BCD}" destId="{3D7AFCAB-71B8-41B8-AA28-7396695291E6}" srcOrd="5" destOrd="0" presId="urn:microsoft.com/office/officeart/2005/8/layout/vList2"/>
    <dgm:cxn modelId="{D9F9E3E3-6988-479A-8ACA-624D67547D64}" type="presParOf" srcId="{3C740A51-5624-4ED5-9D0A-0AF4D0911BCD}" destId="{6FAABA0C-BFAD-4DED-87AF-BA46A0DCBFC8}" srcOrd="6" destOrd="0" presId="urn:microsoft.com/office/officeart/2005/8/layout/vList2"/>
    <dgm:cxn modelId="{25864D16-0771-4EE7-86AF-113FCC8A0A5A}" type="presParOf" srcId="{3C740A51-5624-4ED5-9D0A-0AF4D0911BCD}" destId="{EC3426A0-185A-4CB3-95A0-64B9AC39350F}" srcOrd="7" destOrd="0" presId="urn:microsoft.com/office/officeart/2005/8/layout/vList2"/>
    <dgm:cxn modelId="{EEFDE66F-2E9F-4221-8E57-408986647A99}" type="presParOf" srcId="{3C740A51-5624-4ED5-9D0A-0AF4D0911BCD}" destId="{C68D0620-5A78-4D3B-BD98-1B38325DA919}" srcOrd="8" destOrd="0" presId="urn:microsoft.com/office/officeart/2005/8/layout/vList2"/>
    <dgm:cxn modelId="{BD6B4D8C-2481-47C3-9BC5-8AA21961BB4C}" type="presParOf" srcId="{3C740A51-5624-4ED5-9D0A-0AF4D0911BCD}" destId="{AA57C79E-80C8-47E5-BA31-1823FE17256F}" srcOrd="9" destOrd="0" presId="urn:microsoft.com/office/officeart/2005/8/layout/vList2"/>
    <dgm:cxn modelId="{A5E83239-F3D6-46C5-BA2E-3940FF5E71FA}" type="presParOf" srcId="{3C740A51-5624-4ED5-9D0A-0AF4D0911BCD}" destId="{2F2E3669-684B-40D6-B797-580B1403CE8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C01D7-74C0-49C8-AF44-2C28A70A637F}">
      <dsp:nvSpPr>
        <dsp:cNvPr id="0" name=""/>
        <dsp:cNvSpPr/>
      </dsp:nvSpPr>
      <dsp:spPr>
        <a:xfrm>
          <a:off x="0" y="13785"/>
          <a:ext cx="11014504" cy="482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CT exams follow a systematic sequence:</a:t>
          </a:r>
          <a:endParaRPr lang="en-US" sz="2000" kern="1200" dirty="0"/>
        </a:p>
      </dsp:txBody>
      <dsp:txXfrm>
        <a:off x="23560" y="37345"/>
        <a:ext cx="10967384" cy="435505"/>
      </dsp:txXfrm>
    </dsp:sp>
    <dsp:sp modelId="{C24FE655-CCEC-4933-9FA1-EB964B8B453B}">
      <dsp:nvSpPr>
        <dsp:cNvPr id="0" name=""/>
        <dsp:cNvSpPr/>
      </dsp:nvSpPr>
      <dsp:spPr>
        <a:xfrm>
          <a:off x="0" y="528589"/>
          <a:ext cx="11014504" cy="482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Protocol selection</a:t>
          </a:r>
          <a:r>
            <a:rPr lang="en-US" sz="1500" kern="1200"/>
            <a:t> (deciding what and how to scan).</a:t>
          </a:r>
        </a:p>
      </dsp:txBody>
      <dsp:txXfrm>
        <a:off x="23560" y="552149"/>
        <a:ext cx="10967384" cy="435505"/>
      </dsp:txXfrm>
    </dsp:sp>
    <dsp:sp modelId="{8E4F354E-0FF0-4461-B5E3-DEF78F1526D5}">
      <dsp:nvSpPr>
        <dsp:cNvPr id="0" name=""/>
        <dsp:cNvSpPr/>
      </dsp:nvSpPr>
      <dsp:spPr>
        <a:xfrm>
          <a:off x="0" y="1065435"/>
          <a:ext cx="11014504" cy="482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Patient positioning</a:t>
          </a:r>
          <a:r>
            <a:rPr lang="en-US" sz="1500" kern="1200"/>
            <a:t> (accurate centering prevents artifacts).</a:t>
          </a:r>
        </a:p>
      </dsp:txBody>
      <dsp:txXfrm>
        <a:off x="23560" y="1088995"/>
        <a:ext cx="10967384" cy="435505"/>
      </dsp:txXfrm>
    </dsp:sp>
    <dsp:sp modelId="{6FAABA0C-BFAD-4DED-87AF-BA46A0DCBFC8}">
      <dsp:nvSpPr>
        <dsp:cNvPr id="0" name=""/>
        <dsp:cNvSpPr/>
      </dsp:nvSpPr>
      <dsp:spPr>
        <a:xfrm>
          <a:off x="0" y="1591260"/>
          <a:ext cx="11014504" cy="482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Scanning</a:t>
          </a:r>
          <a:r>
            <a:rPr lang="en-US" sz="1500" kern="1200"/>
            <a:t> (data acquisition, either axial or spiral).</a:t>
          </a:r>
        </a:p>
      </dsp:txBody>
      <dsp:txXfrm>
        <a:off x="23560" y="1614820"/>
        <a:ext cx="10967384" cy="435505"/>
      </dsp:txXfrm>
    </dsp:sp>
    <dsp:sp modelId="{C68D0620-5A78-4D3B-BD98-1B38325DA919}">
      <dsp:nvSpPr>
        <dsp:cNvPr id="0" name=""/>
        <dsp:cNvSpPr/>
      </dsp:nvSpPr>
      <dsp:spPr>
        <a:xfrm>
          <a:off x="0" y="2117085"/>
          <a:ext cx="11014504" cy="482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Reconstruction</a:t>
          </a:r>
          <a:r>
            <a:rPr lang="en-US" sz="1500" kern="1200"/>
            <a:t> (mathematical processing of attenuation data into Hounsfield Units).</a:t>
          </a:r>
        </a:p>
      </dsp:txBody>
      <dsp:txXfrm>
        <a:off x="23560" y="2140645"/>
        <a:ext cx="10967384" cy="435505"/>
      </dsp:txXfrm>
    </dsp:sp>
    <dsp:sp modelId="{2F2E3669-684B-40D6-B797-580B1403CE85}">
      <dsp:nvSpPr>
        <dsp:cNvPr id="0" name=""/>
        <dsp:cNvSpPr/>
      </dsp:nvSpPr>
      <dsp:spPr>
        <a:xfrm>
          <a:off x="0" y="2642910"/>
          <a:ext cx="11014504" cy="482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Display</a:t>
          </a:r>
          <a:r>
            <a:rPr lang="en-US" sz="1500" kern="1200"/>
            <a:t> (DFOV, window/level adjustments).</a:t>
          </a:r>
        </a:p>
      </dsp:txBody>
      <dsp:txXfrm>
        <a:off x="23560" y="2666470"/>
        <a:ext cx="10967384" cy="435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BB798-004B-E92E-4EFB-42F601792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0E4638-76F3-8166-9337-772AFD860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4D03D-B8F4-68E5-69DF-1EEA99B6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D2A3-6755-49C8-9E8A-9DA69A74D3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DCD0E-EC7F-225C-DF22-32F9D82A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A7A87-82D9-27EB-83A2-A39AF72BD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EEAA-C34E-4A00-AA7B-D835C9FCF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3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43E3-5ABF-79CF-2E46-DA033BEB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DD9EF6-E121-768B-C290-C239B1065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38788-F9F0-2A17-D7F5-8021BEBF9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D2A3-6755-49C8-9E8A-9DA69A74D3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D1C60-D571-81FB-A25E-5AC729775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FD21D-297B-D3C4-4255-6A36CA618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EEAA-C34E-4A00-AA7B-D835C9FCF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10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5F0B6D-E086-CD30-C1F5-5BC9E04798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AE52D9-5CD3-C012-2031-5FAA61979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8BD5C-C89A-1FEF-9736-1B3A0B149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D2A3-6755-49C8-9E8A-9DA69A74D3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CA348-1FA5-7618-3F39-5C1E86D8A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73E16-6B10-DC1E-B978-46CC04C7F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EEAA-C34E-4A00-AA7B-D835C9FCF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1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0E1AC-9AA9-0FC1-957E-1B3A26E52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5156B-DA56-6656-0826-62374F88F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F2655-DEB0-25EF-D1F5-83A3F5FFB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D2A3-6755-49C8-9E8A-9DA69A74D3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3686F-1F9D-5709-48C8-24A5C4E12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BED08-428B-12DB-B636-46221DDCE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EEAA-C34E-4A00-AA7B-D835C9FCF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9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FB492-DED0-B88A-4F99-6D5F37207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87A85-6384-418B-E29D-39C1AC0F2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1AD78-3D3A-85AE-DAAD-16BAC0C3C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D2A3-6755-49C8-9E8A-9DA69A74D3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F08E5-0376-AE3E-D06F-F301C6EE4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EE264-C0DB-776B-2253-41BEEDCF1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EEAA-C34E-4A00-AA7B-D835C9FCF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1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CF541-E724-218E-44C1-34F25B402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2DCB0-E6E8-0103-A892-8BE2CFF1E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39A5C-A5BC-9FA4-E25B-86DF756B6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180DF-DB2A-406C-587C-4DED3A424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D2A3-6755-49C8-9E8A-9DA69A74D3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5F503-37BD-8BE1-7CA1-1809911EB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A4B7F1-986A-D701-2FA6-891B5770B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EEAA-C34E-4A00-AA7B-D835C9FCF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3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26036-9A28-8F32-A83E-5DEF4750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A077A-83E0-6570-4B8C-9BDFB5FA1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E8B1D-0B63-A021-7E69-F0A381F77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0CA988-2D7E-7DC1-1BDB-AD1B336D2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09B6CA-64A9-99BC-31DB-50F56564D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7C0A30-1DCF-3D3B-7961-D6B0BEB6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D2A3-6755-49C8-9E8A-9DA69A74D3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FDC299-C546-96B0-01BD-85CB287F5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E818ED-9E96-9389-3442-5A21B6D8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EEAA-C34E-4A00-AA7B-D835C9FCF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B145E-3651-99F6-588F-70F85CFF8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66D00-1AC2-B7AD-6E7C-D21229923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D2A3-6755-49C8-9E8A-9DA69A74D3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6CA8E7-B010-78DB-0758-FD1E08DC1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379D0F-C0DB-EF2C-CD3C-BFB494578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EEAA-C34E-4A00-AA7B-D835C9FCF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3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0715B6-27EA-EB21-E6CE-C3C5E55C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D2A3-6755-49C8-9E8A-9DA69A74D3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F98F36-F107-F5C9-27C8-2A4DE3A99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1BC79-17F9-A25A-1A70-8C9F53B89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EEAA-C34E-4A00-AA7B-D835C9FCF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CAD4B-9BBE-48DF-08D8-250417B21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4A18A-3728-008E-34FD-CE8F3134D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44DC2-0F81-C60C-31E9-84EC694A7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EEA09-0874-7E41-6CD9-85AAC8FEE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D2A3-6755-49C8-9E8A-9DA69A74D3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4C16E-A956-821B-FA5E-E4C786845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6DAB2-B3B2-F440-6D6C-37EB99633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EEAA-C34E-4A00-AA7B-D835C9FCF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2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CB779-F29A-87B6-1191-960C114F8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3675A6-F6C6-F699-2030-035A8E7ACE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21BD5-552E-72AC-3782-312D499E0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00E2E-DF30-DA7F-B860-E9ED05663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D2A3-6755-49C8-9E8A-9DA69A74D3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2B259-D3DA-F75C-81DB-BAEFC5789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22960-1819-F30C-353C-5E2D9DBA4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EEAA-C34E-4A00-AA7B-D835C9FCF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2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5DF7B4-8220-6D22-4683-B1E244A88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A5A58-37A7-973B-4F10-F847027DE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2B7F4-49D3-5EB3-D2D7-49F99A18A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B2D2A3-6755-49C8-9E8A-9DA69A74D3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F38AD-511B-7688-A53D-48DFFD49D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D3144-8582-BA34-4DE1-6EAA93CC0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A1EEAA-C34E-4A00-AA7B-D835C9FCF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6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776EC-7333-AED1-FB8B-658A21705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Image in 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63C6C-62D3-9B2E-EFFC-2FD7D88FF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137" y="1950118"/>
            <a:ext cx="5957570" cy="398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17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73F19D-6034-BCFF-AA13-DFAA274D03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07" b="4161"/>
          <a:stretch>
            <a:fillRect/>
          </a:stretch>
        </p:blipFill>
        <p:spPr>
          <a:xfrm>
            <a:off x="279143" y="299508"/>
            <a:ext cx="5221625" cy="30103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B0A7C1-0230-ECAE-2DE3-1FA2944EF8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971" b="5351"/>
          <a:stretch>
            <a:fillRect/>
          </a:stretch>
        </p:blipFill>
        <p:spPr>
          <a:xfrm>
            <a:off x="279143" y="3548095"/>
            <a:ext cx="5221625" cy="30103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F4C546-614B-797E-E6D2-6DAE645BC1B8}"/>
              </a:ext>
            </a:extLst>
          </p:cNvPr>
          <p:cNvSpPr txBox="1"/>
          <p:nvPr/>
        </p:nvSpPr>
        <p:spPr>
          <a:xfrm>
            <a:off x="6392583" y="2645922"/>
            <a:ext cx="4434721" cy="37104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The body part being scanned </a:t>
            </a: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must be positioned at the isocenter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to ensure: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Accurate image geometry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(no magnification or distortion).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Consistent image quality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across the scan field.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Correct function of ATCM systems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(like Care Dose 4D).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754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3417C4-8A2D-4BAE-3F21-371279CCE161}"/>
              </a:ext>
            </a:extLst>
          </p:cNvPr>
          <p:cNvSpPr txBox="1"/>
          <p:nvPr/>
        </p:nvSpPr>
        <p:spPr>
          <a:xfrm>
            <a:off x="506392" y="140657"/>
            <a:ext cx="1129143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Scanning Field of View (SFOV)</a:t>
            </a:r>
          </a:p>
          <a:p>
            <a:pPr>
              <a:buNone/>
            </a:pP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Definition:</a:t>
            </a:r>
            <a:r>
              <a:rPr lang="en-US" sz="1600" dirty="0"/>
              <a:t> The SFOV is determined by the scanner hardware — detector selection and calibration.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Purpose:</a:t>
            </a:r>
            <a:r>
              <a:rPr lang="en-US" sz="1600" dirty="0"/>
              <a:t> It defines the maximum circular area from which the system acquires </a:t>
            </a:r>
            <a:r>
              <a:rPr lang="en-US" sz="1600" b="1" dirty="0"/>
              <a:t>raw projection data</a:t>
            </a:r>
            <a:r>
              <a:rPr lang="en-US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Only anatomy inside the SFOV contributes to the reconstructed image. Anything outside is ignored, even if it appears in the display.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E8DCAE-50B6-8826-BB7D-90C36085A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87" y="2979472"/>
            <a:ext cx="3533698" cy="30297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A6ED5D-27DF-AB32-556E-4A7702EFA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404" y="2629766"/>
            <a:ext cx="3924767" cy="337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56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458D13-084E-83DF-2A35-720D09C33F58}"/>
              </a:ext>
            </a:extLst>
          </p:cNvPr>
          <p:cNvSpPr txBox="1"/>
          <p:nvPr/>
        </p:nvSpPr>
        <p:spPr>
          <a:xfrm>
            <a:off x="428949" y="261838"/>
            <a:ext cx="1140264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Importance of Correct SFOV Selection:</a:t>
            </a:r>
          </a:p>
          <a:p>
            <a:pPr>
              <a:buNone/>
            </a:pP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Image Quality:</a:t>
            </a:r>
            <a:r>
              <a:rPr lang="en-US" dirty="0"/>
              <a:t> Choosing the appropriate SFOV ensures that detectors capture the entire region of interest with proper resolution.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Anatomy Coverage:</a:t>
            </a:r>
            <a:r>
              <a:rPr lang="en-US" dirty="0"/>
              <a:t> A too-small SFOV can cut off or exclude important anatomy (e.g., shoulders, extremities).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Spatial Resolution:</a:t>
            </a:r>
            <a:r>
              <a:rPr lang="en-US" dirty="0"/>
              <a:t> Using the smallest SFOV that fully covers the patient improves spatial resolution because smaller detector areas are sampled more finely.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Noise and Artifacts:</a:t>
            </a:r>
            <a:r>
              <a:rPr lang="en-US" dirty="0"/>
              <a:t> Incorrect SFOV choice can increase image noise, introduce truncation artifacts, or degrade diagnostic value.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Reconstruction Limits:</a:t>
            </a:r>
            <a:r>
              <a:rPr lang="en-US" dirty="0"/>
              <a:t> Once data is not acquired (outside SFOV), it cannot be recovered during reconstruction.</a:t>
            </a:r>
          </a:p>
        </p:txBody>
      </p:sp>
    </p:spTree>
    <p:extLst>
      <p:ext uri="{BB962C8B-B14F-4D97-AF65-F5344CB8AC3E}">
        <p14:creationId xmlns:p14="http://schemas.microsoft.com/office/powerpoint/2010/main" val="2448611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0996B8-ADAB-DDEC-6722-773B30C3C0E3}"/>
              </a:ext>
            </a:extLst>
          </p:cNvPr>
          <p:cNvSpPr txBox="1"/>
          <p:nvPr/>
        </p:nvSpPr>
        <p:spPr>
          <a:xfrm>
            <a:off x="441307" y="277289"/>
            <a:ext cx="1127289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Practical Considerations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Match to Patient Size:</a:t>
            </a:r>
            <a:r>
              <a:rPr lang="en-US" dirty="0"/>
              <a:t> Select SFOV large enough to include all relevant anatomy but not excessively large.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Consistency:</a:t>
            </a:r>
            <a:r>
              <a:rPr lang="en-US" dirty="0"/>
              <a:t> Use standardized SFOV protocols (e.g., Head, Body Small, Body Large).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Centering:</a:t>
            </a:r>
            <a:r>
              <a:rPr lang="en-US" dirty="0"/>
              <a:t> Proper patient isocenter positioning is critical; </a:t>
            </a:r>
            <a:r>
              <a:rPr lang="en-US" dirty="0" err="1"/>
              <a:t>miscentering</a:t>
            </a:r>
            <a:r>
              <a:rPr lang="en-US" dirty="0"/>
              <a:t> can result in anatomy falling outside the intended SFOV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C75D36-3F96-D6CB-D400-1D247AF0F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194" y="2197527"/>
            <a:ext cx="4401164" cy="2981741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AA124201-983B-4EE5-3020-A17CB278D9ED}"/>
              </a:ext>
            </a:extLst>
          </p:cNvPr>
          <p:cNvSpPr/>
          <p:nvPr/>
        </p:nvSpPr>
        <p:spPr>
          <a:xfrm rot="882784">
            <a:off x="336922" y="2191736"/>
            <a:ext cx="1372385" cy="33353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 descr="http://surgclerk.med.utoronto.ca/Phase2/Paediatric/HeadTrauma/Figure1a.gif">
            <a:extLst>
              <a:ext uri="{FF2B5EF4-FFF2-40B4-BE49-F238E27FC236}">
                <a16:creationId xmlns:a16="http://schemas.microsoft.com/office/drawing/2014/main" id="{CB33CAB9-597F-0972-174F-88590E681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04" y="2197527"/>
            <a:ext cx="2886645" cy="298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1AAE6107-9BA3-5B9E-E063-EAAA4A84D958}"/>
              </a:ext>
            </a:extLst>
          </p:cNvPr>
          <p:cNvSpPr/>
          <p:nvPr/>
        </p:nvSpPr>
        <p:spPr>
          <a:xfrm rot="882784">
            <a:off x="6414387" y="2366337"/>
            <a:ext cx="1372385" cy="33353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49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uestions 151-165 Flashcards | Quizlet">
            <a:extLst>
              <a:ext uri="{FF2B5EF4-FFF2-40B4-BE49-F238E27FC236}">
                <a16:creationId xmlns:a16="http://schemas.microsoft.com/office/drawing/2014/main" id="{E8842A8A-AAFD-39EF-05EF-DB7EFA016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3" y="1910793"/>
            <a:ext cx="47625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ADE62D-A9DD-D828-D42A-9EFA02C26D59}"/>
              </a:ext>
            </a:extLst>
          </p:cNvPr>
          <p:cNvSpPr txBox="1"/>
          <p:nvPr/>
        </p:nvSpPr>
        <p:spPr>
          <a:xfrm>
            <a:off x="286846" y="112018"/>
            <a:ext cx="116003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Out-of-Field Artifact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anatomy extends beyond SFOV, no raw data collected. Appears as streaks, truncation, or missing anatomy.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Image:</a:t>
            </a:r>
            <a:r>
              <a:rPr lang="en-US" dirty="0"/>
              <a:t> CT scan with truncation artifact.</a:t>
            </a:r>
          </a:p>
        </p:txBody>
      </p:sp>
      <p:pic>
        <p:nvPicPr>
          <p:cNvPr id="4" name="Picture 3" descr="figure1081">
            <a:extLst>
              <a:ext uri="{FF2B5EF4-FFF2-40B4-BE49-F238E27FC236}">
                <a16:creationId xmlns:a16="http://schemas.microsoft.com/office/drawing/2014/main" id="{460F005A-6AF0-7511-1222-5561A250A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649" y="1910793"/>
            <a:ext cx="5684174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8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1D648D-9D0E-FBBD-5D7C-001D7DFB09B9}"/>
              </a:ext>
            </a:extLst>
          </p:cNvPr>
          <p:cNvSpPr txBox="1"/>
          <p:nvPr/>
        </p:nvSpPr>
        <p:spPr>
          <a:xfrm>
            <a:off x="478376" y="222711"/>
            <a:ext cx="1156946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Display Field of View (DFOV)</a:t>
            </a:r>
          </a:p>
          <a:p>
            <a:pPr>
              <a:buNone/>
            </a:pP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Definition:</a:t>
            </a:r>
            <a:r>
              <a:rPr lang="en-US" dirty="0"/>
              <a:t> The DFOV determines how much of the acquired raw data (from the SFOV) is displayed in the final reconstructed image.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Relationship to SFOV: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DFOV can be </a:t>
            </a:r>
            <a:r>
              <a:rPr lang="en-US" b="1" dirty="0"/>
              <a:t>equal to</a:t>
            </a:r>
            <a:r>
              <a:rPr lang="en-US" dirty="0"/>
              <a:t> or </a:t>
            </a:r>
            <a:r>
              <a:rPr lang="en-US" b="1" dirty="0"/>
              <a:t>smaller than</a:t>
            </a:r>
            <a:r>
              <a:rPr lang="en-US" dirty="0"/>
              <a:t> the SFOV.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DFOV can </a:t>
            </a:r>
            <a:r>
              <a:rPr lang="en-US" b="1" dirty="0"/>
              <a:t>never be larger</a:t>
            </a:r>
            <a:r>
              <a:rPr lang="en-US" dirty="0"/>
              <a:t>, since raw data outside the SFOV was never acquired.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Function:</a:t>
            </a:r>
            <a:r>
              <a:rPr lang="en-US" dirty="0"/>
              <a:t> Acts like a “zoom window” on the acquired data — it controls what anatomy is displayed and at what scale</a:t>
            </a:r>
          </a:p>
        </p:txBody>
      </p:sp>
      <p:pic>
        <p:nvPicPr>
          <p:cNvPr id="5122" name="Picture 2" descr="PPT - IMAGE GENERATION IN CT PowerPoint Presentation, free download -  ID:933726">
            <a:extLst>
              <a:ext uri="{FF2B5EF4-FFF2-40B4-BE49-F238E27FC236}">
                <a16:creationId xmlns:a16="http://schemas.microsoft.com/office/drawing/2014/main" id="{EEA4EA3B-4EDE-5EB9-0B37-57E65B83E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018" y="2664227"/>
            <a:ext cx="5228323" cy="392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910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AED851-54B9-4765-92D2-F0BE443BE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18A7E0-3D2E-7D71-9BF2-2A7DB10C7EB0}"/>
              </a:ext>
            </a:extLst>
          </p:cNvPr>
          <p:cNvSpPr txBox="1"/>
          <p:nvPr/>
        </p:nvSpPr>
        <p:spPr>
          <a:xfrm>
            <a:off x="7041856" y="2944090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DFOV can be </a:t>
            </a:r>
            <a:r>
              <a:rPr lang="en-US" sz="3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equal to or smaller than SFOV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never larger.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9D96C8-06D0-153A-8A26-58FBD48BE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07" y="1164464"/>
            <a:ext cx="5536001" cy="447031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2489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1E893F6-5BB8-D0F4-FE84-1E109BE34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848" y="399057"/>
            <a:ext cx="5458968" cy="543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80E822-56CF-C03A-D320-1E0970C949D5}"/>
              </a:ext>
            </a:extLst>
          </p:cNvPr>
          <p:cNvSpPr txBox="1"/>
          <p:nvPr/>
        </p:nvSpPr>
        <p:spPr>
          <a:xfrm>
            <a:off x="6739128" y="2664886"/>
            <a:ext cx="4818888" cy="3550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Effect on Image Quality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Smaller DFOV:</a:t>
            </a:r>
            <a:endParaRPr lang="en-US" sz="14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Increases image magnification of the region of interest.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Decreases pixel size (higher spatial resolution).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Pixel size = DFOV ÷ Matrix</a:t>
            </a:r>
            <a:endParaRPr lang="en-US" sz="1400" dirty="0"/>
          </a:p>
          <a:p>
            <a:pPr marL="11430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Example: DFOV 25 cm ÷ 512 matrix ≈ 0.49 mm/pixel.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Larger DFOV:</a:t>
            </a:r>
            <a:endParaRPr lang="en-US" sz="14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Shows more anatomy, but each pixel represents a larger area (lower resolution).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Useful for overview images but may reduce diagnostic detail.</a:t>
            </a:r>
          </a:p>
        </p:txBody>
      </p:sp>
    </p:spTree>
    <p:extLst>
      <p:ext uri="{BB962C8B-B14F-4D97-AF65-F5344CB8AC3E}">
        <p14:creationId xmlns:p14="http://schemas.microsoft.com/office/powerpoint/2010/main" val="1545537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2355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61" name="Freeform: Shape 2356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63" name="Rectangle 2356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5" name="Rectangle 2356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7" name="Freeform: Shape 2356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569" name="Isosceles Triangle 2356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DB984963-B162-74E5-1E59-353C65AA3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9755" y="2031225"/>
            <a:ext cx="3800457" cy="417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1" name="Isosceles Triangle 2357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DA3165-847B-70F0-4F23-84FA609A121D}"/>
              </a:ext>
            </a:extLst>
          </p:cNvPr>
          <p:cNvSpPr txBox="1"/>
          <p:nvPr/>
        </p:nvSpPr>
        <p:spPr>
          <a:xfrm>
            <a:off x="1593754" y="204806"/>
            <a:ext cx="90044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CT and Voxels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Voxel</a:t>
            </a:r>
            <a:r>
              <a:rPr lang="en-US" dirty="0"/>
              <a:t> = 3D volume element (like a cube).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CT, the patient is divided into many small </a:t>
            </a:r>
            <a:r>
              <a:rPr lang="en-US" b="1" dirty="0"/>
              <a:t>voxels</a:t>
            </a:r>
            <a:r>
              <a:rPr lang="en-US" dirty="0"/>
              <a:t> during image reconstruction.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Each voxel has a single value representing the </a:t>
            </a:r>
            <a:r>
              <a:rPr lang="en-US" b="1" dirty="0"/>
              <a:t>average attenuation coefficient</a:t>
            </a:r>
            <a:r>
              <a:rPr lang="en-US" dirty="0"/>
              <a:t> (how much X-rays were absorbed) for that tiny volume of tissue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2733BB-24F7-164E-68D2-8989E2728F87}"/>
              </a:ext>
            </a:extLst>
          </p:cNvPr>
          <p:cNvSpPr txBox="1"/>
          <p:nvPr/>
        </p:nvSpPr>
        <p:spPr>
          <a:xfrm>
            <a:off x="787295" y="241764"/>
            <a:ext cx="1082187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Scanning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2D projection, tube stationary. Used to plan start/stop positions, angle gantry, and avoid radiosensitive areas.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Errors in scout → misaligned slices.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During the scout acquisition, the tube is not rotating around the patient. </a:t>
            </a:r>
          </a:p>
        </p:txBody>
      </p:sp>
      <p:pic>
        <p:nvPicPr>
          <p:cNvPr id="7170" name="Picture 2" descr="An example of the AP (A) and lateral (B) scout views used for chest CT... |  Download Scientific Diagram">
            <a:extLst>
              <a:ext uri="{FF2B5EF4-FFF2-40B4-BE49-F238E27FC236}">
                <a16:creationId xmlns:a16="http://schemas.microsoft.com/office/drawing/2014/main" id="{A6310A0E-88E5-C895-BD36-D7BCDED7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9" y="3120256"/>
            <a:ext cx="5369058" cy="342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eviewing the CT Scout View: Medicolegal and Ethical Considerations | AJR">
            <a:extLst>
              <a:ext uri="{FF2B5EF4-FFF2-40B4-BE49-F238E27FC236}">
                <a16:creationId xmlns:a16="http://schemas.microsoft.com/office/drawing/2014/main" id="{70AFB520-4B2E-82ED-3E87-35E02FECA3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0E8060-BDF6-2189-7C9E-21D656395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512" y="3715249"/>
            <a:ext cx="2273954" cy="2230159"/>
          </a:xfrm>
          <a:prstGeom prst="rect">
            <a:avLst/>
          </a:prstGeom>
        </p:spPr>
      </p:pic>
      <p:sp>
        <p:nvSpPr>
          <p:cNvPr id="6" name="AutoShape 6" descr="Reviewing the CT Scout View: Medicolegal and Ethical Considerations | AJR">
            <a:extLst>
              <a:ext uri="{FF2B5EF4-FFF2-40B4-BE49-F238E27FC236}">
                <a16:creationId xmlns:a16="http://schemas.microsoft.com/office/drawing/2014/main" id="{833175A9-35BC-CE80-FE66-819B1F3FF2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61086" y="2493660"/>
            <a:ext cx="110048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AP Scout</a:t>
            </a:r>
          </a:p>
        </p:txBody>
      </p:sp>
      <p:sp>
        <p:nvSpPr>
          <p:cNvPr id="7" name="AutoShape 6" descr="Reviewing the CT Scout View: Medicolegal and Ethical Considerations | AJR">
            <a:extLst>
              <a:ext uri="{FF2B5EF4-FFF2-40B4-BE49-F238E27FC236}">
                <a16:creationId xmlns:a16="http://schemas.microsoft.com/office/drawing/2014/main" id="{49639903-0C72-38B9-0FC4-F639820D9E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10102" y="2415715"/>
            <a:ext cx="182060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Lateral Scout</a:t>
            </a:r>
          </a:p>
        </p:txBody>
      </p:sp>
      <p:pic>
        <p:nvPicPr>
          <p:cNvPr id="7176" name="Picture 8" descr="Scout Images">
            <a:extLst>
              <a:ext uri="{FF2B5EF4-FFF2-40B4-BE49-F238E27FC236}">
                <a16:creationId xmlns:a16="http://schemas.microsoft.com/office/drawing/2014/main" id="{FF94DED5-FC07-31FF-CBF0-9C2CA4E98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15249"/>
            <a:ext cx="2973545" cy="223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Reviewing the CT Scout View: Medicolegal and Ethical Considerations | AJR">
            <a:extLst>
              <a:ext uri="{FF2B5EF4-FFF2-40B4-BE49-F238E27FC236}">
                <a16:creationId xmlns:a16="http://schemas.microsoft.com/office/drawing/2014/main" id="{F09C2D49-76A2-41B0-6021-26A648B1A6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55873" y="3120256"/>
            <a:ext cx="110048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AP Scout</a:t>
            </a:r>
          </a:p>
        </p:txBody>
      </p:sp>
      <p:sp>
        <p:nvSpPr>
          <p:cNvPr id="9" name="AutoShape 6" descr="Reviewing the CT Scout View: Medicolegal and Ethical Considerations | AJR">
            <a:extLst>
              <a:ext uri="{FF2B5EF4-FFF2-40B4-BE49-F238E27FC236}">
                <a16:creationId xmlns:a16="http://schemas.microsoft.com/office/drawing/2014/main" id="{482C72DA-D379-5F36-9A80-D22013AB94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94187" y="2815456"/>
            <a:ext cx="182060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Lateral Scout</a:t>
            </a:r>
          </a:p>
        </p:txBody>
      </p:sp>
    </p:spTree>
    <p:extLst>
      <p:ext uri="{BB962C8B-B14F-4D97-AF65-F5344CB8AC3E}">
        <p14:creationId xmlns:p14="http://schemas.microsoft.com/office/powerpoint/2010/main" val="4157305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BA983D0-DD2F-9479-ADBE-E368215BA094}"/>
              </a:ext>
            </a:extLst>
          </p:cNvPr>
          <p:cNvSpPr txBox="1"/>
          <p:nvPr/>
        </p:nvSpPr>
        <p:spPr>
          <a:xfrm>
            <a:off x="1179226" y="1600200"/>
            <a:ext cx="9833548" cy="3984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2"/>
                </a:solidFill>
              </a:rPr>
              <a:t>Image Generation in CT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2"/>
                </a:solidFill>
              </a:rPr>
              <a:t>Computed Tomography (CT) transforms raw X-ray data into cross-sectional images.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2"/>
                </a:solidFill>
              </a:rPr>
              <a:t>The process involves four major stages: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2"/>
                </a:solidFill>
              </a:rPr>
              <a:t>Planning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2"/>
                </a:solidFill>
              </a:rPr>
              <a:t>Acquisition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2"/>
                </a:solidFill>
              </a:rPr>
              <a:t> reconstruction, and display.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2"/>
                </a:solidFill>
              </a:rPr>
              <a:t> Each step requires careful parameter selection to balance image quality and patient safety</a:t>
            </a:r>
            <a:r>
              <a:rPr lang="en-US" sz="1300" dirty="0">
                <a:solidFill>
                  <a:schemeClr val="tx2"/>
                </a:solidFill>
              </a:rPr>
              <a:t>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1551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CED784-57BD-5E99-7C9B-57794B3CE5C9}"/>
              </a:ext>
            </a:extLst>
          </p:cNvPr>
          <p:cNvSpPr txBox="1"/>
          <p:nvPr/>
        </p:nvSpPr>
        <p:spPr>
          <a:xfrm>
            <a:off x="499256" y="132864"/>
            <a:ext cx="1139492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Axial (Sequential) CT Scans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Acquisition Method: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Known as </a:t>
            </a:r>
            <a:r>
              <a:rPr lang="en-US" b="1" dirty="0"/>
              <a:t>“step-and-shoot.”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table moves to a set position → X-ray tube rotates → acquires one slice.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Table then moves again, repeats for the next slice.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Advantages: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High contrast stability</a:t>
            </a:r>
            <a:r>
              <a:rPr lang="en-US" dirty="0"/>
              <a:t>: Each slice is acquired at a fixed position, so tissue contrast is consistent.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Lower risk of interpolation artifacts</a:t>
            </a:r>
            <a:r>
              <a:rPr lang="en-US" dirty="0"/>
              <a:t> compared to helical mode (no interpolation between slices).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Precise anatomical detail, especially useful when motion or fine bony detail is critical.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Disadvantages: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Slower than helical scanning (table must stop for each slice).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Potential for slice misregistration if the patient moves between acquisitions.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Limited use for dynamic studies or large-volume scans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FB1F9B-BC1A-1269-43FB-5284FAFFC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463" y="4194092"/>
            <a:ext cx="7452945" cy="219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16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E7A835-B2F1-0B25-A3F7-AA62E29BF118}"/>
              </a:ext>
            </a:extLst>
          </p:cNvPr>
          <p:cNvSpPr txBox="1"/>
          <p:nvPr/>
        </p:nvSpPr>
        <p:spPr>
          <a:xfrm>
            <a:off x="370702" y="413713"/>
            <a:ext cx="1151032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Spiral (Helical) CT Scans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Acquisition Method: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X-ray tube rotates </a:t>
            </a:r>
            <a:r>
              <a:rPr lang="en-US" b="1" dirty="0"/>
              <a:t>continuously</a:t>
            </a:r>
            <a:r>
              <a:rPr lang="en-US" dirty="0"/>
              <a:t> around the patient while the table </a:t>
            </a:r>
            <a:r>
              <a:rPr lang="en-US" b="1" dirty="0"/>
              <a:t>moves smoothly</a:t>
            </a:r>
            <a:r>
              <a:rPr lang="en-US" dirty="0"/>
              <a:t> through the gantry.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creates a </a:t>
            </a:r>
            <a:r>
              <a:rPr lang="en-US" b="1" dirty="0"/>
              <a:t>helical (spiral) path</a:t>
            </a:r>
            <a:r>
              <a:rPr lang="en-US" dirty="0"/>
              <a:t> of data acquisition.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 b="1" dirty="0"/>
              <a:t>Advantages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Speed:</a:t>
            </a:r>
            <a:r>
              <a:rPr lang="en-US" dirty="0"/>
              <a:t> Much faster than step-and-shoot; ideal for trauma, pediatrics, chest/abdomen/pelvis.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Continuous Coverage:</a:t>
            </a:r>
            <a:r>
              <a:rPr lang="en-US" dirty="0"/>
              <a:t> No slice gaps, allowing imaging of long body regions in one breath-hold.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Less Motion Artifact:</a:t>
            </a:r>
            <a:r>
              <a:rPr lang="en-US" dirty="0"/>
              <a:t> Faster scans reduce patient motion issues and respiratory misregistration.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 b="1" dirty="0"/>
              <a:t>Disadvantages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Requires interpolation between spiral paths → risk of </a:t>
            </a:r>
            <a:r>
              <a:rPr lang="en-US" b="1" dirty="0"/>
              <a:t>helical interpolation artifacts</a:t>
            </a:r>
            <a:r>
              <a:rPr lang="en-US" dirty="0"/>
              <a:t> (esp. at high pitch).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Slight trade-off in contrast stability compared to axial mode.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387FA-A42E-329E-2460-2CBE1690A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354" y="4605188"/>
            <a:ext cx="5811061" cy="217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56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EB1DC3-16E5-BF3D-6489-CCF891AC469F}"/>
              </a:ext>
            </a:extLst>
          </p:cNvPr>
          <p:cNvSpPr txBox="1"/>
          <p:nvPr/>
        </p:nvSpPr>
        <p:spPr>
          <a:xfrm>
            <a:off x="299203" y="155258"/>
            <a:ext cx="1169920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Acquisition Terminology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Ray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single path of X-ray photons traveling through the patient to strike </a:t>
            </a:r>
            <a:r>
              <a:rPr lang="en-US" b="1" dirty="0"/>
              <a:t>one detector element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Each ray measures attenuation along its path.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None/>
            </a:pPr>
            <a:r>
              <a:rPr lang="en-US" b="1" dirty="0"/>
              <a:t>View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/>
              <a:t>collection of rays</a:t>
            </a:r>
            <a:r>
              <a:rPr lang="en-US" dirty="0"/>
              <a:t> acquired at one tube position during a single projection.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As the tube rotates, many views are collected at different angles around the patient.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Example: 1,000+ views per rotation.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None/>
            </a:pPr>
            <a:r>
              <a:rPr lang="en-US" b="1" dirty="0"/>
              <a:t>Profile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analog signal</a:t>
            </a:r>
            <a:r>
              <a:rPr lang="en-US" dirty="0"/>
              <a:t> from a single view.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Represents the summed attenuation values from all rays in that projection before being digitized.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Once digitized, profiles become the </a:t>
            </a:r>
            <a:r>
              <a:rPr lang="en-US" b="1" dirty="0"/>
              <a:t>raw data</a:t>
            </a:r>
            <a:r>
              <a:rPr lang="en-US" dirty="0"/>
              <a:t> used for reconstruction.</a:t>
            </a:r>
          </a:p>
        </p:txBody>
      </p:sp>
    </p:spTree>
    <p:extLst>
      <p:ext uri="{BB962C8B-B14F-4D97-AF65-F5344CB8AC3E}">
        <p14:creationId xmlns:p14="http://schemas.microsoft.com/office/powerpoint/2010/main" val="3606930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DE4FCF-DDD6-9035-A9CD-21137F174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605" y="879544"/>
            <a:ext cx="4505954" cy="464884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D2F96C2-DAEA-414B-A358-F2EBA11AEC56}"/>
              </a:ext>
            </a:extLst>
          </p:cNvPr>
          <p:cNvCxnSpPr>
            <a:cxnSpLocks/>
          </p:cNvCxnSpPr>
          <p:nvPr/>
        </p:nvCxnSpPr>
        <p:spPr>
          <a:xfrm>
            <a:off x="2526957" y="2669059"/>
            <a:ext cx="2470832" cy="29750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30A5111-D361-07CD-EFDB-3A1DF8D8B210}"/>
              </a:ext>
            </a:extLst>
          </p:cNvPr>
          <p:cNvSpPr/>
          <p:nvPr/>
        </p:nvSpPr>
        <p:spPr>
          <a:xfrm>
            <a:off x="1872049" y="2432038"/>
            <a:ext cx="957648" cy="3954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Ray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2D603B44-CB6C-CF27-B82E-B466CFBCA2A0}"/>
              </a:ext>
            </a:extLst>
          </p:cNvPr>
          <p:cNvSpPr/>
          <p:nvPr/>
        </p:nvSpPr>
        <p:spPr>
          <a:xfrm rot="3514381">
            <a:off x="5170724" y="2681182"/>
            <a:ext cx="1117612" cy="2100766"/>
          </a:xfrm>
          <a:prstGeom prst="rightBrac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2631395-21F1-404C-21EE-B8C39106031A}"/>
              </a:ext>
            </a:extLst>
          </p:cNvPr>
          <p:cNvCxnSpPr>
            <a:cxnSpLocks/>
          </p:cNvCxnSpPr>
          <p:nvPr/>
        </p:nvCxnSpPr>
        <p:spPr>
          <a:xfrm flipH="1" flipV="1">
            <a:off x="5971385" y="4136318"/>
            <a:ext cx="1662162" cy="172261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53443B0-2AA6-0E2B-6771-E2A137B85587}"/>
              </a:ext>
            </a:extLst>
          </p:cNvPr>
          <p:cNvSpPr/>
          <p:nvPr/>
        </p:nvSpPr>
        <p:spPr>
          <a:xfrm>
            <a:off x="7154723" y="5858933"/>
            <a:ext cx="957648" cy="3954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View</a:t>
            </a:r>
          </a:p>
        </p:txBody>
      </p:sp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1725F59E-C9A1-A2CE-B478-B198D41A557B}"/>
              </a:ext>
            </a:extLst>
          </p:cNvPr>
          <p:cNvSpPr/>
          <p:nvPr/>
        </p:nvSpPr>
        <p:spPr>
          <a:xfrm rot="5400000" flipV="1">
            <a:off x="5072507" y="5415098"/>
            <a:ext cx="1083733" cy="424496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4DF943AE-3820-DB2D-F34A-FB0B5CA9AF9C}"/>
              </a:ext>
            </a:extLst>
          </p:cNvPr>
          <p:cNvSpPr/>
          <p:nvPr/>
        </p:nvSpPr>
        <p:spPr>
          <a:xfrm>
            <a:off x="372533" y="5650229"/>
            <a:ext cx="3522133" cy="60412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Analog Signal  Profile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751D94E-A90F-A5D6-1B5F-EDBC38098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183" y="5566385"/>
            <a:ext cx="1558479" cy="108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D137D3-3AD0-6433-8FAB-0C83D43708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559" r="-1" b="-1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E0DE00-C42F-4947-FD35-D5A9067CC9EE}"/>
              </a:ext>
            </a:extLst>
          </p:cNvPr>
          <p:cNvSpPr txBox="1"/>
          <p:nvPr/>
        </p:nvSpPr>
        <p:spPr>
          <a:xfrm>
            <a:off x="6657715" y="2990818"/>
            <a:ext cx="4195673" cy="2913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Reconstruction Basics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Raw data → mathematical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backprojection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→ image matrix.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Modern scanners use filtered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backprojection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or iterative reconstruction.</a:t>
            </a:r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936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131BA9-BF5F-AADA-06E7-50857AA18D53}"/>
              </a:ext>
            </a:extLst>
          </p:cNvPr>
          <p:cNvSpPr txBox="1"/>
          <p:nvPr/>
        </p:nvSpPr>
        <p:spPr>
          <a:xfrm>
            <a:off x="478376" y="329800"/>
            <a:ext cx="1130997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Linear Attenuation Coefficient (µ) - Reconstruction</a:t>
            </a:r>
          </a:p>
          <a:p>
            <a:pPr>
              <a:buNone/>
            </a:pP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Definition: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physical property that describes how strongly a material (tissue) absorbs or weakens an X-ray beam as it passes through.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Units: cm⁻¹ (per centimeter).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Mathematical Meaning: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Expressed in the equation </a:t>
            </a:r>
            <a:r>
              <a:rPr lang="en-US" b="1" dirty="0"/>
              <a:t>I = I₀ e^(−µx) (Lamber –Beer Law) </a:t>
            </a:r>
            <a:endParaRPr lang="en-US" dirty="0"/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i="1" dirty="0"/>
              <a:t>I₀</a:t>
            </a:r>
            <a:r>
              <a:rPr lang="en-US" dirty="0"/>
              <a:t> = incident X-ray intensity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i="1" dirty="0"/>
              <a:t>I</a:t>
            </a:r>
            <a:r>
              <a:rPr lang="en-US" dirty="0"/>
              <a:t> = transmitted X-ray intensity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i="1" dirty="0"/>
              <a:t>µ</a:t>
            </a:r>
            <a:r>
              <a:rPr lang="en-US" dirty="0"/>
              <a:t> = linear attenuation coefficient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i="1" dirty="0"/>
              <a:t>x</a:t>
            </a:r>
            <a:r>
              <a:rPr lang="en-US" dirty="0"/>
              <a:t> = thickness of material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Higher µ → faster exponential decay → less X-ray passes through</a:t>
            </a:r>
          </a:p>
        </p:txBody>
      </p:sp>
    </p:spTree>
    <p:extLst>
      <p:ext uri="{BB962C8B-B14F-4D97-AF65-F5344CB8AC3E}">
        <p14:creationId xmlns:p14="http://schemas.microsoft.com/office/powerpoint/2010/main" val="3120298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47E9EB-E8DF-1950-4661-270C74108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388224"/>
            <a:ext cx="4014216" cy="3131088"/>
          </a:xfrm>
          <a:prstGeom prst="rect">
            <a:avLst/>
          </a:prstGeom>
        </p:spPr>
      </p:pic>
      <p:sp>
        <p:nvSpPr>
          <p:cNvPr id="14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494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EB594B-935E-3F61-968C-A628CCFFE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4324890"/>
            <a:ext cx="3995928" cy="17482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183047-633E-94C3-6773-62F063166809}"/>
              </a:ext>
            </a:extLst>
          </p:cNvPr>
          <p:cNvSpPr txBox="1"/>
          <p:nvPr/>
        </p:nvSpPr>
        <p:spPr>
          <a:xfrm>
            <a:off x="4797494" y="2706624"/>
            <a:ext cx="675562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Tissue Examples (at diagnostic energies)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Bone:</a:t>
            </a:r>
            <a:r>
              <a:rPr lang="en-US" sz="2200" dirty="0"/>
              <a:t> High µ (dense, high atomic number, absorbs more). Appears white on the CT image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Soft Tissue:</a:t>
            </a:r>
            <a:r>
              <a:rPr lang="en-US" sz="2200" dirty="0"/>
              <a:t> Moderate µ. Appears grey on the CT image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Air:</a:t>
            </a:r>
            <a:r>
              <a:rPr lang="en-US" sz="2200" dirty="0"/>
              <a:t> Very low µ (almost transparent to X-rays). Appears black on the CT image</a:t>
            </a:r>
          </a:p>
        </p:txBody>
      </p:sp>
    </p:spTree>
    <p:extLst>
      <p:ext uri="{BB962C8B-B14F-4D97-AF65-F5344CB8AC3E}">
        <p14:creationId xmlns:p14="http://schemas.microsoft.com/office/powerpoint/2010/main" val="1500574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EF8047-9D2F-2EB5-2C3D-FCD45376240D}"/>
              </a:ext>
            </a:extLst>
          </p:cNvPr>
          <p:cNvSpPr txBox="1"/>
          <p:nvPr/>
        </p:nvSpPr>
        <p:spPr>
          <a:xfrm>
            <a:off x="540160" y="222711"/>
            <a:ext cx="108836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CT scanners measure tissue attenuation using the </a:t>
            </a:r>
            <a:r>
              <a:rPr lang="en-US" b="1" dirty="0"/>
              <a:t>linear attenuation coefficient (µ)</a:t>
            </a:r>
            <a:r>
              <a:rPr lang="en-US" dirty="0"/>
              <a:t>, but because raw µ values vary with scanner settings and beam energy, they are standardized into </a:t>
            </a:r>
            <a:r>
              <a:rPr lang="en-US" b="1" dirty="0"/>
              <a:t>Hounsfield Units (HU)</a:t>
            </a:r>
            <a:r>
              <a:rPr lang="en-US" dirty="0"/>
              <a:t>. Water is used as the reference point (set at 0 HU), and all other tissues are expressed relative to it: air, with almost no attenuation, is –1000 HU; fat is about –100 HU; soft tissue is +30 to +60 HU; and dense bone reaches +700 or more. This conversion provides a universal scale that ensures images are consistent and comparable across patients and scanners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D2FF07-B25F-C70E-58C1-5355AC019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563" y="2501245"/>
            <a:ext cx="3661171" cy="139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20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A2AB4E-658B-6FA4-4B0C-8DCC6987B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600" y="439089"/>
            <a:ext cx="7344800" cy="42487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B5FFBA-A029-AFEC-0F5A-5F07436F6694}"/>
              </a:ext>
            </a:extLst>
          </p:cNvPr>
          <p:cNvSpPr txBox="1"/>
          <p:nvPr/>
        </p:nvSpPr>
        <p:spPr>
          <a:xfrm>
            <a:off x="3047419" y="5171083"/>
            <a:ext cx="6097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CT# of +60 is associated with muscle </a:t>
            </a:r>
          </a:p>
        </p:txBody>
      </p:sp>
    </p:spTree>
    <p:extLst>
      <p:ext uri="{BB962C8B-B14F-4D97-AF65-F5344CB8AC3E}">
        <p14:creationId xmlns:p14="http://schemas.microsoft.com/office/powerpoint/2010/main" val="2716689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540262-1AF5-735A-CE0A-2A8A53BDD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005" y="368471"/>
            <a:ext cx="7001852" cy="591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ABED75DE-FDF2-0A30-EB14-948E42D9DD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7257324"/>
              </p:ext>
            </p:extLst>
          </p:nvPr>
        </p:nvGraphicFramePr>
        <p:xfrm>
          <a:off x="471101" y="495464"/>
          <a:ext cx="11014504" cy="313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2EB3B77-98F3-0C3C-F298-E764D4757C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052" y="4334675"/>
            <a:ext cx="1939392" cy="15810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2755D1-64BC-CC0C-508C-BF81CDEECB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5413" y="4406433"/>
            <a:ext cx="2232541" cy="15234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07CB77-3609-B0A2-3D13-568D9DDC40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5127" y="4406434"/>
            <a:ext cx="1596322" cy="14725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545133-6CEA-6642-06DE-6021DCDEE2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8622" y="4380991"/>
            <a:ext cx="2353003" cy="15234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1B0ED9-D276-B534-2838-DEED4FA88F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55972" y="4406434"/>
            <a:ext cx="1833976" cy="152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282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524A4B-4037-CA74-4517-DE63C9864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56" y="1779940"/>
            <a:ext cx="5597166" cy="299448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043CFC-F487-B49C-5B57-39BCDD9E0EB2}"/>
              </a:ext>
            </a:extLst>
          </p:cNvPr>
          <p:cNvSpPr txBox="1"/>
          <p:nvPr/>
        </p:nvSpPr>
        <p:spPr>
          <a:xfrm>
            <a:off x="5894962" y="1984443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In CT imaging, </a:t>
            </a:r>
            <a:r>
              <a:rPr lang="en-US" b="1" dirty="0"/>
              <a:t>ROI</a:t>
            </a:r>
            <a:r>
              <a:rPr lang="en-US" dirty="0"/>
              <a:t> stands for </a:t>
            </a:r>
            <a:r>
              <a:rPr lang="en-US" b="1" dirty="0"/>
              <a:t>Region of Interest</a:t>
            </a:r>
            <a:r>
              <a:rPr lang="en-US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br>
              <a:rPr lang="en-US" dirty="0"/>
            </a:br>
            <a:r>
              <a:rPr lang="en-US" dirty="0"/>
              <a:t>An ROI is a </a:t>
            </a:r>
            <a:r>
              <a:rPr lang="en-US" b="1" dirty="0"/>
              <a:t>selected area on the CT image</a:t>
            </a:r>
            <a:r>
              <a:rPr lang="en-US" dirty="0"/>
              <a:t> (outlined by the technologist or radiologist) used for </a:t>
            </a:r>
            <a:r>
              <a:rPr lang="en-US" b="1" dirty="0"/>
              <a:t>quantitative measurements</a:t>
            </a:r>
            <a:r>
              <a:rPr lang="en-US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CT computer then calculates statistics (average HU, standard deviation, area, etc.) within that region.</a:t>
            </a:r>
          </a:p>
        </p:txBody>
      </p:sp>
    </p:spTree>
    <p:extLst>
      <p:ext uri="{BB962C8B-B14F-4D97-AF65-F5344CB8AC3E}">
        <p14:creationId xmlns:p14="http://schemas.microsoft.com/office/powerpoint/2010/main" val="4141571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AB984E-1EF2-0545-A139-133989743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16364"/>
            <a:ext cx="10905066" cy="5425271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97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3DEFAD-1193-08A5-EF5A-D494CD7E87F0}"/>
              </a:ext>
            </a:extLst>
          </p:cNvPr>
          <p:cNvSpPr txBox="1"/>
          <p:nvPr/>
        </p:nvSpPr>
        <p:spPr>
          <a:xfrm>
            <a:off x="737868" y="534724"/>
            <a:ext cx="106303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Clinical HU Applications</a:t>
            </a:r>
          </a:p>
          <a:p>
            <a:pPr>
              <a:buNone/>
            </a:pPr>
            <a:r>
              <a:rPr lang="en-US" b="1" dirty="0"/>
              <a:t> Cystic Lesions (Water Density)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CT cyst = ~0 HU. Appears homogeneous, water-like.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Helps distinguish cysts from solid tumors.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162A5C-CB63-6826-0B99-F1C30C97A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837" y="2446140"/>
            <a:ext cx="5858693" cy="344853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6E14AA4-0940-ACE7-D205-961D36FD2844}"/>
              </a:ext>
            </a:extLst>
          </p:cNvPr>
          <p:cNvSpPr/>
          <p:nvPr/>
        </p:nvSpPr>
        <p:spPr>
          <a:xfrm>
            <a:off x="8439005" y="2512855"/>
            <a:ext cx="1207566" cy="80969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HU ~0</a:t>
            </a:r>
          </a:p>
        </p:txBody>
      </p:sp>
    </p:spTree>
    <p:extLst>
      <p:ext uri="{BB962C8B-B14F-4D97-AF65-F5344CB8AC3E}">
        <p14:creationId xmlns:p14="http://schemas.microsoft.com/office/powerpoint/2010/main" val="816774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01F68A-D625-072D-6CE4-D00065406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403" y="1836698"/>
            <a:ext cx="5303193" cy="413469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E761AD2-63F0-A7C6-2747-6E0B8337FAED}"/>
              </a:ext>
            </a:extLst>
          </p:cNvPr>
          <p:cNvSpPr/>
          <p:nvPr/>
        </p:nvSpPr>
        <p:spPr>
          <a:xfrm>
            <a:off x="3301612" y="4914027"/>
            <a:ext cx="1144745" cy="58633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25EC4F-1C8B-E11E-FD33-211F810F3CE4}"/>
              </a:ext>
            </a:extLst>
          </p:cNvPr>
          <p:cNvSpPr txBox="1"/>
          <p:nvPr/>
        </p:nvSpPr>
        <p:spPr>
          <a:xfrm>
            <a:off x="1218684" y="228103"/>
            <a:ext cx="99147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Angiomyolipoma</a:t>
            </a:r>
            <a:r>
              <a:rPr lang="en-US" dirty="0"/>
              <a:t> is diagnosed on CT when the lesion contains regions with negative HU values (–10 to –100), representing macroscopic fat.</a:t>
            </a:r>
          </a:p>
        </p:txBody>
      </p:sp>
    </p:spTree>
    <p:extLst>
      <p:ext uri="{BB962C8B-B14F-4D97-AF65-F5344CB8AC3E}">
        <p14:creationId xmlns:p14="http://schemas.microsoft.com/office/powerpoint/2010/main" val="1827318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2EB611-30DC-AFBA-32EC-95640A91B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567" y="1886472"/>
            <a:ext cx="4801270" cy="3982006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10D0DEE9-7A1C-F278-ADD1-B60E0A537C74}"/>
              </a:ext>
            </a:extLst>
          </p:cNvPr>
          <p:cNvSpPr/>
          <p:nvPr/>
        </p:nvSpPr>
        <p:spPr>
          <a:xfrm>
            <a:off x="3466494" y="3646327"/>
            <a:ext cx="1828799" cy="21006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E1ED3F-824C-BC49-957F-C1D728AFCD56}"/>
              </a:ext>
            </a:extLst>
          </p:cNvPr>
          <p:cNvSpPr/>
          <p:nvPr/>
        </p:nvSpPr>
        <p:spPr>
          <a:xfrm>
            <a:off x="2484134" y="3429000"/>
            <a:ext cx="1068859" cy="5807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-80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53B23A-3917-E842-E61A-94BA320B23F3}"/>
              </a:ext>
            </a:extLst>
          </p:cNvPr>
          <p:cNvSpPr txBox="1"/>
          <p:nvPr/>
        </p:nvSpPr>
        <p:spPr>
          <a:xfrm>
            <a:off x="601944" y="117732"/>
            <a:ext cx="107971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CT Appearance of Lipoma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Attenuation (CT Numbers):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Lipoma = </a:t>
            </a:r>
            <a:r>
              <a:rPr lang="en-US" b="1" dirty="0"/>
              <a:t>fat density</a:t>
            </a:r>
            <a:r>
              <a:rPr lang="en-US" dirty="0"/>
              <a:t>, typically </a:t>
            </a:r>
            <a:r>
              <a:rPr lang="en-US" b="1" dirty="0"/>
              <a:t>–50 to –100 HU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Homogeneous, well-defined low-density lesion.</a:t>
            </a:r>
          </a:p>
        </p:txBody>
      </p:sp>
    </p:spTree>
    <p:extLst>
      <p:ext uri="{BB962C8B-B14F-4D97-AF65-F5344CB8AC3E}">
        <p14:creationId xmlns:p14="http://schemas.microsoft.com/office/powerpoint/2010/main" val="10546517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2CD5AC-4DA8-A64A-40C9-E1A2EF437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549" y="1646514"/>
            <a:ext cx="3409464" cy="44873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C51AA9-737D-6448-71D7-6EC1CA91B038}"/>
              </a:ext>
            </a:extLst>
          </p:cNvPr>
          <p:cNvSpPr txBox="1"/>
          <p:nvPr/>
        </p:nvSpPr>
        <p:spPr>
          <a:xfrm>
            <a:off x="359890" y="160804"/>
            <a:ext cx="115273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Brain Calcification and CT Numbers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Attenuation: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Calcifications measure </a:t>
            </a:r>
            <a:r>
              <a:rPr lang="en-US" b="1" dirty="0"/>
              <a:t>+100 to +400 HU</a:t>
            </a:r>
            <a:r>
              <a:rPr lang="en-US" dirty="0"/>
              <a:t> (depending on density and thickness).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Denser calcifications can approach </a:t>
            </a:r>
            <a:r>
              <a:rPr lang="en-US" b="1" dirty="0"/>
              <a:t>+1000 HU</a:t>
            </a:r>
            <a:r>
              <a:rPr lang="en-US" dirty="0"/>
              <a:t>, overlapping with bone.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1AA4556-DF41-EB8F-E4B7-393FDBC473A8}"/>
              </a:ext>
            </a:extLst>
          </p:cNvPr>
          <p:cNvSpPr/>
          <p:nvPr/>
        </p:nvSpPr>
        <p:spPr>
          <a:xfrm>
            <a:off x="3651421" y="3539035"/>
            <a:ext cx="1828799" cy="21006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F826DE-9D9C-3795-81F6-FE1B0652238C}"/>
              </a:ext>
            </a:extLst>
          </p:cNvPr>
          <p:cNvSpPr/>
          <p:nvPr/>
        </p:nvSpPr>
        <p:spPr>
          <a:xfrm>
            <a:off x="2743201" y="3348682"/>
            <a:ext cx="1068859" cy="5807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+200</a:t>
            </a:r>
          </a:p>
        </p:txBody>
      </p:sp>
    </p:spTree>
    <p:extLst>
      <p:ext uri="{BB962C8B-B14F-4D97-AF65-F5344CB8AC3E}">
        <p14:creationId xmlns:p14="http://schemas.microsoft.com/office/powerpoint/2010/main" val="1026376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5F91FE-4001-7885-5455-596F6CE4F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231" y="2180966"/>
            <a:ext cx="3469479" cy="40663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1F3D02-EA4F-4E7E-2902-7B742899D7A2}"/>
              </a:ext>
            </a:extLst>
          </p:cNvPr>
          <p:cNvSpPr txBox="1"/>
          <p:nvPr/>
        </p:nvSpPr>
        <p:spPr>
          <a:xfrm>
            <a:off x="359890" y="114981"/>
            <a:ext cx="1162616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CT Numbers of Hemorrhage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Acute Hemorrhage (fresh blood):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Typically </a:t>
            </a:r>
            <a:r>
              <a:rPr lang="en-US" b="1" dirty="0"/>
              <a:t>+30 to +45 HU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Appears hyperdense (bright) compared to brain parenchyma.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Early recognition is key in trauma and stroke imaging.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E6F1C98-173D-AEF8-40FB-33348275B108}"/>
              </a:ext>
            </a:extLst>
          </p:cNvPr>
          <p:cNvSpPr/>
          <p:nvPr/>
        </p:nvSpPr>
        <p:spPr>
          <a:xfrm>
            <a:off x="3540210" y="3854132"/>
            <a:ext cx="1828799" cy="21006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5D951E-6D93-0E19-F87D-329B10E5A532}"/>
              </a:ext>
            </a:extLst>
          </p:cNvPr>
          <p:cNvSpPr/>
          <p:nvPr/>
        </p:nvSpPr>
        <p:spPr>
          <a:xfrm>
            <a:off x="2631990" y="3663779"/>
            <a:ext cx="1068859" cy="5807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+60</a:t>
            </a:r>
          </a:p>
        </p:txBody>
      </p:sp>
    </p:spTree>
    <p:extLst>
      <p:ext uri="{BB962C8B-B14F-4D97-AF65-F5344CB8AC3E}">
        <p14:creationId xmlns:p14="http://schemas.microsoft.com/office/powerpoint/2010/main" val="2183427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26E07C-6BB1-A0D5-8C65-C530E6AA3CE7}"/>
              </a:ext>
            </a:extLst>
          </p:cNvPr>
          <p:cNvSpPr txBox="1"/>
          <p:nvPr/>
        </p:nvSpPr>
        <p:spPr>
          <a:xfrm>
            <a:off x="441306" y="348854"/>
            <a:ext cx="470306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Protocol &amp; Technique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Protocol Selection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Protocols are tailored to anatomy (head, chest, abdomen, extremities) and patient group (adult vs pediatric).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Pediatric scans must always prioritize lowest dose (ALARA).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Special protocols exist for vascular studies (CTA) vs soft tissue imaging.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54B10C-C530-CD94-458C-A9256A150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273" y="348854"/>
            <a:ext cx="4752957" cy="540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31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omputed Tomography Imaging Operation | Radiology Key">
            <a:extLst>
              <a:ext uri="{FF2B5EF4-FFF2-40B4-BE49-F238E27FC236}">
                <a16:creationId xmlns:a16="http://schemas.microsoft.com/office/drawing/2014/main" id="{7DBAF315-F168-3534-4061-8F286D171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734" y="534055"/>
            <a:ext cx="6526322" cy="52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627A79-3DE2-BAF7-CBB3-562E715ABC37}"/>
              </a:ext>
            </a:extLst>
          </p:cNvPr>
          <p:cNvSpPr txBox="1"/>
          <p:nvPr/>
        </p:nvSpPr>
        <p:spPr>
          <a:xfrm>
            <a:off x="354809" y="534055"/>
            <a:ext cx="4322223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kVp</a:t>
            </a:r>
            <a:r>
              <a:rPr lang="en-US" dirty="0"/>
              <a:t>: Controls photon energy, </a:t>
            </a:r>
            <a:r>
              <a:rPr lang="en-US" dirty="0" err="1"/>
              <a:t>penetration,and</a:t>
            </a:r>
            <a:r>
              <a:rPr lang="en-US" dirty="0"/>
              <a:t> quantity of radiation Higher </a:t>
            </a:r>
            <a:r>
              <a:rPr lang="en-US" dirty="0" err="1"/>
              <a:t>kVp</a:t>
            </a:r>
            <a:r>
              <a:rPr lang="en-US" dirty="0"/>
              <a:t> reduces contrast but decreases noise.</a:t>
            </a:r>
          </a:p>
          <a:p>
            <a:endParaRPr lang="en-US" dirty="0"/>
          </a:p>
          <a:p>
            <a:r>
              <a:rPr lang="en-US" b="1" dirty="0"/>
              <a:t>mA and Time (</a:t>
            </a:r>
            <a:r>
              <a:rPr lang="en-US" b="1" dirty="0" err="1"/>
              <a:t>mAs</a:t>
            </a:r>
            <a:r>
              <a:rPr lang="en-US" b="1" dirty="0"/>
              <a:t>): </a:t>
            </a:r>
            <a:r>
              <a:rPr lang="en-US" dirty="0"/>
              <a:t>Control the total number of photons. </a:t>
            </a:r>
          </a:p>
          <a:p>
            <a:endParaRPr lang="en-US" dirty="0"/>
          </a:p>
          <a:p>
            <a:r>
              <a:rPr lang="en-US" b="1" dirty="0"/>
              <a:t>Time: </a:t>
            </a:r>
            <a:r>
              <a:rPr lang="en-US" dirty="0"/>
              <a:t>Scan time (acquisition) or Tube rotation time</a:t>
            </a:r>
          </a:p>
          <a:p>
            <a:endParaRPr lang="en-US" dirty="0"/>
          </a:p>
          <a:p>
            <a:r>
              <a:rPr lang="en-US" dirty="0"/>
              <a:t>Directly proportional to dose and SNR.</a:t>
            </a:r>
          </a:p>
          <a:p>
            <a:endParaRPr lang="en-US" dirty="0"/>
          </a:p>
          <a:p>
            <a:r>
              <a:rPr lang="en-US" b="1" dirty="0"/>
              <a:t>Rotation Time: Shorter = less motion blur, but potentially more noise if </a:t>
            </a:r>
            <a:r>
              <a:rPr lang="en-US" b="1" dirty="0" err="1"/>
              <a:t>mAs</a:t>
            </a:r>
            <a:r>
              <a:rPr lang="en-US" b="1" dirty="0"/>
              <a:t> are low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Scanning direction: </a:t>
            </a:r>
            <a:r>
              <a:rPr lang="en-US" dirty="0" err="1"/>
              <a:t>cranio</a:t>
            </a:r>
            <a:r>
              <a:rPr lang="en-US" dirty="0"/>
              <a:t>–caudal or caudo-cranial.  </a:t>
            </a:r>
          </a:p>
        </p:txBody>
      </p:sp>
    </p:spTree>
    <p:extLst>
      <p:ext uri="{BB962C8B-B14F-4D97-AF65-F5344CB8AC3E}">
        <p14:creationId xmlns:p14="http://schemas.microsoft.com/office/powerpoint/2010/main" val="2291474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D5F5E9-B7A3-29A9-D5AF-974AD57A10E0}"/>
              </a:ext>
            </a:extLst>
          </p:cNvPr>
          <p:cNvSpPr txBox="1"/>
          <p:nvPr/>
        </p:nvSpPr>
        <p:spPr>
          <a:xfrm>
            <a:off x="556054" y="142102"/>
            <a:ext cx="586946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/>
              <a:t>Care Dose 4D:</a:t>
            </a:r>
          </a:p>
          <a:p>
            <a:pPr>
              <a:buNone/>
            </a:pPr>
            <a:endParaRPr lang="en-US" sz="16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Purpose:</a:t>
            </a:r>
            <a:r>
              <a:rPr lang="en-US" sz="1600" dirty="0"/>
              <a:t> To optimize radiation dose while maintaining consistent image quality.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How:</a:t>
            </a:r>
            <a:r>
              <a:rPr lang="en-US" sz="1600" dirty="0"/>
              <a:t> The system automatically adjusts the tube current (mA) during the scan, based on patient size, shape, and attenuation.</a:t>
            </a:r>
          </a:p>
          <a:p>
            <a:pPr>
              <a:buNone/>
            </a:pPr>
            <a:br>
              <a:rPr lang="en-US" sz="1600" dirty="0"/>
            </a:br>
            <a:endParaRPr lang="en-US" sz="1600" dirty="0"/>
          </a:p>
          <a:p>
            <a:pPr>
              <a:buNone/>
            </a:pPr>
            <a:r>
              <a:rPr lang="en-US" sz="1600" b="1" dirty="0"/>
              <a:t>How It Works</a:t>
            </a:r>
          </a:p>
          <a:p>
            <a:pPr>
              <a:buFont typeface="+mj-lt"/>
              <a:buAutoNum type="arabicPeriod"/>
            </a:pPr>
            <a:r>
              <a:rPr lang="en-US" sz="1600" b="1" dirty="0" err="1"/>
              <a:t>Topogram</a:t>
            </a:r>
            <a:r>
              <a:rPr lang="en-US" sz="1600" b="1" dirty="0"/>
              <a:t> (Scout Image):</a:t>
            </a:r>
            <a:endParaRPr lang="en-US" sz="1600" dirty="0"/>
          </a:p>
          <a:p>
            <a:pPr marL="742950" lvl="1" indent="-285750">
              <a:buFont typeface="+mj-lt"/>
              <a:buAutoNum type="arabicPeriod"/>
            </a:pPr>
            <a:r>
              <a:rPr lang="en-US" sz="1600" dirty="0"/>
              <a:t>The system analyzes the patient’s anatomy before the scan (from the scout view) to set baseline tube current.</a:t>
            </a:r>
          </a:p>
          <a:p>
            <a:pPr>
              <a:buFont typeface="+mj-lt"/>
              <a:buAutoNum type="arabicPeriod"/>
            </a:pPr>
            <a:r>
              <a:rPr lang="en-US" sz="1600" b="1" dirty="0"/>
              <a:t>Angular Modulation:</a:t>
            </a:r>
            <a:endParaRPr lang="en-US" sz="1600" dirty="0"/>
          </a:p>
          <a:p>
            <a:pPr marL="742950" lvl="1" indent="-285750">
              <a:buFont typeface="+mj-lt"/>
              <a:buAutoNum type="arabicPeriod"/>
            </a:pPr>
            <a:r>
              <a:rPr lang="en-US" sz="1600" dirty="0"/>
              <a:t>As the tube rotates, the mA changes depending on how dense the body is at each angle (e.g., higher through shoulders, lower through lungs).</a:t>
            </a:r>
          </a:p>
          <a:p>
            <a:pPr>
              <a:buFont typeface="+mj-lt"/>
              <a:buAutoNum type="arabicPeriod"/>
            </a:pPr>
            <a:r>
              <a:rPr lang="en-US" sz="1600" b="1" dirty="0"/>
              <a:t>Longitudinal (z-axis) Modulation:</a:t>
            </a:r>
            <a:endParaRPr lang="en-US" sz="1600" dirty="0"/>
          </a:p>
          <a:p>
            <a:pPr marL="742950" lvl="1" indent="-285750">
              <a:buFont typeface="+mj-lt"/>
              <a:buAutoNum type="arabicPeriod"/>
            </a:pPr>
            <a:r>
              <a:rPr lang="en-US" sz="1600" dirty="0"/>
              <a:t>Along the length of the patient, mA increases for denser areas (abdomen, pelvis) and decreases for less dense ones (chest).</a:t>
            </a:r>
          </a:p>
          <a:p>
            <a:pPr>
              <a:buFont typeface="+mj-lt"/>
              <a:buAutoNum type="arabicPeriod"/>
            </a:pPr>
            <a:r>
              <a:rPr lang="en-US" sz="1600" b="1" dirty="0"/>
              <a:t>Real-Time Adjustment (the “4D” part):</a:t>
            </a:r>
            <a:endParaRPr lang="en-US" sz="1600" dirty="0"/>
          </a:p>
          <a:p>
            <a:pPr marL="742950" lvl="1" indent="-285750">
              <a:buFont typeface="+mj-lt"/>
              <a:buAutoNum type="arabicPeriod"/>
            </a:pPr>
            <a:r>
              <a:rPr lang="en-US" sz="1600" dirty="0"/>
              <a:t>It adapts throughout the entire scan in four dimensions: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sz="1600" dirty="0"/>
              <a:t>x-axis (left-right)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sz="1600" dirty="0"/>
              <a:t>y-axis (anterior-posterior)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sz="1600" dirty="0"/>
              <a:t>z-axis (head-to-toe)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sz="1600" dirty="0"/>
              <a:t>time (as the patient is scanned)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5B6C4A-483C-8489-A408-A52F4994A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539" y="921380"/>
            <a:ext cx="4489151" cy="434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20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06A779-464D-7020-4F1F-D814A319E0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3130"/>
          <a:stretch>
            <a:fillRect/>
          </a:stretch>
        </p:blipFill>
        <p:spPr>
          <a:xfrm>
            <a:off x="279143" y="299508"/>
            <a:ext cx="5221625" cy="30103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B2138E-41FE-665F-1063-5C643A1F27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8223"/>
          <a:stretch>
            <a:fillRect/>
          </a:stretch>
        </p:blipFill>
        <p:spPr>
          <a:xfrm>
            <a:off x="279143" y="3548095"/>
            <a:ext cx="5221625" cy="30605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2D6232-B14C-2987-E615-8B3FAC2D77D1}"/>
              </a:ext>
            </a:extLst>
          </p:cNvPr>
          <p:cNvSpPr txBox="1"/>
          <p:nvPr/>
        </p:nvSpPr>
        <p:spPr>
          <a:xfrm>
            <a:off x="6392583" y="2645922"/>
            <a:ext cx="4434721" cy="37104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Scanning Modes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Axial (step-and-shoot):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High precision, used in neuro. Table pauses → fewer motion artifacts.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Spiral (helical):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Continuous rotation + table movement. Faster, isotropic voxels, better for 3D reformats.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774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0FA9BF-FCE8-C3BB-6937-0E234346E7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3" r="-3" b="-3"/>
          <a:stretch>
            <a:fillRect/>
          </a:stretch>
        </p:blipFill>
        <p:spPr>
          <a:xfrm>
            <a:off x="279143" y="299509"/>
            <a:ext cx="2456683" cy="25090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B2ADC0-2616-487C-6584-EF9194B4A5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01" r="20862" b="3"/>
          <a:stretch>
            <a:fillRect/>
          </a:stretch>
        </p:blipFill>
        <p:spPr>
          <a:xfrm>
            <a:off x="3044085" y="299509"/>
            <a:ext cx="2456683" cy="25090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A74170-244C-72C8-BCAB-172A2AD200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288" b="2993"/>
          <a:stretch>
            <a:fillRect/>
          </a:stretch>
        </p:blipFill>
        <p:spPr>
          <a:xfrm>
            <a:off x="279143" y="3108025"/>
            <a:ext cx="5221625" cy="34504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C398B0-AE16-C8DE-1919-EDDFC429A4CE}"/>
              </a:ext>
            </a:extLst>
          </p:cNvPr>
          <p:cNvSpPr txBox="1"/>
          <p:nvPr/>
        </p:nvSpPr>
        <p:spPr>
          <a:xfrm>
            <a:off x="6392583" y="2645922"/>
            <a:ext cx="4434721" cy="37104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Patient Positioning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Correct centering ensures uniform dose modulation and minimizes artifacts. Off-centering can cause miscalculated mA (ATCM), increased noise, and inaccurate HU values. </a:t>
            </a: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Supine, Prone, Lateral decubitus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015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89A480-CB8F-88BD-7A13-D0B8664C34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397" r="-4" b="16399"/>
          <a:stretch>
            <a:fillRect/>
          </a:stretch>
        </p:blipFill>
        <p:spPr>
          <a:xfrm>
            <a:off x="279143" y="299508"/>
            <a:ext cx="5221625" cy="30103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3F4F6A-367B-D873-C2F3-1E0B7B009E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931" r="1" b="19370"/>
          <a:stretch>
            <a:fillRect/>
          </a:stretch>
        </p:blipFill>
        <p:spPr>
          <a:xfrm>
            <a:off x="279143" y="3548095"/>
            <a:ext cx="5221625" cy="30103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D56D1E-98BC-E32E-1AAC-DF80559541D9}"/>
              </a:ext>
            </a:extLst>
          </p:cNvPr>
          <p:cNvSpPr txBox="1"/>
          <p:nvPr/>
        </p:nvSpPr>
        <p:spPr>
          <a:xfrm>
            <a:off x="6392583" y="2645922"/>
            <a:ext cx="4434721" cy="37104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Patient Orientation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Options: head-first vs feet-first.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Must be properly documented in DICOM header for correct anatomical labeling.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Incorrect orientation may confuse the radiologist or cause reconstructions to invert anatomy.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252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1969</Words>
  <Application>Microsoft Office PowerPoint</Application>
  <PresentationFormat>Widescreen</PresentationFormat>
  <Paragraphs>222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Aptos</vt:lpstr>
      <vt:lpstr>Aptos Display</vt:lpstr>
      <vt:lpstr>Arial</vt:lpstr>
      <vt:lpstr>Calibri</vt:lpstr>
      <vt:lpstr>Office Theme</vt:lpstr>
      <vt:lpstr>Generating Image in 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Konrad Stelmark</dc:creator>
  <cp:lastModifiedBy>Konrad Stelmark</cp:lastModifiedBy>
  <cp:revision>28</cp:revision>
  <dcterms:created xsi:type="dcterms:W3CDTF">2025-10-01T12:34:33Z</dcterms:created>
  <dcterms:modified xsi:type="dcterms:W3CDTF">2025-10-29T12:49:41Z</dcterms:modified>
</cp:coreProperties>
</file>