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689" r:id="rId2"/>
    <p:sldMasterId id="2147483702" r:id="rId3"/>
    <p:sldMasterId id="2147483714" r:id="rId4"/>
  </p:sldMasterIdLst>
  <p:notesMasterIdLst>
    <p:notesMasterId r:id="rId44"/>
  </p:notesMasterIdLst>
  <p:sldIdLst>
    <p:sldId id="338" r:id="rId5"/>
    <p:sldId id="339" r:id="rId6"/>
    <p:sldId id="340" r:id="rId7"/>
    <p:sldId id="370" r:id="rId8"/>
    <p:sldId id="341" r:id="rId9"/>
    <p:sldId id="342" r:id="rId10"/>
    <p:sldId id="353" r:id="rId11"/>
    <p:sldId id="567" r:id="rId12"/>
    <p:sldId id="350" r:id="rId13"/>
    <p:sldId id="541" r:id="rId14"/>
    <p:sldId id="390" r:id="rId15"/>
    <p:sldId id="391" r:id="rId16"/>
    <p:sldId id="351" r:id="rId17"/>
    <p:sldId id="295" r:id="rId18"/>
    <p:sldId id="349" r:id="rId19"/>
    <p:sldId id="352" r:id="rId20"/>
    <p:sldId id="367" r:id="rId21"/>
    <p:sldId id="354" r:id="rId22"/>
    <p:sldId id="356" r:id="rId23"/>
    <p:sldId id="369" r:id="rId24"/>
    <p:sldId id="371" r:id="rId25"/>
    <p:sldId id="348" r:id="rId26"/>
    <p:sldId id="358" r:id="rId27"/>
    <p:sldId id="372" r:id="rId28"/>
    <p:sldId id="568" r:id="rId29"/>
    <p:sldId id="392" r:id="rId30"/>
    <p:sldId id="357" r:id="rId31"/>
    <p:sldId id="384" r:id="rId32"/>
    <p:sldId id="389" r:id="rId33"/>
    <p:sldId id="359" r:id="rId34"/>
    <p:sldId id="571" r:id="rId35"/>
    <p:sldId id="570" r:id="rId36"/>
    <p:sldId id="569" r:id="rId37"/>
    <p:sldId id="376" r:id="rId38"/>
    <p:sldId id="378" r:id="rId39"/>
    <p:sldId id="379" r:id="rId40"/>
    <p:sldId id="377" r:id="rId41"/>
    <p:sldId id="380" r:id="rId42"/>
    <p:sldId id="393" r:id="rId4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400"/>
    <a:srgbClr val="742718"/>
    <a:srgbClr val="0C3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07" autoAdjust="0"/>
  </p:normalViewPr>
  <p:slideViewPr>
    <p:cSldViewPr>
      <p:cViewPr varScale="1">
        <p:scale>
          <a:sx n="107" d="100"/>
          <a:sy n="107" d="100"/>
        </p:scale>
        <p:origin x="72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B736-73A0-4C85-AC59-547C2417AFFA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26BDB-3D6C-4968-8DE9-7897A1F197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381C-0E83-4FF6-AF15-D5BCFE2BE2A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0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4381C-0E83-4FF6-AF15-D5BCFE2BE2A1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36E715-A6FD-45C8-AB12-985FF5F4E1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BBFBA-EE39-42FF-8B11-60114A4743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CA4E1-FD23-4DC4-BD0E-74D3CEF550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EE21-2B36-4425-A6E6-66A3627E48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33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4255-C59D-4EAE-A258-89DD2CF3AC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61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8FB97-B963-4425-8369-8ED12680F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55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E39B-FD81-48BC-937E-DAC8BF773A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2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E464-C442-486A-96BE-2BC7E57407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92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97183-D67C-4843-B28C-932DFB3241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65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8B2A9-C6CE-4157-81AF-D4DCDB98B2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1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AE6-C7F4-45C8-BC53-568D20B9BB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854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F39E-7C43-4D02-A249-A95CCBB5EB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98696-FCCD-480C-82E1-9C33F3E967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02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68A4A-9D14-4E40-B99E-3439FE12AE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6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F3062-79EB-4FDF-8B8E-C32F1D2242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587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65264"/>
            <a:ext cx="508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65264"/>
            <a:ext cx="5080000" cy="4454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3679-E418-4A76-A3AA-1920963382F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4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66964-DD49-40C3-862C-CAAF876239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9870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331BB-6886-4EA3-B5F3-2BF4C1046F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65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2B92-AF11-4AEB-B664-6DCB984BF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51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5F12E-3CB2-4394-AD40-E9EE9AEAF1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42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5FC10-CEA4-4CC3-8879-F7766E4751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80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6DD05-CB14-448E-AD44-D415FD21A2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4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409DE-9282-4320-9E1E-BCD4CD44C1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35EC-36F3-4A7F-BB6A-D28CC23075C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82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C8FC-3DD8-49AB-B726-C459A599F8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4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C572E-CA17-46A7-AA1A-FE089B66FA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032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BBFB-C7D1-4120-ADF5-40DCA8C8F5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D5FBE-5319-4D87-8321-E2EB06066A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14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617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117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262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878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73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EF96B-A3C3-44B1-885B-499A959F79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97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332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407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17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2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0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2D506-5456-43E9-BA58-778EEAC139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B7A44-741C-4FA5-9A91-B3412200CE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C85A4-2D8B-4211-B730-122E0D635E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181186-1B1F-419F-9415-3C27A8E0F1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D3F1B-9836-47A8-AF0E-4A9D53A77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9CC108-385E-49FA-86DD-181939249A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slow">
    <p:comb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EF25-40D6-4118-A4E8-A470EA5355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7C4F-9700-4449-92A2-CA734E308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8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AB5E4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ECFB-A36D-4CA9-B4B5-86FF53B9BB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A2709-D42C-4BBF-80A5-94401F2BE2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4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41B3-7CAA-4A7F-96A5-8AFB3B90A9DE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7C4F-9700-4449-92A2-CA734E3081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8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1"/>
            <a:ext cx="9677400" cy="190499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Garamond" pitchFamily="18" charset="0"/>
              </a:rPr>
              <a:t>Simplifying Exposure Index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86200"/>
            <a:ext cx="9677400" cy="1752600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DI Calculations</a:t>
            </a: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600200" y="1981200"/>
            <a:ext cx="40386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  <a:latin typeface="Garamond" panose="02020404030301010803" pitchFamily="18" charset="0"/>
              </a:rPr>
              <a:t>Storage Phosphor Plate (PSP)</a:t>
            </a: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 flipV="1">
            <a:off x="3810000" y="495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3810000" y="6248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038600" y="5410200"/>
            <a:ext cx="152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191000" y="57912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343400" y="5410200"/>
            <a:ext cx="152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4495800" y="6019800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4648200" y="58674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4114800" y="4724400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  <a:latin typeface="Garamond" panose="02020404030301010803" pitchFamily="18" charset="0"/>
              </a:rPr>
              <a:t>11011101</a:t>
            </a:r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>
            <a:off x="2819400" y="2362200"/>
            <a:ext cx="3048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04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u="sng" dirty="0">
                <a:latin typeface="Garamond" panose="02020404030301010803" pitchFamily="18" charset="0"/>
              </a:rPr>
              <a:t>PSP (CR)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2057400" y="4267200"/>
            <a:ext cx="1600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ADC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1752600" y="4800600"/>
            <a:ext cx="1371600" cy="1447800"/>
          </a:xfrm>
          <a:prstGeom prst="curvedRightArrow">
            <a:avLst>
              <a:gd name="adj1" fmla="val 21111"/>
              <a:gd name="adj2" fmla="val 42222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6172200" y="5410200"/>
            <a:ext cx="2286000" cy="457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208" name="Picture 16" descr="COMPU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34401" y="4724400"/>
            <a:ext cx="1776413" cy="1612900"/>
          </a:xfrm>
          <a:noFill/>
        </p:spPr>
      </p:pic>
      <p:sp>
        <p:nvSpPr>
          <p:cNvPr id="8209" name="AutoShape 17"/>
          <p:cNvSpPr>
            <a:spLocks noChangeArrowheads="1"/>
          </p:cNvSpPr>
          <p:nvPr/>
        </p:nvSpPr>
        <p:spPr bwMode="auto">
          <a:xfrm>
            <a:off x="2209800" y="228600"/>
            <a:ext cx="1600200" cy="1371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X-RAYS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2209800" y="2819400"/>
            <a:ext cx="1600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SCANNER</a:t>
            </a:r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2819400" y="32766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 descr="http://www.sprawls.org/resources/DIGRAD/stimpho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2" y="1257300"/>
            <a:ext cx="4521198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7885BE-FEC9-4F73-B0E1-42630D7A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757C4F-9700-4449-92A2-CA734E30814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851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Digital Imaging (PSP/CR)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 lvl="1"/>
            <a:endParaRPr lang="en-US" sz="3000" dirty="0">
              <a:solidFill>
                <a:schemeClr val="bg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7170" name="Picture 2" descr="Image result for conventional radiography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74726"/>
            <a:ext cx="10058400" cy="5608637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8421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Digital Imaging (PSP/CR)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 lvl="1"/>
            <a:endParaRPr lang="en-US" sz="3000" dirty="0">
              <a:solidFill>
                <a:schemeClr val="bg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60418" name="Picture 2" descr="Image result for conventional radiography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9906000" cy="5562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Digital Imaging (FPD/DR)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8713"/>
            <a:ext cx="6248400" cy="54102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Garamond" pitchFamily="18" charset="0"/>
              </a:rPr>
              <a:t>Digital Radiographic (DR):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a flat panel device using a x-ray absorber material coupled with a detector to make an image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make exposure with x-ray,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directly transfer to computer,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read and manipulate on monitor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it can be cassette-based (wireless portable FPD)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it can be cassette-less (fixed detector)</a:t>
            </a:r>
          </a:p>
        </p:txBody>
      </p:sp>
      <p:pic>
        <p:nvPicPr>
          <p:cNvPr id="34818" name="Picture 2" descr="Image result for Agfa digital radiograp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262062"/>
            <a:ext cx="4114800" cy="5276851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2057400" y="1981200"/>
            <a:ext cx="1828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  <a:latin typeface="Garamond" panose="02020404030301010803" pitchFamily="18" charset="0"/>
              </a:rPr>
              <a:t>DETECTORS</a:t>
            </a:r>
          </a:p>
        </p:txBody>
      </p:sp>
      <p:sp>
        <p:nvSpPr>
          <p:cNvPr id="7171" name="Line 8"/>
          <p:cNvSpPr>
            <a:spLocks noChangeShapeType="1"/>
          </p:cNvSpPr>
          <p:nvPr/>
        </p:nvSpPr>
        <p:spPr bwMode="auto">
          <a:xfrm flipV="1">
            <a:off x="3810000" y="49530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2" name="Line 9"/>
          <p:cNvSpPr>
            <a:spLocks noChangeShapeType="1"/>
          </p:cNvSpPr>
          <p:nvPr/>
        </p:nvSpPr>
        <p:spPr bwMode="auto">
          <a:xfrm flipV="1">
            <a:off x="3810000" y="6248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4038600" y="5410200"/>
            <a:ext cx="152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4" name="Rectangle 11"/>
          <p:cNvSpPr>
            <a:spLocks noChangeArrowheads="1"/>
          </p:cNvSpPr>
          <p:nvPr/>
        </p:nvSpPr>
        <p:spPr bwMode="auto">
          <a:xfrm>
            <a:off x="4191000" y="5791200"/>
            <a:ext cx="152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5" name="Rectangle 12"/>
          <p:cNvSpPr>
            <a:spLocks noChangeArrowheads="1"/>
          </p:cNvSpPr>
          <p:nvPr/>
        </p:nvSpPr>
        <p:spPr bwMode="auto">
          <a:xfrm>
            <a:off x="4343400" y="5410200"/>
            <a:ext cx="152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4495800" y="6019800"/>
            <a:ext cx="152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7" name="Rectangle 14"/>
          <p:cNvSpPr>
            <a:spLocks noChangeArrowheads="1"/>
          </p:cNvSpPr>
          <p:nvPr/>
        </p:nvSpPr>
        <p:spPr bwMode="auto">
          <a:xfrm>
            <a:off x="4648200" y="5867400"/>
            <a:ext cx="152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4114800" y="4724400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800000"/>
                </a:solidFill>
                <a:latin typeface="Garamond" panose="02020404030301010803" pitchFamily="18" charset="0"/>
              </a:rPr>
              <a:t>11011101</a:t>
            </a:r>
          </a:p>
        </p:txBody>
      </p:sp>
      <p:sp>
        <p:nvSpPr>
          <p:cNvPr id="7179" name="AutoShape 21"/>
          <p:cNvSpPr>
            <a:spLocks noChangeArrowheads="1"/>
          </p:cNvSpPr>
          <p:nvPr/>
        </p:nvSpPr>
        <p:spPr bwMode="auto">
          <a:xfrm>
            <a:off x="2743200" y="2667000"/>
            <a:ext cx="304800" cy="1524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0" name="Rectangle 27"/>
          <p:cNvSpPr>
            <a:spLocks noGrp="1" noRot="1" noChangeArrowheads="1"/>
          </p:cNvSpPr>
          <p:nvPr>
            <p:ph type="title"/>
          </p:nvPr>
        </p:nvSpPr>
        <p:spPr>
          <a:xfrm>
            <a:off x="4114800" y="0"/>
            <a:ext cx="4191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u="sng" dirty="0">
                <a:latin typeface="Garamond" panose="02020404030301010803" pitchFamily="18" charset="0"/>
              </a:rPr>
              <a:t>FPD (DR)</a:t>
            </a:r>
          </a:p>
        </p:txBody>
      </p:sp>
      <p:sp>
        <p:nvSpPr>
          <p:cNvPr id="7181" name="Rectangle 23"/>
          <p:cNvSpPr>
            <a:spLocks noChangeArrowheads="1"/>
          </p:cNvSpPr>
          <p:nvPr/>
        </p:nvSpPr>
        <p:spPr bwMode="auto">
          <a:xfrm>
            <a:off x="2057400" y="4267200"/>
            <a:ext cx="1600200" cy="533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ADC</a:t>
            </a:r>
          </a:p>
        </p:txBody>
      </p:sp>
      <p:sp>
        <p:nvSpPr>
          <p:cNvPr id="7182" name="AutoShape 24"/>
          <p:cNvSpPr>
            <a:spLocks noChangeArrowheads="1"/>
          </p:cNvSpPr>
          <p:nvPr/>
        </p:nvSpPr>
        <p:spPr bwMode="auto">
          <a:xfrm>
            <a:off x="1752600" y="4800600"/>
            <a:ext cx="1371600" cy="1447800"/>
          </a:xfrm>
          <a:prstGeom prst="curvedRightArrow">
            <a:avLst>
              <a:gd name="adj1" fmla="val 21111"/>
              <a:gd name="adj2" fmla="val 42222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83" name="AutoShape 25"/>
          <p:cNvSpPr>
            <a:spLocks noChangeArrowheads="1"/>
          </p:cNvSpPr>
          <p:nvPr/>
        </p:nvSpPr>
        <p:spPr bwMode="auto">
          <a:xfrm>
            <a:off x="6172200" y="5410200"/>
            <a:ext cx="2286000" cy="457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184" name="Picture 26" descr="COMPU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34401" y="4724400"/>
            <a:ext cx="1776413" cy="1612900"/>
          </a:xfrm>
          <a:noFill/>
        </p:spPr>
      </p:pic>
      <p:sp>
        <p:nvSpPr>
          <p:cNvPr id="7185" name="AutoShape 29"/>
          <p:cNvSpPr>
            <a:spLocks noChangeArrowheads="1"/>
          </p:cNvSpPr>
          <p:nvPr/>
        </p:nvSpPr>
        <p:spPr bwMode="auto">
          <a:xfrm>
            <a:off x="2209800" y="228600"/>
            <a:ext cx="1600200" cy="1371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X-RAYS</a:t>
            </a:r>
          </a:p>
        </p:txBody>
      </p:sp>
      <p:pic>
        <p:nvPicPr>
          <p:cNvPr id="18" name="Picture 2" descr="http://www.sprawls.org/resources/DIGRAD/dirre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53200" y="1371600"/>
            <a:ext cx="40386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3244335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>
                <a:solidFill>
                  <a:prstClr val="black"/>
                </a:solidFill>
                <a:latin typeface="Garamond" panose="02020404030301010803" pitchFamily="18" charset="0"/>
              </a:rPr>
              <a:t>DIRECT READOUT (no laser needed)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86750" y="1409700"/>
            <a:ext cx="571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FPD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008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Digital Imaging - 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10210800" cy="525780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Garamond" pitchFamily="18" charset="0"/>
              </a:rPr>
              <a:t>Wide Dynamic Range: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the range of shades of gray that can be displayed</a:t>
            </a:r>
          </a:p>
          <a:p>
            <a:r>
              <a:rPr lang="en-US" u="sng" dirty="0">
                <a:solidFill>
                  <a:schemeClr val="bg1"/>
                </a:solidFill>
                <a:latin typeface="Garamond" pitchFamily="18" charset="0"/>
              </a:rPr>
              <a:t>High Contrast Resolution: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the ability of a system to resolve adjacent structures of similar mass densities </a:t>
            </a:r>
          </a:p>
          <a:p>
            <a:r>
              <a:rPr lang="en-US" u="sng" dirty="0">
                <a:solidFill>
                  <a:srgbClr val="FF0000"/>
                </a:solidFill>
                <a:latin typeface="Garamond" pitchFamily="18" charset="0"/>
              </a:rPr>
              <a:t>S</a:t>
            </a:r>
            <a:r>
              <a:rPr lang="en-US" u="sng" dirty="0">
                <a:solidFill>
                  <a:schemeClr val="bg1"/>
                </a:solidFill>
                <a:latin typeface="Garamond" pitchFamily="18" charset="0"/>
              </a:rPr>
              <a:t>ignal to </a:t>
            </a:r>
            <a:r>
              <a:rPr lang="en-US" u="sng" dirty="0">
                <a:solidFill>
                  <a:srgbClr val="FF0000"/>
                </a:solidFill>
                <a:latin typeface="Garamond" pitchFamily="18" charset="0"/>
              </a:rPr>
              <a:t>N</a:t>
            </a:r>
            <a:r>
              <a:rPr lang="en-US" u="sng" dirty="0">
                <a:solidFill>
                  <a:schemeClr val="bg1"/>
                </a:solidFill>
                <a:latin typeface="Garamond" pitchFamily="18" charset="0"/>
              </a:rPr>
              <a:t>oise </a:t>
            </a:r>
            <a:r>
              <a:rPr lang="en-US" u="sng" dirty="0">
                <a:solidFill>
                  <a:srgbClr val="FF0000"/>
                </a:solidFill>
                <a:latin typeface="Garamond" pitchFamily="18" charset="0"/>
              </a:rPr>
              <a:t>R</a:t>
            </a:r>
            <a:r>
              <a:rPr lang="en-US" u="sng" dirty="0">
                <a:solidFill>
                  <a:schemeClr val="bg1"/>
                </a:solidFill>
                <a:latin typeface="Garamond" pitchFamily="18" charset="0"/>
              </a:rPr>
              <a:t>atio (SNR):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a ratio of useful data (signal) to useless data (noise)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dependent on mAs (a quantity of radiation exposing the patient and reaching the detector)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Higher SNR is desirable as low SNR have a noise which makes diagnosis difficult</a:t>
            </a:r>
          </a:p>
          <a:p>
            <a:endParaRPr lang="en-US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Digital Imaging -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102108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Wide dynamic range can </a:t>
            </a:r>
            <a:r>
              <a:rPr lang="en-US" i="1" u="sng" dirty="0">
                <a:solidFill>
                  <a:schemeClr val="bg1"/>
                </a:solidFill>
                <a:latin typeface="Garamond" pitchFamily="18" charset="0"/>
              </a:rPr>
              <a:t>obscure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the concept of </a:t>
            </a:r>
            <a:r>
              <a:rPr lang="en-US" b="1" u="sng" dirty="0">
                <a:solidFill>
                  <a:schemeClr val="bg1"/>
                </a:solidFill>
                <a:latin typeface="Garamond" pitchFamily="18" charset="0"/>
              </a:rPr>
              <a:t>‘correct exposure’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i.e. displayed density and exposure factors has no relation due to internal scaling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Lack of visual feedback about exposure factors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potential for increased exposure or high dose of radiation, if unchecked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potential for underexposure: image noise can reduce diagnostic accuracy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hence, the development of </a:t>
            </a:r>
            <a:r>
              <a:rPr lang="en-US" b="1" u="sng" dirty="0">
                <a:solidFill>
                  <a:schemeClr val="bg1"/>
                </a:solidFill>
                <a:latin typeface="Garamond" pitchFamily="18" charset="0"/>
              </a:rPr>
              <a:t>Exposure Index (EI)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 spd="slow">
    <p:cover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CR/DR systems use image processing to align the gray scale within the signals – NO feedback to the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Garamond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95401"/>
            <a:ext cx="10896599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slow">
    <p:checke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Exposure Index (CR)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439400" cy="525780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a</a:t>
            </a: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 feedback method developed, by Fuji films in 1980, to measure the exposure reaching digital detector 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manufacturers use proprietary method with a wide variety of terminology i.e. </a:t>
            </a:r>
            <a:r>
              <a:rPr lang="en-US" b="1" i="1" u="sng" dirty="0">
                <a:solidFill>
                  <a:schemeClr val="bg1"/>
                </a:solidFill>
                <a:latin typeface="Garamond" pitchFamily="18" charset="0"/>
              </a:rPr>
              <a:t>very inconsistent and confusing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value changes in a linear manner (Fuji, Philips, Konica-Minolta, Siemens), 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In Fuji system, it is called </a:t>
            </a:r>
            <a:r>
              <a:rPr lang="en-US" i="1" u="sng" dirty="0">
                <a:solidFill>
                  <a:schemeClr val="bg1"/>
                </a:solidFill>
                <a:latin typeface="Garamond" pitchFamily="18" charset="0"/>
              </a:rPr>
              <a:t>Sensitivity number or S#</a:t>
            </a:r>
          </a:p>
          <a:p>
            <a:pPr lvl="3"/>
            <a:r>
              <a:rPr lang="en-US" sz="2400" dirty="0">
                <a:solidFill>
                  <a:schemeClr val="bg1"/>
                </a:solidFill>
                <a:latin typeface="Garamond" pitchFamily="18" charset="0"/>
              </a:rPr>
              <a:t>S# increases, exposure reduced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value changes in a logarithmic manner (</a:t>
            </a:r>
            <a:r>
              <a:rPr lang="en-US" b="1" u="sng" dirty="0">
                <a:solidFill>
                  <a:schemeClr val="bg1"/>
                </a:solidFill>
                <a:latin typeface="Garamond" pitchFamily="18" charset="0"/>
              </a:rPr>
              <a:t>Agfa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, Kodak)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Kodak calls EI #, has direct relationship</a:t>
            </a:r>
          </a:p>
          <a:p>
            <a:pPr lvl="3"/>
            <a:r>
              <a:rPr lang="en-US" sz="2400" dirty="0">
                <a:solidFill>
                  <a:schemeClr val="bg1"/>
                </a:solidFill>
                <a:latin typeface="Garamond" pitchFamily="18" charset="0"/>
              </a:rPr>
              <a:t>Value increases, exposure increases</a:t>
            </a: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685800"/>
            <a:ext cx="10058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ight Arrow 5"/>
          <p:cNvSpPr/>
          <p:nvPr/>
        </p:nvSpPr>
        <p:spPr>
          <a:xfrm>
            <a:off x="533400" y="3390900"/>
            <a:ext cx="6096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24769"/>
            <a:ext cx="8915400" cy="48307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Conventional Radiography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Digital Imaging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Computed Radiography (CR)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Digital Radiography (DR)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Exposure Indices  </a:t>
            </a:r>
          </a:p>
          <a:p>
            <a:endParaRPr lang="en-US" dirty="0">
              <a:latin typeface="Garamond" pitchFamily="18" charset="0"/>
            </a:endParaRPr>
          </a:p>
          <a:p>
            <a:endParaRPr lang="en-US" dirty="0"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spd="slow">
    <p:plu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10515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spd="slow">
    <p:checke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(CR)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76300"/>
            <a:ext cx="10287000" cy="570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ransition spd="slow">
    <p:push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10210800" cy="9445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Standardization of Exposure Index (DR)                 (IEC 62494 -1)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3820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Standardization done by:</a:t>
            </a:r>
          </a:p>
          <a:p>
            <a:pPr lvl="1"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en-US" altLang="en-US" sz="3000" dirty="0">
                <a:solidFill>
                  <a:schemeClr val="bg1"/>
                </a:solidFill>
                <a:latin typeface="Garamond" pitchFamily="18" charset="0"/>
              </a:rPr>
              <a:t>IEC (International Electrotechnical Commission),  &amp; </a:t>
            </a:r>
          </a:p>
          <a:p>
            <a:pPr lvl="1">
              <a:defRPr/>
            </a:pPr>
            <a:r>
              <a:rPr lang="en-US" altLang="en-US" sz="3000" dirty="0">
                <a:solidFill>
                  <a:schemeClr val="bg1"/>
                </a:solidFill>
                <a:latin typeface="Garamond" pitchFamily="18" charset="0"/>
              </a:rPr>
              <a:t>AAPM (American Association of Physicists in Medicine) Task Group 16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 spd="slow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008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10439400" cy="52578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altLang="en-US" sz="3200" dirty="0">
                <a:solidFill>
                  <a:schemeClr val="bg1"/>
                </a:solidFill>
                <a:latin typeface="Garamond" pitchFamily="18" charset="0"/>
              </a:rPr>
              <a:t>developed common “Exposure Indices” and “Deviation Indices” across detectors and manufacturers/vendors</a:t>
            </a:r>
            <a:endParaRPr lang="en-GB" altLang="en-US" sz="3200" dirty="0">
              <a:solidFill>
                <a:schemeClr val="bg1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GB" altLang="en-US" u="sng" dirty="0">
                <a:solidFill>
                  <a:schemeClr val="bg1"/>
                </a:solidFill>
                <a:latin typeface="Garamond" pitchFamily="18" charset="0"/>
              </a:rPr>
              <a:t>purpose:</a:t>
            </a: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1">
              <a:defRPr/>
            </a:pPr>
            <a:r>
              <a:rPr lang="en-GB" altLang="en-US" sz="3000" dirty="0">
                <a:solidFill>
                  <a:schemeClr val="bg1"/>
                </a:solidFill>
                <a:latin typeface="Garamond" pitchFamily="18" charset="0"/>
              </a:rPr>
              <a:t>to monitor exposure consistency (prevention of over and under exposure) within an exam type especially with initiatives of Image Gently and Image Wisely using ALARA principle </a:t>
            </a:r>
          </a:p>
          <a:p>
            <a:pPr lvl="1">
              <a:defRPr/>
            </a:pPr>
            <a:r>
              <a:rPr lang="en-GB" altLang="en-US" sz="3000" dirty="0">
                <a:solidFill>
                  <a:schemeClr val="bg1"/>
                </a:solidFill>
                <a:latin typeface="Garamond" pitchFamily="18" charset="0"/>
              </a:rPr>
              <a:t>producing image of accepting quality</a:t>
            </a:r>
          </a:p>
          <a:p>
            <a:pPr>
              <a:defRPr/>
            </a:pPr>
            <a:endParaRPr lang="en-GB" altLang="en-US" dirty="0">
              <a:solidFill>
                <a:schemeClr val="bg1"/>
              </a:solidFill>
              <a:latin typeface="Garamond" pitchFamily="18" charset="0"/>
            </a:endParaRPr>
          </a:p>
          <a:p>
            <a:pPr lvl="1">
              <a:defRPr/>
            </a:pPr>
            <a:endParaRPr lang="en-GB" altLang="en-US" sz="3200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 spd="slow"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47736"/>
            <a:ext cx="10820400" cy="566420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chemeClr val="bg1"/>
                </a:solidFill>
                <a:latin typeface="Garamond" pitchFamily="18" charset="0"/>
              </a:rPr>
              <a:t>consists of three values </a:t>
            </a:r>
          </a:p>
          <a:p>
            <a:pPr lvl="1">
              <a:defRPr/>
            </a:pPr>
            <a:r>
              <a:rPr lang="en-GB" altLang="en-US" sz="3200" u="sng" dirty="0">
                <a:solidFill>
                  <a:schemeClr val="bg1"/>
                </a:solidFill>
                <a:latin typeface="Garamond" pitchFamily="18" charset="0"/>
              </a:rPr>
              <a:t>Exposure Index (EI):</a:t>
            </a:r>
            <a:r>
              <a:rPr lang="en-GB" altLang="en-US" sz="3200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  <a:latin typeface="Garamond" pitchFamily="18" charset="0"/>
              </a:rPr>
              <a:t>is a measure of radiation in the relevant image region on the receptor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  <a:latin typeface="Garamond" pitchFamily="18" charset="0"/>
              </a:rPr>
              <a:t>is a function of the region of interest (ROI) selected by the digital radiography workstation for the examination type, image processing, and exposure used</a:t>
            </a:r>
          </a:p>
          <a:p>
            <a:pPr lvl="2">
              <a:defRPr/>
            </a:pPr>
            <a:r>
              <a:rPr lang="en-GB" altLang="en-US" sz="2800" dirty="0">
                <a:solidFill>
                  <a:schemeClr val="bg1"/>
                </a:solidFill>
                <a:latin typeface="Garamond" pitchFamily="18" charset="0"/>
              </a:rPr>
              <a:t>is linear in relation to detector exposure i.e. double the mAs means double the EI</a:t>
            </a:r>
          </a:p>
          <a:p>
            <a:pPr lvl="1">
              <a:defRPr/>
            </a:pPr>
            <a:endParaRPr lang="en-GB" altLang="en-US" sz="3200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4" y="971550"/>
            <a:ext cx="10810875" cy="5505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chemeClr val="bg1"/>
                </a:solidFill>
                <a:latin typeface="Garamond" pitchFamily="18" charset="0"/>
              </a:rPr>
              <a:t>consists of three values </a:t>
            </a:r>
          </a:p>
          <a:p>
            <a:pPr lvl="1">
              <a:defRPr/>
            </a:pPr>
            <a:r>
              <a:rPr lang="en-GB" altLang="en-US" sz="3200" u="sng" dirty="0">
                <a:solidFill>
                  <a:schemeClr val="bg1"/>
                </a:solidFill>
                <a:latin typeface="Garamond" pitchFamily="18" charset="0"/>
              </a:rPr>
              <a:t>Target Exposure Index (EI</a:t>
            </a:r>
            <a:r>
              <a:rPr lang="en-GB" altLang="en-US" sz="3200" u="sng" baseline="-25000" dirty="0">
                <a:solidFill>
                  <a:schemeClr val="bg1"/>
                </a:solidFill>
                <a:latin typeface="Garamond" pitchFamily="18" charset="0"/>
              </a:rPr>
              <a:t>T</a:t>
            </a:r>
            <a:r>
              <a:rPr lang="en-GB" altLang="en-US" sz="3200" u="sng" dirty="0">
                <a:solidFill>
                  <a:schemeClr val="bg1"/>
                </a:solidFill>
                <a:latin typeface="Garamond" pitchFamily="18" charset="0"/>
              </a:rPr>
              <a:t>):</a:t>
            </a:r>
            <a:r>
              <a:rPr lang="en-GB" altLang="en-US" sz="3200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  <a:latin typeface="Garamond" pitchFamily="18" charset="0"/>
              </a:rPr>
              <a:t>is the reference exposure value obtained for each exam type using the statistical average of 50 exposures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  <a:latin typeface="Garamond" pitchFamily="18" charset="0"/>
              </a:rPr>
              <a:t>set by the manufacturer or by the local imaging center </a:t>
            </a:r>
          </a:p>
          <a:p>
            <a:pPr lvl="2">
              <a:defRPr/>
            </a:pPr>
            <a:r>
              <a:rPr lang="en-US" sz="2800" dirty="0">
                <a:solidFill>
                  <a:schemeClr val="bg1"/>
                </a:solidFill>
                <a:latin typeface="Garamond" pitchFamily="18" charset="0"/>
              </a:rPr>
              <a:t>is dependent on the body part, view, procedure, and imaging receptor</a:t>
            </a:r>
            <a:br>
              <a:rPr lang="en-US" sz="2800" dirty="0">
                <a:solidFill>
                  <a:schemeClr val="bg1"/>
                </a:solidFill>
                <a:latin typeface="Garamond" pitchFamily="18" charset="0"/>
              </a:rPr>
            </a:br>
            <a:endParaRPr lang="en-GB" altLang="en-US" sz="2800" dirty="0">
              <a:solidFill>
                <a:schemeClr val="bg1"/>
              </a:solidFill>
              <a:latin typeface="Garamond" pitchFamily="18" charset="0"/>
            </a:endParaRPr>
          </a:p>
          <a:p>
            <a:pPr lvl="1">
              <a:defRPr/>
            </a:pPr>
            <a:endParaRPr lang="en-GB" altLang="en-US" sz="3200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813475"/>
      </p:ext>
    </p:extLst>
  </p:cSld>
  <p:clrMapOvr>
    <a:masterClrMapping/>
  </p:clrMapOvr>
  <p:transition spd="slow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19188"/>
            <a:ext cx="10668000" cy="5410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consists of three values </a:t>
            </a:r>
          </a:p>
          <a:p>
            <a:pPr lvl="1">
              <a:defRPr/>
            </a:pPr>
            <a:r>
              <a:rPr lang="en-GB" altLang="en-US" sz="3200" u="sng" dirty="0">
                <a:solidFill>
                  <a:schemeClr val="bg1"/>
                </a:solidFill>
                <a:latin typeface="Garamond" pitchFamily="18" charset="0"/>
              </a:rPr>
              <a:t>Deviation Index (DI):</a:t>
            </a:r>
            <a:r>
              <a:rPr lang="en-GB" altLang="en-US" sz="3200" dirty="0">
                <a:solidFill>
                  <a:schemeClr val="bg1"/>
                </a:solidFill>
                <a:latin typeface="Garamond" pitchFamily="18" charset="0"/>
              </a:rPr>
              <a:t> </a:t>
            </a:r>
          </a:p>
          <a:p>
            <a:pPr lvl="2"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quantifies how much the actual EI varies from the EI</a:t>
            </a:r>
            <a:r>
              <a:rPr lang="en-US" altLang="en-US" baseline="-25000" dirty="0">
                <a:solidFill>
                  <a:schemeClr val="bg1"/>
                </a:solidFill>
                <a:latin typeface="Garamond" pitchFamily="18" charset="0"/>
              </a:rPr>
              <a:t>T</a:t>
            </a: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, defined by the following formula</a:t>
            </a:r>
          </a:p>
          <a:p>
            <a:pPr lvl="2">
              <a:defRPr/>
            </a:pPr>
            <a:endParaRPr lang="en-GB" altLang="en-US" dirty="0">
              <a:latin typeface="Garamond" pitchFamily="18" charset="0"/>
            </a:endParaRPr>
          </a:p>
          <a:p>
            <a:pPr lvl="2">
              <a:defRPr/>
            </a:pPr>
            <a:endParaRPr lang="en-GB" altLang="en-US" dirty="0">
              <a:latin typeface="Garamond" pitchFamily="18" charset="0"/>
            </a:endParaRPr>
          </a:p>
          <a:p>
            <a:pPr lvl="2">
              <a:defRPr/>
            </a:pPr>
            <a:endParaRPr lang="en-GB" altLang="en-US" dirty="0">
              <a:latin typeface="Garamond" pitchFamily="18" charset="0"/>
            </a:endParaRPr>
          </a:p>
          <a:p>
            <a:pPr lvl="2">
              <a:defRPr/>
            </a:pPr>
            <a:endParaRPr lang="en-GB" altLang="en-US" dirty="0">
              <a:latin typeface="Garamond" pitchFamily="18" charset="0"/>
            </a:endParaRPr>
          </a:p>
          <a:p>
            <a:pPr lvl="2"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b = body part, v = view</a:t>
            </a:r>
          </a:p>
          <a:p>
            <a:pPr lvl="2"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a good indicator of under and over exposure</a:t>
            </a:r>
          </a:p>
          <a:p>
            <a:pPr lvl="2"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3 deviation units equals 2x exposure or ½ exposure (+3 or -3)</a:t>
            </a:r>
          </a:p>
          <a:p>
            <a:pPr lvl="3"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DI = 0 when EI = EI</a:t>
            </a:r>
            <a:r>
              <a:rPr lang="en-GB" altLang="en-US" baseline="-25000" dirty="0">
                <a:solidFill>
                  <a:schemeClr val="bg1"/>
                </a:solidFill>
                <a:latin typeface="Garamond" pitchFamily="18" charset="0"/>
              </a:rPr>
              <a:t>T</a:t>
            </a:r>
            <a:endParaRPr lang="en-GB" altLang="en-US" dirty="0">
              <a:solidFill>
                <a:schemeClr val="bg1"/>
              </a:solidFill>
              <a:latin typeface="Garamond" pitchFamily="18" charset="0"/>
            </a:endParaRPr>
          </a:p>
          <a:p>
            <a:pPr lvl="3"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DI = +3.0 i.e. 2 x EI</a:t>
            </a:r>
            <a:r>
              <a:rPr lang="en-GB" altLang="en-US" baseline="-25000" dirty="0">
                <a:solidFill>
                  <a:schemeClr val="bg1"/>
                </a:solidFill>
                <a:latin typeface="Garamond" pitchFamily="18" charset="0"/>
              </a:rPr>
              <a:t>T</a:t>
            </a:r>
          </a:p>
          <a:p>
            <a:pPr lvl="3">
              <a:defRPr/>
            </a:pPr>
            <a:r>
              <a:rPr lang="en-GB" altLang="en-US" dirty="0">
                <a:solidFill>
                  <a:schemeClr val="bg1"/>
                </a:solidFill>
                <a:latin typeface="Garamond" pitchFamily="18" charset="0"/>
              </a:rPr>
              <a:t>DI = -3.0 i.e. ½ x EI</a:t>
            </a:r>
            <a:r>
              <a:rPr lang="en-GB" altLang="en-US" baseline="-25000" dirty="0">
                <a:solidFill>
                  <a:schemeClr val="bg1"/>
                </a:solidFill>
                <a:latin typeface="Garamond" pitchFamily="18" charset="0"/>
              </a:rPr>
              <a:t>T</a:t>
            </a:r>
            <a:endParaRPr lang="en-GB" altLang="en-US" dirty="0">
              <a:solidFill>
                <a:schemeClr val="bg1"/>
              </a:solidFill>
              <a:latin typeface="Garamond" pitchFamily="18" charset="0"/>
            </a:endParaRPr>
          </a:p>
          <a:p>
            <a:pPr lvl="1">
              <a:defRPr/>
            </a:pPr>
            <a:endParaRPr lang="en-GB" altLang="en-US" sz="3200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1" y="2895600"/>
            <a:ext cx="3095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0008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&amp; Patient Dose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10363200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EI can not calculate or is not related to patient dose 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patient dose is related to the followings: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patient body habitus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detector type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type of filters used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use of collimation</a:t>
            </a:r>
          </a:p>
          <a:p>
            <a:pPr lvl="1"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use of grid</a:t>
            </a: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 - AGFA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6476"/>
            <a:ext cx="10744200" cy="501332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3 colors Dose-Bar graph which helps radiologic technologist to monitor the exposure technique quality personally </a:t>
            </a:r>
          </a:p>
          <a:p>
            <a:pPr>
              <a:defRPr/>
            </a:pPr>
            <a:r>
              <a:rPr lang="en-US" altLang="en-US" dirty="0">
                <a:solidFill>
                  <a:schemeClr val="bg1"/>
                </a:solidFill>
                <a:latin typeface="Garamond" pitchFamily="18" charset="0"/>
              </a:rPr>
              <a:t>Color improves the interpretation of lgM/DI</a:t>
            </a:r>
          </a:p>
          <a:p>
            <a:pPr lvl="1">
              <a:defRPr/>
            </a:pPr>
            <a:r>
              <a:rPr lang="en-US" sz="3000" dirty="0">
                <a:solidFill>
                  <a:srgbClr val="00B050"/>
                </a:solidFill>
                <a:latin typeface="Garamond" pitchFamily="18" charset="0"/>
              </a:rPr>
              <a:t>Green:</a:t>
            </a:r>
            <a:r>
              <a:rPr lang="en-US" sz="3000" dirty="0">
                <a:latin typeface="Garamond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within range</a:t>
            </a:r>
          </a:p>
          <a:p>
            <a:pPr lvl="1">
              <a:defRPr/>
            </a:pPr>
            <a:r>
              <a:rPr lang="en-US" sz="3000" dirty="0">
                <a:solidFill>
                  <a:srgbClr val="FFFF00"/>
                </a:solidFill>
                <a:latin typeface="Garamond" pitchFamily="18" charset="0"/>
              </a:rPr>
              <a:t>Yellow:</a:t>
            </a:r>
            <a:r>
              <a:rPr lang="en-US" sz="3000" dirty="0">
                <a:latin typeface="Garamond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slightly over or slightly under exposure</a:t>
            </a:r>
          </a:p>
          <a:p>
            <a:pPr lvl="1">
              <a:defRPr/>
            </a:pPr>
            <a:r>
              <a:rPr lang="en-US" sz="3000" dirty="0">
                <a:solidFill>
                  <a:srgbClr val="FF0000"/>
                </a:solidFill>
                <a:latin typeface="Garamond" pitchFamily="18" charset="0"/>
              </a:rPr>
              <a:t>Red:</a:t>
            </a:r>
            <a:r>
              <a:rPr lang="en-US" sz="3000" dirty="0">
                <a:latin typeface="Garamond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significantly over or significantly under exposure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 - AGFA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685800"/>
            <a:ext cx="8229600" cy="57912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sz="2400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7524"/>
            <a:ext cx="3047999" cy="38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8246" y="1377524"/>
            <a:ext cx="3047998" cy="38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5492" y="1377523"/>
            <a:ext cx="3047998" cy="38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70410" y="5338241"/>
            <a:ext cx="2021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chemeClr val="bg1"/>
                </a:solidFill>
                <a:latin typeface="Garamond" pitchFamily="18" charset="0"/>
              </a:rPr>
              <a:t>-3 &lt; D.I. &lt; +3 </a:t>
            </a:r>
          </a:p>
          <a:p>
            <a:pPr algn="ctr"/>
            <a:r>
              <a:rPr lang="nl-NL" b="1" dirty="0">
                <a:solidFill>
                  <a:srgbClr val="00B050"/>
                </a:solidFill>
                <a:latin typeface="Garamond" pitchFamily="18" charset="0"/>
              </a:rPr>
              <a:t>Green bar</a:t>
            </a:r>
            <a:endParaRPr lang="en-US" b="1" dirty="0">
              <a:solidFill>
                <a:srgbClr val="00B050"/>
              </a:solidFill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71398" y="5338241"/>
            <a:ext cx="22492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-6 &lt; D.I. &lt; -3 or 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+ 3 &lt; D.I. &lt; +6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Garamond" pitchFamily="18" charset="0"/>
              </a:rPr>
              <a:t>Yellow bar</a:t>
            </a:r>
          </a:p>
        </p:txBody>
      </p:sp>
      <p:sp>
        <p:nvSpPr>
          <p:cNvPr id="9" name="Rectangle 8"/>
          <p:cNvSpPr/>
          <p:nvPr/>
        </p:nvSpPr>
        <p:spPr>
          <a:xfrm>
            <a:off x="8562319" y="5338241"/>
            <a:ext cx="15976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D.I. &lt; -6 or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+6 &lt; D.I </a:t>
            </a:r>
          </a:p>
          <a:p>
            <a:pPr algn="ctr"/>
            <a:r>
              <a:rPr lang="en-US" dirty="0">
                <a:latin typeface="Garamond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Red bar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Conventional Radiography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1"/>
            <a:ext cx="11353800" cy="5287963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X-ray beam enters and exits the patient to reach the photographic film</a:t>
            </a:r>
          </a:p>
          <a:p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followed by chemical processing of the film</a:t>
            </a:r>
          </a:p>
          <a:p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processed image to be viewed in a view box</a:t>
            </a:r>
          </a:p>
          <a:p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stored as hard copy</a:t>
            </a:r>
          </a:p>
        </p:txBody>
      </p:sp>
      <p:pic>
        <p:nvPicPr>
          <p:cNvPr id="6" name="Picture 2" descr="Image result for conventional radiography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05113"/>
            <a:ext cx="3733800" cy="3733800"/>
          </a:xfrm>
          <a:prstGeom prst="rect">
            <a:avLst/>
          </a:prstGeom>
          <a:noFill/>
        </p:spPr>
      </p:pic>
      <p:pic>
        <p:nvPicPr>
          <p:cNvPr id="7" name="Picture 4" descr="Image result for x rayview b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909886"/>
            <a:ext cx="3333750" cy="3216277"/>
          </a:xfrm>
          <a:prstGeom prst="rect">
            <a:avLst/>
          </a:prstGeom>
          <a:noFill/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1100" y="2819399"/>
            <a:ext cx="3200400" cy="3200399"/>
          </a:xfrm>
          <a:prstGeom prst="rect">
            <a:avLst/>
          </a:prstGeom>
          <a:noFill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 - AGFA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3794" name="Picture 2" descr="http://4.bp.blogspot.com/-wwzu7B1kEdQ/UfsTjWjXadI/AAAAAAAAAJw/7pBMrq8KTvw/s400/Fullscreen+capture+6282013+123130+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85800"/>
            <a:ext cx="5486400" cy="6172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spd="slow">
    <p:split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3794" name="Picture 2" descr="http://4.bp.blogspot.com/-wwzu7B1kEdQ/UfsTjWjXadI/AAAAAAAAAJw/7pBMrq8KTvw/s400/Fullscreen+capture+6282013+123130+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1" y="816305"/>
            <a:ext cx="5486400" cy="6172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91A16E-16E9-4CAC-AEF8-643E68BC790B}"/>
              </a:ext>
            </a:extLst>
          </p:cNvPr>
          <p:cNvSpPr/>
          <p:nvPr/>
        </p:nvSpPr>
        <p:spPr>
          <a:xfrm>
            <a:off x="254001" y="2590800"/>
            <a:ext cx="5410200" cy="22860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2231EC-A6A0-4201-877E-9658C66C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524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Technique </a:t>
            </a:r>
            <a:r>
              <a:rPr lang="en-US" sz="4000" dirty="0" err="1">
                <a:solidFill>
                  <a:schemeClr val="bg1"/>
                </a:solidFill>
                <a:latin typeface="Garamond" pitchFamily="18" charset="0"/>
              </a:rPr>
              <a:t>Compensastion</a:t>
            </a:r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 using EI and TEI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2F603-5497-409C-B5EE-5C7022B59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219" y="915970"/>
            <a:ext cx="2616955" cy="19938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8883657-0484-4BB4-86FC-9252B9A7E7EB}"/>
              </a:ext>
            </a:extLst>
          </p:cNvPr>
          <p:cNvSpPr/>
          <p:nvPr/>
        </p:nvSpPr>
        <p:spPr>
          <a:xfrm>
            <a:off x="292375" y="5334000"/>
            <a:ext cx="5410200" cy="22860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6F0530-8790-4739-B257-0C529EF487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3988624"/>
            <a:ext cx="2743200" cy="199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6931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3794" name="Picture 2" descr="http://4.bp.blogspot.com/-wwzu7B1kEdQ/UfsTjWjXadI/AAAAAAAAAJw/7pBMrq8KTvw/s400/Fullscreen+capture+6282013+123130+P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1" y="816305"/>
            <a:ext cx="5486400" cy="6172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91A16E-16E9-4CAC-AEF8-643E68BC790B}"/>
              </a:ext>
            </a:extLst>
          </p:cNvPr>
          <p:cNvSpPr/>
          <p:nvPr/>
        </p:nvSpPr>
        <p:spPr>
          <a:xfrm>
            <a:off x="254001" y="2590800"/>
            <a:ext cx="5410200" cy="22860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4CB0D7DA-97C8-44EF-A626-0029DC6D48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3311" y="637087"/>
                <a:ext cx="3810000" cy="56356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1800" b="0" dirty="0">
                    <a:solidFill>
                      <a:schemeClr val="bg1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eviation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Index</m:t>
                    </m:r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  <a:latin typeface="Garamond" pitchFamily="18" charset="0"/>
                  </a:rPr>
                  <a:t> 4.0</a:t>
                </a:r>
              </a:p>
            </p:txBody>
          </p:sp>
        </mc:Choice>
        <mc:Fallback xmlns="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4CB0D7DA-97C8-44EF-A626-0029DC6D4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11" y="637087"/>
                <a:ext cx="3810000" cy="563562"/>
              </a:xfrm>
              <a:prstGeom prst="rect">
                <a:avLst/>
              </a:prstGeom>
              <a:blipFill>
                <a:blip r:embed="rId3"/>
                <a:stretch>
                  <a:fillRect t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79935FEE-1E36-4AED-BE87-074D0363F76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46346" y="3123963"/>
                <a:ext cx="1828800" cy="3651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/>
                    </a:solidFill>
                  </a:rPr>
                  <a:t>old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mAs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5              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79935FEE-1E36-4AED-BE87-074D0363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346" y="3123963"/>
                <a:ext cx="1828800" cy="365125"/>
              </a:xfrm>
              <a:prstGeom prst="rect">
                <a:avLst/>
              </a:prstGeom>
              <a:blipFill>
                <a:blip r:embed="rId4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B22231EC-A6A0-4201-877E-9658C66C7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524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Technique </a:t>
            </a:r>
            <a:r>
              <a:rPr lang="en-US" sz="4000" dirty="0" err="1">
                <a:solidFill>
                  <a:schemeClr val="bg1"/>
                </a:solidFill>
                <a:latin typeface="Garamond" pitchFamily="18" charset="0"/>
              </a:rPr>
              <a:t>Compensastion</a:t>
            </a:r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 using 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95130BB-D0DE-4848-A9A3-1B0F4C1C5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80039" y="3585477"/>
                <a:ext cx="3356089" cy="36512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:r>
                  <a:rPr lang="en-US" sz="1100" dirty="0">
                    <a:solidFill>
                      <a:schemeClr val="bg1"/>
                    </a:solidFill>
                  </a:rPr>
                  <a:t>new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mAs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den>
                    </m:f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</m:t>
                    </m:r>
                    <m:r>
                      <a:rPr lang="en-US" sz="1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  </m:t>
                    </m:r>
                  </m:oMath>
                </a14:m>
                <a:endParaRPr lang="en-US" sz="1800" dirty="0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895130BB-D0DE-4848-A9A3-1B0F4C1C5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039" y="3585477"/>
                <a:ext cx="3356089" cy="365125"/>
              </a:xfrm>
              <a:prstGeom prst="rect">
                <a:avLst/>
              </a:prstGeom>
              <a:blipFill>
                <a:blip r:embed="rId5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8883657-0484-4BB4-86FC-9252B9A7E7EB}"/>
              </a:ext>
            </a:extLst>
          </p:cNvPr>
          <p:cNvSpPr/>
          <p:nvPr/>
        </p:nvSpPr>
        <p:spPr>
          <a:xfrm>
            <a:off x="292375" y="5334000"/>
            <a:ext cx="5410200" cy="228600"/>
          </a:xfrm>
          <a:prstGeom prst="roundRect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5C1B3E-960F-45F6-B27C-E848E799EF61}"/>
                  </a:ext>
                </a:extLst>
              </p:cNvPr>
              <p:cNvSpPr txBox="1"/>
              <p:nvPr/>
            </p:nvSpPr>
            <p:spPr>
              <a:xfrm>
                <a:off x="7773250" y="1185795"/>
                <a:ext cx="2769669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Exposure Factor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𝐷𝐼</m:t>
                        </m:r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/10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5C1B3E-960F-45F6-B27C-E848E799E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250" y="1185795"/>
                <a:ext cx="2769669" cy="319318"/>
              </a:xfrm>
              <a:prstGeom prst="rect">
                <a:avLst/>
              </a:prstGeom>
              <a:blipFill>
                <a:blip r:embed="rId6"/>
                <a:stretch>
                  <a:fillRect l="-5507" t="-21154" r="-1542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E946D9-C1DE-43DF-A19A-16CDEF22D257}"/>
                  </a:ext>
                </a:extLst>
              </p:cNvPr>
              <p:cNvSpPr txBox="1"/>
              <p:nvPr/>
            </p:nvSpPr>
            <p:spPr>
              <a:xfrm>
                <a:off x="7752889" y="1641578"/>
                <a:ext cx="2811795" cy="319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Exposure Factor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4.0/10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E946D9-C1DE-43DF-A19A-16CDEF22D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889" y="1641578"/>
                <a:ext cx="2811795" cy="319318"/>
              </a:xfrm>
              <a:prstGeom prst="rect">
                <a:avLst/>
              </a:prstGeom>
              <a:blipFill>
                <a:blip r:embed="rId7"/>
                <a:stretch>
                  <a:fillRect l="-5640" t="-20755" r="-1302" b="-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F69F66-9E4F-4413-989F-0877A74119FB}"/>
                  </a:ext>
                </a:extLst>
              </p:cNvPr>
              <p:cNvSpPr txBox="1"/>
              <p:nvPr/>
            </p:nvSpPr>
            <p:spPr>
              <a:xfrm>
                <a:off x="7786955" y="2177966"/>
                <a:ext cx="25024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Exposure Factor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0.4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8F69F66-9E4F-4413-989F-0877A7411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55" y="2177966"/>
                <a:ext cx="2502416" cy="307777"/>
              </a:xfrm>
              <a:prstGeom prst="rect">
                <a:avLst/>
              </a:prstGeom>
              <a:blipFill>
                <a:blip r:embed="rId8"/>
                <a:stretch>
                  <a:fillRect l="-6083" t="-25490" r="-1217" b="-49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10FC78-A1AA-466D-BA15-4CBB00D800A4}"/>
                  </a:ext>
                </a:extLst>
              </p:cNvPr>
              <p:cNvSpPr txBox="1"/>
              <p:nvPr/>
            </p:nvSpPr>
            <p:spPr>
              <a:xfrm>
                <a:off x="7786955" y="2688250"/>
                <a:ext cx="228819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</a:rPr>
                  <a:t>Exposure Factor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10FC78-A1AA-466D-BA15-4CBB00D80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955" y="2688250"/>
                <a:ext cx="2288191" cy="307777"/>
              </a:xfrm>
              <a:prstGeom prst="rect">
                <a:avLst/>
              </a:prstGeom>
              <a:blipFill>
                <a:blip r:embed="rId9"/>
                <a:stretch>
                  <a:fillRect l="-6649" t="-26000" r="-319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696696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8798C-8355-4DB7-B504-C70F54F7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C85A4-2D8B-4211-B730-122E0D635EB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4F41CE3-F0A4-44BD-8943-E0073DFB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4375" y="106362"/>
            <a:ext cx="3095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F4A5285-8CA5-4F2F-9BB0-A87A797CC1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4200" y="1702499"/>
                <a:ext cx="3810000" cy="563562"/>
              </a:xfrm>
              <a:prstGeom prst="rect">
                <a:avLst/>
              </a:prstGeom>
            </p:spPr>
            <p:txBody>
              <a:bodyPr>
                <a:normAutofit fontScale="37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𝐷𝐼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pt-BR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800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4F4A5285-8CA5-4F2F-9BB0-A87A797CC1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702499"/>
                <a:ext cx="3810000" cy="5635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2FD210CA-F273-4A96-B0A5-1426411CE2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8000" y="2459363"/>
                <a:ext cx="3810000" cy="563562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𝐷𝐼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5" name="Title 1">
                <a:extLst>
                  <a:ext uri="{FF2B5EF4-FFF2-40B4-BE49-F238E27FC236}">
                    <a16:creationId xmlns:a16="http://schemas.microsoft.com/office/drawing/2014/main" id="{2FD210CA-F273-4A96-B0A5-1426411CE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459363"/>
                <a:ext cx="3810000" cy="5635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6A1A59AE-90BA-4C93-A504-1C20772EBA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7200" y="3081966"/>
                <a:ext cx="3810000" cy="563562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𝐷𝐼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0.3</m:t>
                      </m:r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6" name="Title 1">
                <a:extLst>
                  <a:ext uri="{FF2B5EF4-FFF2-40B4-BE49-F238E27FC236}">
                    <a16:creationId xmlns:a16="http://schemas.microsoft.com/office/drawing/2014/main" id="{6A1A59AE-90BA-4C93-A504-1C20772EB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00" y="3081966"/>
                <a:ext cx="3810000" cy="5635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0662DE29-57C7-4409-A550-A2305DEF45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2600" y="3573999"/>
                <a:ext cx="3810000" cy="563562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𝐷𝐼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0662DE29-57C7-4409-A550-A2305DEF4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2600" y="3573999"/>
                <a:ext cx="3810000" cy="5635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8C252E-F3C9-4619-A3F1-B00DA6B833AB}"/>
                  </a:ext>
                </a:extLst>
              </p:cNvPr>
              <p:cNvSpPr txBox="1"/>
              <p:nvPr/>
            </p:nvSpPr>
            <p:spPr>
              <a:xfrm>
                <a:off x="10443044" y="136524"/>
                <a:ext cx="1157224" cy="3657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8C252E-F3C9-4619-A3F1-B00DA6B83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3044" y="136524"/>
                <a:ext cx="1157224" cy="365760"/>
              </a:xfrm>
              <a:prstGeom prst="rect">
                <a:avLst/>
              </a:prstGeom>
              <a:blipFill>
                <a:blip r:embed="rId7"/>
                <a:stretch>
                  <a:fillRect l="-5789" r="-157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9D81971-5E79-417A-AB7E-1E549BEE11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10400" y="4392418"/>
                <a:ext cx="3810000" cy="563562"/>
              </a:xfrm>
              <a:prstGeom prst="rect">
                <a:avLst/>
              </a:prstGeom>
            </p:spPr>
            <p:txBody>
              <a:bodyPr>
                <a:normAutofit fontScale="37500" lnSpcReduction="2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𝐷𝐼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𝑙𝑜𝑔</m:t>
                      </m:r>
                      <m:f>
                        <m:fPr>
                          <m:ctrlPr>
                            <a:rPr lang="pt-BR" sz="4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200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400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D9D81971-5E79-417A-AB7E-1E549BEE1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392418"/>
                <a:ext cx="3810000" cy="5635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A9FE0B5A-62C8-4C84-8BAB-10C6220672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91350" y="5073558"/>
                <a:ext cx="3810000" cy="563562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𝐷𝐼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func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A9FE0B5A-62C8-4C84-8BAB-10C622067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350" y="5073558"/>
                <a:ext cx="3810000" cy="5635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A2BC65D6-5160-4BEA-A938-69613B7C5C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78650" y="5610196"/>
                <a:ext cx="3810000" cy="563562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𝐷𝐼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(−0.3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latin typeface="Garamond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A2BC65D6-5160-4BEA-A938-69613B7C5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50" y="5610196"/>
                <a:ext cx="3810000" cy="563562"/>
              </a:xfrm>
              <a:prstGeom prst="rect">
                <a:avLst/>
              </a:prstGeom>
              <a:blipFill>
                <a:blip r:embed="rId10"/>
                <a:stretch>
                  <a:fillRect t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7C042A5-2EC7-453D-BE16-09DB184404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7187" y="6188076"/>
                <a:ext cx="3810000" cy="563562"/>
              </a:xfrm>
              <a:prstGeom prst="rect">
                <a:avLst/>
              </a:prstGeom>
            </p:spPr>
            <p:txBody>
              <a:bodyPr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𝐷𝐼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  <a:latin typeface="Garamond" pitchFamily="18" charset="0"/>
                </a:endParaRP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A7C042A5-2EC7-453D-BE16-09DB18440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87" y="6188076"/>
                <a:ext cx="3810000" cy="5635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http://4.bp.blogspot.com/-wwzu7B1kEdQ/UfsTjWjXadI/AAAAAAAAAJw/7pBMrq8KTvw/s400/Fullscreen+capture+6282013+123130+PM.jpg">
            <a:extLst>
              <a:ext uri="{FF2B5EF4-FFF2-40B4-BE49-F238E27FC236}">
                <a16:creationId xmlns:a16="http://schemas.microsoft.com/office/drawing/2014/main" id="{86BD1D05-3864-47A6-A914-5A7506C6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6394" y="277647"/>
            <a:ext cx="5486400" cy="6172200"/>
          </a:xfrm>
          <a:prstGeom prst="rect">
            <a:avLst/>
          </a:prstGeom>
          <a:noFill/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68BF35-2284-487D-B01D-EC4EA316F954}"/>
              </a:ext>
            </a:extLst>
          </p:cNvPr>
          <p:cNvCxnSpPr/>
          <p:nvPr/>
        </p:nvCxnSpPr>
        <p:spPr>
          <a:xfrm flipV="1">
            <a:off x="5852878" y="2266061"/>
            <a:ext cx="2154472" cy="475083"/>
          </a:xfrm>
          <a:prstGeom prst="straightConnector1">
            <a:avLst/>
          </a:prstGeom>
          <a:ln>
            <a:solidFill>
              <a:srgbClr val="FC2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2C8124C-BC3B-4412-8362-7517A40BD5F4}"/>
              </a:ext>
            </a:extLst>
          </p:cNvPr>
          <p:cNvCxnSpPr>
            <a:cxnSpLocks/>
          </p:cNvCxnSpPr>
          <p:nvPr/>
        </p:nvCxnSpPr>
        <p:spPr>
          <a:xfrm>
            <a:off x="5843559" y="4392419"/>
            <a:ext cx="2233641" cy="281780"/>
          </a:xfrm>
          <a:prstGeom prst="straightConnector1">
            <a:avLst/>
          </a:prstGeom>
          <a:ln>
            <a:solidFill>
              <a:srgbClr val="FC24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6BAF6BE-0B28-4849-942C-B8B9295453DA}"/>
              </a:ext>
            </a:extLst>
          </p:cNvPr>
          <p:cNvCxnSpPr>
            <a:cxnSpLocks/>
          </p:cNvCxnSpPr>
          <p:nvPr/>
        </p:nvCxnSpPr>
        <p:spPr>
          <a:xfrm>
            <a:off x="356394" y="2819400"/>
            <a:ext cx="5496484" cy="0"/>
          </a:xfrm>
          <a:prstGeom prst="line">
            <a:avLst/>
          </a:prstGeom>
          <a:ln w="31750">
            <a:solidFill>
              <a:srgbClr val="FC2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18ED28C-C164-4144-AECB-A6FAEB200AB6}"/>
              </a:ext>
            </a:extLst>
          </p:cNvPr>
          <p:cNvCxnSpPr>
            <a:cxnSpLocks/>
          </p:cNvCxnSpPr>
          <p:nvPr/>
        </p:nvCxnSpPr>
        <p:spPr>
          <a:xfrm>
            <a:off x="356394" y="4495800"/>
            <a:ext cx="5486400" cy="0"/>
          </a:xfrm>
          <a:prstGeom prst="line">
            <a:avLst/>
          </a:prstGeom>
          <a:ln w="31750">
            <a:solidFill>
              <a:srgbClr val="FC2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94485"/>
      </p:ext>
    </p:extLst>
  </p:cSld>
  <p:clrMapOvr>
    <a:masterClrMapping/>
  </p:clrMapOvr>
  <p:transition spd="slow">
    <p:comb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 - AGFA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104394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 spd="slow">
    <p:wheel spokes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 - AGFA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200"/>
            <a:ext cx="10210800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ransition spd="slow">
    <p:wheel spokes="2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 - AGFA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38199"/>
            <a:ext cx="9906000" cy="591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 spd="slow"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 - AGFA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9982200" cy="595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 spd="slow">
    <p:wheel spokes="8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5561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Exposure Index (DR) - AGFA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/>
          </a:bodyPr>
          <a:lstStyle/>
          <a:p>
            <a:pPr>
              <a:defRPr/>
            </a:pPr>
            <a:endParaRPr lang="en-US" altLang="en-US" dirty="0"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38200"/>
            <a:ext cx="10058399" cy="5883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 spd="slow">
    <p:circl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endParaRPr lang="en-US" sz="3600" dirty="0">
              <a:latin typeface="Garamon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7526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Traditional photographic film screen systems use overall film density as an exposure indicator – direct feedback to the technologists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Garamond" pitchFamily="18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1"/>
            <a:ext cx="10896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57400" y="6172200"/>
            <a:ext cx="203834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Underexposed</a:t>
            </a:r>
          </a:p>
        </p:txBody>
      </p:sp>
      <p:sp>
        <p:nvSpPr>
          <p:cNvPr id="6" name="Rectangle 5"/>
          <p:cNvSpPr/>
          <p:nvPr/>
        </p:nvSpPr>
        <p:spPr>
          <a:xfrm>
            <a:off x="5019674" y="6019800"/>
            <a:ext cx="2133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Optimum exposed</a:t>
            </a:r>
          </a:p>
        </p:txBody>
      </p:sp>
      <p:sp>
        <p:nvSpPr>
          <p:cNvPr id="8" name="Rectangle 7"/>
          <p:cNvSpPr/>
          <p:nvPr/>
        </p:nvSpPr>
        <p:spPr>
          <a:xfrm>
            <a:off x="8162925" y="6099175"/>
            <a:ext cx="1971675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Overexposed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aramond" pitchFamily="18" charset="0"/>
              </a:rPr>
              <a:t>Conventional Radiography - disadvantages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long processing time (approx. 11 minutes)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unable to enhance the images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inherent noise due to scatter which degrades the image quality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need physical storage for processed film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environmental hazard due to chemical waste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spd="slow">
    <p:blind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Digital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1"/>
            <a:ext cx="9906000" cy="495299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an x-ray imaging technique that produces an electronic image instead of photographic film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image can be viewed, manipulated by a computer</a:t>
            </a: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Garamond" pitchFamily="18" charset="0"/>
            </a:endParaRP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Digital Radiography *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Digital fluoroscopy: first to use the digital technology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CT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MRI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Ultrasound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Nuclear medicine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 spd="slow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Digital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4394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No need for photographic film and processing hardware</a:t>
            </a:r>
          </a:p>
          <a:p>
            <a:r>
              <a:rPr lang="en-US" sz="3000" dirty="0">
                <a:solidFill>
                  <a:schemeClr val="bg1"/>
                </a:solidFill>
                <a:latin typeface="Garamond" pitchFamily="18" charset="0"/>
              </a:rPr>
              <a:t>Images are 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acquired and displayed quickly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manipulated through post-processing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interpreted on a display monitor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stored and retrieved via electronic methods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Garamond" pitchFamily="18" charset="0"/>
              </a:rPr>
              <a:t>transmitted electronically efficiently</a:t>
            </a:r>
          </a:p>
          <a:p>
            <a:pPr lvl="1"/>
            <a:endParaRPr lang="en-US" sz="3000" dirty="0">
              <a:solidFill>
                <a:schemeClr val="bg1"/>
              </a:solidFill>
              <a:latin typeface="Garamond" pitchFamily="18" charset="0"/>
            </a:endParaRPr>
          </a:p>
          <a:p>
            <a:endParaRPr lang="en-US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endCxn id="4" idx="0"/>
          </p:cNvCxnSpPr>
          <p:nvPr/>
        </p:nvCxnSpPr>
        <p:spPr>
          <a:xfrm>
            <a:off x="5981700" y="1143000"/>
            <a:ext cx="0" cy="114300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819400" y="1143000"/>
            <a:ext cx="457200" cy="45720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15400" y="1143000"/>
            <a:ext cx="342900" cy="53340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27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5200" y="2819400"/>
            <a:ext cx="609600" cy="45720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27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886200" y="2819400"/>
            <a:ext cx="762000" cy="457200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</p:cNvCxnSpPr>
          <p:nvPr/>
        </p:nvCxnSpPr>
        <p:spPr>
          <a:xfrm>
            <a:off x="7886700" y="3886201"/>
            <a:ext cx="1485900" cy="921327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27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0"/>
          </p:cNvCxnSpPr>
          <p:nvPr/>
        </p:nvCxnSpPr>
        <p:spPr>
          <a:xfrm flipV="1">
            <a:off x="6297584" y="3886201"/>
            <a:ext cx="1322416" cy="921327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8" idx="2"/>
            <a:endCxn id="34" idx="0"/>
          </p:cNvCxnSpPr>
          <p:nvPr/>
        </p:nvCxnSpPr>
        <p:spPr>
          <a:xfrm>
            <a:off x="6297584" y="5417128"/>
            <a:ext cx="636616" cy="450273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27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167748" y="5417128"/>
            <a:ext cx="852053" cy="450273"/>
          </a:xfrm>
          <a:prstGeom prst="line">
            <a:avLst/>
          </a:prstGeom>
          <a:ln w="3175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304800"/>
            <a:ext cx="5638800" cy="838200"/>
          </a:xfr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itchFamily="34" charset="0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Digital Imaging in Routine Diagnostic Radiography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1600200"/>
            <a:ext cx="2667000" cy="533400"/>
          </a:xfr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  <a:ea typeface="+mj-ea"/>
                <a:cs typeface="+mj-cs"/>
              </a:rPr>
              <a:t>Film Digitizer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19600" y="2286000"/>
            <a:ext cx="3124200" cy="533400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Digital Radiography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05000" y="3276600"/>
            <a:ext cx="4076700" cy="914400"/>
          </a:xfrm>
          <a:prstGeom prst="rect">
            <a:avLst/>
          </a:prstGeom>
          <a:solidFill>
            <a:srgbClr val="FFC000"/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Photostimulable Phosphor Technology (CR)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Computed Radiography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772400" y="1676400"/>
            <a:ext cx="26670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Digital Fluorography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00800" y="3048000"/>
            <a:ext cx="2971800" cy="8382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Flat Panel Detectors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(FPD) / DR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64084" y="4807527"/>
            <a:ext cx="2667000" cy="6096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>
              <a:spcBef>
                <a:spcPct val="0"/>
              </a:spcBef>
              <a:buFont typeface="Arial" pitchFamily="34" charset="0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Flat panel capture detectors (TFT)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924800" y="4806142"/>
            <a:ext cx="2667000" cy="6096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>
              <a:spcBef>
                <a:spcPct val="0"/>
              </a:spcBef>
              <a:buFont typeface="Arial" pitchFamily="34" charset="0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Charged coupled device (CCD)</a:t>
            </a: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3505200" y="5867400"/>
            <a:ext cx="2019300" cy="3048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>
              <a:spcBef>
                <a:spcPct val="0"/>
              </a:spcBef>
              <a:buFont typeface="Arial" pitchFamily="34" charset="0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Indirect conversion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5943600" y="5867400"/>
            <a:ext cx="1981200" cy="304800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  <a:effectLst>
            <a:outerShdw blurRad="50800" dist="114300" dir="2700000" algn="tl" rotWithShape="0">
              <a:prstClr val="black">
                <a:alpha val="5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indent="0" algn="ctr">
              <a:spcBef>
                <a:spcPct val="0"/>
              </a:spcBef>
              <a:buFont typeface="Arial" pitchFamily="34" charset="0"/>
              <a:buNone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800" dirty="0">
                <a:solidFill>
                  <a:prstClr val="black"/>
                </a:solidFill>
                <a:latin typeface="Garamond" panose="02020404030301010803" pitchFamily="18" charset="0"/>
              </a:rPr>
              <a:t> Direct conversion</a:t>
            </a:r>
          </a:p>
        </p:txBody>
      </p:sp>
    </p:spTree>
    <p:extLst>
      <p:ext uri="{BB962C8B-B14F-4D97-AF65-F5344CB8AC3E}">
        <p14:creationId xmlns:p14="http://schemas.microsoft.com/office/powerpoint/2010/main" val="69901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3874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aramond" pitchFamily="18" charset="0"/>
              </a:rPr>
              <a:t>Digital Imaging (PSP/CR)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56388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chemeClr val="bg1"/>
                </a:solidFill>
                <a:latin typeface="Garamond" pitchFamily="18" charset="0"/>
              </a:rPr>
              <a:t>Computed Radiography (CR):</a:t>
            </a:r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 a cassette-based system that uses photo-stimulable phosphorus to produce radiographic images 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developed by Fujifilm</a:t>
            </a:r>
          </a:p>
          <a:p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process: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expose cassette or imaging plate (IP) with x-ray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insert into reader to be scanned by laser, and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Garamond" pitchFamily="18" charset="0"/>
              </a:rPr>
              <a:t>read and manipulate on monitor</a:t>
            </a:r>
          </a:p>
        </p:txBody>
      </p:sp>
      <p:pic>
        <p:nvPicPr>
          <p:cNvPr id="4" name="Picture 2" descr="http://chesapeakemedical.files.wordpress.com/2010/08/cr-30-x-agfa.jpg"/>
          <p:cNvPicPr>
            <a:picLocks noChangeAspect="1" noChangeArrowheads="1"/>
          </p:cNvPicPr>
          <p:nvPr/>
        </p:nvPicPr>
        <p:blipFill>
          <a:blip r:embed="rId2" cstate="print"/>
          <a:srcRect l="12284" t="6791" r="10940" b="1736"/>
          <a:stretch>
            <a:fillRect/>
          </a:stretch>
        </p:blipFill>
        <p:spPr bwMode="auto">
          <a:xfrm>
            <a:off x="8077200" y="1171574"/>
            <a:ext cx="3762610" cy="5105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6D8AC-2226-46DD-AD37-61AA8C59CA5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4789</TotalTime>
  <Words>1319</Words>
  <Application>Microsoft Office PowerPoint</Application>
  <PresentationFormat>Widescreen</PresentationFormat>
  <Paragraphs>228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Cambria Math</vt:lpstr>
      <vt:lpstr>Garamond</vt:lpstr>
      <vt:lpstr>Times New Roman</vt:lpstr>
      <vt:lpstr>Office Theme</vt:lpstr>
      <vt:lpstr>3_Office Theme</vt:lpstr>
      <vt:lpstr>1_Office Theme</vt:lpstr>
      <vt:lpstr>2_Office Theme</vt:lpstr>
      <vt:lpstr>Simplifying Exposure Index</vt:lpstr>
      <vt:lpstr>Learning Objectives</vt:lpstr>
      <vt:lpstr>Conventional Radiography</vt:lpstr>
      <vt:lpstr>Traditional photographic film screen systems use overall film density as an exposure indicator – direct feedback to the technologists</vt:lpstr>
      <vt:lpstr>Conventional Radiography - disadvantages</vt:lpstr>
      <vt:lpstr>Digital Imaging</vt:lpstr>
      <vt:lpstr>Digital Imaging</vt:lpstr>
      <vt:lpstr>Digital Imaging in Routine Diagnostic Radiography</vt:lpstr>
      <vt:lpstr>Digital Imaging (PSP/CR) </vt:lpstr>
      <vt:lpstr>PSP (CR)</vt:lpstr>
      <vt:lpstr>Digital Imaging (PSP/CR) </vt:lpstr>
      <vt:lpstr>Digital Imaging (PSP/CR) </vt:lpstr>
      <vt:lpstr>Digital Imaging (FPD/DR) </vt:lpstr>
      <vt:lpstr>FPD (DR)</vt:lpstr>
      <vt:lpstr>Digital Imaging - Advantages</vt:lpstr>
      <vt:lpstr>Digital Imaging - Disadvantages</vt:lpstr>
      <vt:lpstr>CR/DR systems use image processing to align the gray scale within the signals – NO feedback to the technologists</vt:lpstr>
      <vt:lpstr>Exposure Index (CR)</vt:lpstr>
      <vt:lpstr>Exposure Index (CR)</vt:lpstr>
      <vt:lpstr>Exposure Index (CR)</vt:lpstr>
      <vt:lpstr>Exposure Index (CR)</vt:lpstr>
      <vt:lpstr>Standardization of Exposure Index (DR)                 (IEC 62494 -1)</vt:lpstr>
      <vt:lpstr>Exposure Index (DR)</vt:lpstr>
      <vt:lpstr>Exposure Index (DR)</vt:lpstr>
      <vt:lpstr>Exposure Index (DR)</vt:lpstr>
      <vt:lpstr>Exposure Index (DR)</vt:lpstr>
      <vt:lpstr>Exposure Index &amp; Patient Dose</vt:lpstr>
      <vt:lpstr>Exposure Index (DR) - AGFA</vt:lpstr>
      <vt:lpstr>Exposure Index (DR) - AGFA</vt:lpstr>
      <vt:lpstr>Exposure Index (DR) - AGFA</vt:lpstr>
      <vt:lpstr>Technique Compensastion using EI and TEI</vt:lpstr>
      <vt:lpstr>Technique Compensastion using DI</vt:lpstr>
      <vt:lpstr>PowerPoint Presentation</vt:lpstr>
      <vt:lpstr>Exposure Index (DR) - AGFA</vt:lpstr>
      <vt:lpstr>Exposure Index (DR) - AGFA</vt:lpstr>
      <vt:lpstr>Exposure Index (DR) - AGFA</vt:lpstr>
      <vt:lpstr>Exposure Index (DR) - AGFA</vt:lpstr>
      <vt:lpstr>Exposure Index (DR) - AGFA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Measurement Units &amp; Applied Math</dc:title>
  <dc:creator>Sanjay Arya</dc:creator>
  <cp:lastModifiedBy>Konrad Stelmark</cp:lastModifiedBy>
  <cp:revision>382</cp:revision>
  <dcterms:created xsi:type="dcterms:W3CDTF">2005-02-20T03:44:00Z</dcterms:created>
  <dcterms:modified xsi:type="dcterms:W3CDTF">2023-10-03T21:24:37Z</dcterms:modified>
</cp:coreProperties>
</file>