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5" r:id="rId4"/>
    <p:sldId id="276" r:id="rId5"/>
    <p:sldId id="310" r:id="rId6"/>
    <p:sldId id="311" r:id="rId7"/>
    <p:sldId id="312" r:id="rId8"/>
    <p:sldId id="287" r:id="rId9"/>
    <p:sldId id="288" r:id="rId10"/>
    <p:sldId id="289" r:id="rId11"/>
    <p:sldId id="290" r:id="rId12"/>
    <p:sldId id="313" r:id="rId13"/>
    <p:sldId id="273" r:id="rId14"/>
    <p:sldId id="314" r:id="rId15"/>
    <p:sldId id="258" r:id="rId16"/>
    <p:sldId id="263" r:id="rId17"/>
    <p:sldId id="264" r:id="rId18"/>
    <p:sldId id="262" r:id="rId19"/>
    <p:sldId id="265" r:id="rId20"/>
    <p:sldId id="266" r:id="rId21"/>
    <p:sldId id="267" r:id="rId22"/>
    <p:sldId id="268" r:id="rId23"/>
    <p:sldId id="269" r:id="rId24"/>
    <p:sldId id="261" r:id="rId25"/>
    <p:sldId id="270" r:id="rId26"/>
    <p:sldId id="260" r:id="rId27"/>
    <p:sldId id="259" r:id="rId28"/>
    <p:sldId id="271" r:id="rId29"/>
    <p:sldId id="316" r:id="rId30"/>
    <p:sldId id="274" r:id="rId31"/>
    <p:sldId id="317" r:id="rId32"/>
    <p:sldId id="318" r:id="rId33"/>
    <p:sldId id="319" r:id="rId34"/>
    <p:sldId id="320" r:id="rId35"/>
    <p:sldId id="321" r:id="rId36"/>
    <p:sldId id="322" r:id="rId37"/>
    <p:sldId id="323" r:id="rId38"/>
    <p:sldId id="358" r:id="rId39"/>
    <p:sldId id="372" r:id="rId40"/>
    <p:sldId id="568" r:id="rId41"/>
    <p:sldId id="392" r:id="rId42"/>
    <p:sldId id="357" r:id="rId43"/>
    <p:sldId id="384" r:id="rId44"/>
    <p:sldId id="389" r:id="rId45"/>
    <p:sldId id="359" r:id="rId46"/>
    <p:sldId id="569" r:id="rId47"/>
    <p:sldId id="571" r:id="rId48"/>
    <p:sldId id="570" r:id="rId49"/>
    <p:sldId id="376" r:id="rId50"/>
    <p:sldId id="378" r:id="rId51"/>
    <p:sldId id="379" r:id="rId52"/>
    <p:sldId id="377" r:id="rId53"/>
    <p:sldId id="380"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51" d="100"/>
          <a:sy n="151" d="100"/>
        </p:scale>
        <p:origin x="70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ADD49-1D71-430B-9C41-F778CC47E6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5EB30B-921E-4490-BBA0-0D0A057888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6511C2-FB7E-4EED-8FF5-0A1C30030086}"/>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5" name="Footer Placeholder 4">
            <a:extLst>
              <a:ext uri="{FF2B5EF4-FFF2-40B4-BE49-F238E27FC236}">
                <a16:creationId xmlns:a16="http://schemas.microsoft.com/office/drawing/2014/main" id="{03650A4B-5A20-4B5D-923F-21EA16CC8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C98489-467B-42BC-9172-C1AA23A5DE25}"/>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906482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CC045-9723-4641-BBC3-90195D2DBB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09DD1D-A859-4546-B988-78438DEC1C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FFFCB-257F-4C43-8B31-D28365E80311}"/>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5" name="Footer Placeholder 4">
            <a:extLst>
              <a:ext uri="{FF2B5EF4-FFF2-40B4-BE49-F238E27FC236}">
                <a16:creationId xmlns:a16="http://schemas.microsoft.com/office/drawing/2014/main" id="{4CC0445B-CEF3-4091-A4A9-1641F03B2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7F768-9629-41CE-8834-EDE7BF446057}"/>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70006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0AC4F0-43F6-42C7-BFC9-D5A16A4B97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7AF405-D6A6-40E9-B9EA-6400350842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A53D5-2F03-420B-BFED-FDF9DFACAF05}"/>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5" name="Footer Placeholder 4">
            <a:extLst>
              <a:ext uri="{FF2B5EF4-FFF2-40B4-BE49-F238E27FC236}">
                <a16:creationId xmlns:a16="http://schemas.microsoft.com/office/drawing/2014/main" id="{916879AD-2090-44A1-ACDF-496C025F0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057F9-51D8-41FA-9603-A12A4472F433}"/>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989123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2966A46-73E0-4EB1-8326-0292664F667C}"/>
              </a:ext>
            </a:extLst>
          </p:cNvPr>
          <p:cNvSpPr>
            <a:spLocks noGrp="1"/>
          </p:cNvSpPr>
          <p:nvPr>
            <p:ph type="dt" sz="half" idx="14"/>
          </p:nvPr>
        </p:nvSpPr>
        <p:spPr/>
        <p:txBody>
          <a:bodyPr/>
          <a:lstStyle>
            <a:lvl1pPr>
              <a:defRPr/>
            </a:lvl1pPr>
          </a:lstStyle>
          <a:p>
            <a:pPr>
              <a:defRPr/>
            </a:pPr>
            <a:fld id="{0C192433-B513-4112-8EED-C27A3FD5EFCB}" type="datetimeFigureOut">
              <a:rPr lang="en-US"/>
              <a:pPr>
                <a:defRPr/>
              </a:pPr>
              <a:t>1/19/2026</a:t>
            </a:fld>
            <a:endParaRPr lang="en-US"/>
          </a:p>
        </p:txBody>
      </p:sp>
      <p:sp>
        <p:nvSpPr>
          <p:cNvPr id="5" name="Footer Placeholder 4">
            <a:extLst>
              <a:ext uri="{FF2B5EF4-FFF2-40B4-BE49-F238E27FC236}">
                <a16:creationId xmlns:a16="http://schemas.microsoft.com/office/drawing/2014/main" id="{3E130FC4-0DC3-4E3B-BA7D-471D0742AAA2}"/>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4A4F40-5BE8-4432-83FC-9B4F1600257B}"/>
              </a:ext>
            </a:extLst>
          </p:cNvPr>
          <p:cNvSpPr>
            <a:spLocks noGrp="1"/>
          </p:cNvSpPr>
          <p:nvPr>
            <p:ph type="sldNum" sz="quarter" idx="16"/>
          </p:nvPr>
        </p:nvSpPr>
        <p:spPr/>
        <p:txBody>
          <a:bodyPr/>
          <a:lstStyle>
            <a:lvl1pPr>
              <a:defRPr/>
            </a:lvl1pPr>
          </a:lstStyle>
          <a:p>
            <a:fld id="{25FEF9F8-1EF7-4F4A-9157-AA99AB4214BE}" type="slidenum">
              <a:rPr lang="en-US" altLang="en-US"/>
              <a:pPr/>
              <a:t>‹#›</a:t>
            </a:fld>
            <a:endParaRPr lang="en-US" altLang="en-US"/>
          </a:p>
        </p:txBody>
      </p:sp>
    </p:spTree>
    <p:extLst>
      <p:ext uri="{BB962C8B-B14F-4D97-AF65-F5344CB8AC3E}">
        <p14:creationId xmlns:p14="http://schemas.microsoft.com/office/powerpoint/2010/main" val="2913804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81A0-A464-4113-9920-8C01C51B6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414BEA-6308-4455-892B-4F0A648258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4F33E-CD44-43B8-A1EE-8B02E8D189C5}"/>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5" name="Footer Placeholder 4">
            <a:extLst>
              <a:ext uri="{FF2B5EF4-FFF2-40B4-BE49-F238E27FC236}">
                <a16:creationId xmlns:a16="http://schemas.microsoft.com/office/drawing/2014/main" id="{8775DF92-321B-4BF4-BD70-67C238F5B4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1111DD-3E0A-4408-94AF-1FD4A0B3DACB}"/>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73462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E985-3203-4D6F-9779-677667B07B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AF0AA5-040F-4B71-9D17-5685E31DFD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EF7A0F-2FCC-4B52-A2D8-832E45CB7CBB}"/>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5" name="Footer Placeholder 4">
            <a:extLst>
              <a:ext uri="{FF2B5EF4-FFF2-40B4-BE49-F238E27FC236}">
                <a16:creationId xmlns:a16="http://schemas.microsoft.com/office/drawing/2014/main" id="{EF457738-9F90-4629-87CE-66E2C43C6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2FC7F-C65C-4E93-8FF3-AE1B3C1DD2EF}"/>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71753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0313A-85EE-4DFC-806B-5CB12F2EE4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743836-D2A9-4AD3-B47F-0BD4A2DC2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8112B2-E9AD-4B1A-8672-0C51C5ADB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A6ED36-3AAC-472B-944F-5D34BD6FEC74}"/>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6" name="Footer Placeholder 5">
            <a:extLst>
              <a:ext uri="{FF2B5EF4-FFF2-40B4-BE49-F238E27FC236}">
                <a16:creationId xmlns:a16="http://schemas.microsoft.com/office/drawing/2014/main" id="{67BE0698-412D-488D-9C1C-7B502C3BC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0EA70-BF2F-4753-8173-608F72015532}"/>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182194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DF34-1B68-45AD-8614-BC7B8DAC3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8C2267-BB97-450B-B32C-964771460F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984B25-B9B0-4F66-B160-81AD637377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D56A13-70F1-405A-A8EC-DA3F05920A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95C1A-9DDF-4B62-9C16-63DA83B63B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555938-33FB-424C-813B-1A17D4CC4972}"/>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8" name="Footer Placeholder 7">
            <a:extLst>
              <a:ext uri="{FF2B5EF4-FFF2-40B4-BE49-F238E27FC236}">
                <a16:creationId xmlns:a16="http://schemas.microsoft.com/office/drawing/2014/main" id="{0F22687F-1A5B-4B76-AD81-B51B8D0215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71164E-3055-4378-ABCB-CBB414F6E67C}"/>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45073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937B-BAAB-4020-A586-3FB323F03F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90ED22-48A0-4000-B4ED-42895D1878CE}"/>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4" name="Footer Placeholder 3">
            <a:extLst>
              <a:ext uri="{FF2B5EF4-FFF2-40B4-BE49-F238E27FC236}">
                <a16:creationId xmlns:a16="http://schemas.microsoft.com/office/drawing/2014/main" id="{7F3A2376-3BF5-4E5E-8F05-CA670F0A2F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C2A11-4345-4B9C-9F2D-741C6853551D}"/>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138579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0ECB-2C40-451C-9A91-5469D228EA78}"/>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3" name="Footer Placeholder 2">
            <a:extLst>
              <a:ext uri="{FF2B5EF4-FFF2-40B4-BE49-F238E27FC236}">
                <a16:creationId xmlns:a16="http://schemas.microsoft.com/office/drawing/2014/main" id="{E83F8D7C-BF86-4242-8485-44D760A3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942E37-69A1-4450-B2E4-601E4F9AF3CC}"/>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339074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C3FCF-7706-4AB9-8D7B-72C36A39B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939B13-5AD5-4498-AA10-9DB61C8E0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EA3C59-E335-4E35-BC1D-38F7833BC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0C8EE8-6ABB-49FB-A192-E3D0E719F049}"/>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6" name="Footer Placeholder 5">
            <a:extLst>
              <a:ext uri="{FF2B5EF4-FFF2-40B4-BE49-F238E27FC236}">
                <a16:creationId xmlns:a16="http://schemas.microsoft.com/office/drawing/2014/main" id="{462FE70C-2180-41C1-9B99-83791A1259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04AC13-EEC8-4DF8-9425-02AD8633CC19}"/>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998762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4F50-1C12-4EDE-9D4D-37A1C64FE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1545EA-EAEB-4DF2-8598-A821150CE7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791B7A-306F-4879-A005-2777B04F1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E919BA-48DB-49C5-AB2D-1EF937744198}"/>
              </a:ext>
            </a:extLst>
          </p:cNvPr>
          <p:cNvSpPr>
            <a:spLocks noGrp="1"/>
          </p:cNvSpPr>
          <p:nvPr>
            <p:ph type="dt" sz="half" idx="10"/>
          </p:nvPr>
        </p:nvSpPr>
        <p:spPr/>
        <p:txBody>
          <a:bodyPr/>
          <a:lstStyle/>
          <a:p>
            <a:fld id="{5929476E-7875-4E20-A0A8-459219DE6BD7}" type="datetimeFigureOut">
              <a:rPr lang="en-US" smtClean="0"/>
              <a:t>1/19/2026</a:t>
            </a:fld>
            <a:endParaRPr lang="en-US"/>
          </a:p>
        </p:txBody>
      </p:sp>
      <p:sp>
        <p:nvSpPr>
          <p:cNvPr id="6" name="Footer Placeholder 5">
            <a:extLst>
              <a:ext uri="{FF2B5EF4-FFF2-40B4-BE49-F238E27FC236}">
                <a16:creationId xmlns:a16="http://schemas.microsoft.com/office/drawing/2014/main" id="{5CD3F915-9E71-4A27-8F7A-2518E394D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999BFA-09D5-42D7-9F91-F5C1DCF08B24}"/>
              </a:ext>
            </a:extLst>
          </p:cNvPr>
          <p:cNvSpPr>
            <a:spLocks noGrp="1"/>
          </p:cNvSpPr>
          <p:nvPr>
            <p:ph type="sldNum" sz="quarter" idx="12"/>
          </p:nvPr>
        </p:nvSpPr>
        <p:spPr/>
        <p:txBody>
          <a:bodyPr/>
          <a:lstStyle/>
          <a:p>
            <a:fld id="{A5D5B9C6-4BB8-44B6-9BBC-76CAB6553F5E}" type="slidenum">
              <a:rPr lang="en-US" smtClean="0"/>
              <a:t>‹#›</a:t>
            </a:fld>
            <a:endParaRPr lang="en-US"/>
          </a:p>
        </p:txBody>
      </p:sp>
    </p:spTree>
    <p:extLst>
      <p:ext uri="{BB962C8B-B14F-4D97-AF65-F5344CB8AC3E}">
        <p14:creationId xmlns:p14="http://schemas.microsoft.com/office/powerpoint/2010/main" val="211798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B0493-5ACE-4B51-BA58-6FBA9DBFA4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302637-4CC7-4578-BD66-393A3D1C2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6F9441-8809-448A-89FC-1C7B1C9601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29476E-7875-4E20-A0A8-459219DE6BD7}" type="datetimeFigureOut">
              <a:rPr lang="en-US" smtClean="0"/>
              <a:t>1/19/2026</a:t>
            </a:fld>
            <a:endParaRPr lang="en-US"/>
          </a:p>
        </p:txBody>
      </p:sp>
      <p:sp>
        <p:nvSpPr>
          <p:cNvPr id="5" name="Footer Placeholder 4">
            <a:extLst>
              <a:ext uri="{FF2B5EF4-FFF2-40B4-BE49-F238E27FC236}">
                <a16:creationId xmlns:a16="http://schemas.microsoft.com/office/drawing/2014/main" id="{37ACB903-27C2-476A-AA24-97B00E9562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37055D-CCA3-4800-BD53-C2F395697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5B9C6-4BB8-44B6-9BBC-76CAB6553F5E}" type="slidenum">
              <a:rPr lang="en-US" smtClean="0"/>
              <a:t>‹#›</a:t>
            </a:fld>
            <a:endParaRPr lang="en-US"/>
          </a:p>
        </p:txBody>
      </p:sp>
    </p:spTree>
    <p:extLst>
      <p:ext uri="{BB962C8B-B14F-4D97-AF65-F5344CB8AC3E}">
        <p14:creationId xmlns:p14="http://schemas.microsoft.com/office/powerpoint/2010/main" val="12045809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8.png"/><Relationship Id="rId9" Type="http://schemas.openxmlformats.org/officeDocument/2006/relationships/image" Target="../media/image40.png"/></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C397105-A577-4266-AE36-B32B8BDAED27}"/>
              </a:ext>
            </a:extLst>
          </p:cNvPr>
          <p:cNvSpPr txBox="1"/>
          <p:nvPr/>
        </p:nvSpPr>
        <p:spPr>
          <a:xfrm>
            <a:off x="360947" y="705671"/>
            <a:ext cx="11478127" cy="830997"/>
          </a:xfrm>
          <a:prstGeom prst="rect">
            <a:avLst/>
          </a:prstGeom>
          <a:noFill/>
        </p:spPr>
        <p:txBody>
          <a:bodyPr wrap="square">
            <a:spAutoFit/>
          </a:bodyPr>
          <a:lstStyle/>
          <a:p>
            <a:pPr algn="ctr"/>
            <a:r>
              <a:rPr lang="en-US" altLang="en-US" sz="4800" dirty="0"/>
              <a:t>Exposure and Radiographic Technique </a:t>
            </a:r>
            <a:endParaRPr lang="en-US" sz="4800" dirty="0"/>
          </a:p>
        </p:txBody>
      </p:sp>
      <p:pic>
        <p:nvPicPr>
          <p:cNvPr id="1026" name="Picture 2" descr="Photograph showing chest x-ray procedure">
            <a:extLst>
              <a:ext uri="{FF2B5EF4-FFF2-40B4-BE49-F238E27FC236}">
                <a16:creationId xmlns:a16="http://schemas.microsoft.com/office/drawing/2014/main" id="{3083236E-3A96-4318-843E-440C344206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024" y="1712459"/>
            <a:ext cx="7271113" cy="484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65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78900E5-E24D-4A7E-AF7E-03C1A474E8A2}"/>
              </a:ext>
            </a:extLst>
          </p:cNvPr>
          <p:cNvSpPr/>
          <p:nvPr/>
        </p:nvSpPr>
        <p:spPr>
          <a:xfrm>
            <a:off x="3087688" y="4735514"/>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320 mA x 0.125 (sec) =  40 </a:t>
            </a:r>
            <a:r>
              <a:rPr lang="en-US" sz="2800" dirty="0" err="1">
                <a:solidFill>
                  <a:schemeClr val="bg1"/>
                </a:solidFill>
              </a:rPr>
              <a:t>mAs</a:t>
            </a:r>
            <a:endParaRPr lang="en-US" sz="2800" dirty="0">
              <a:solidFill>
                <a:schemeClr val="bg1"/>
              </a:solidFill>
            </a:endParaRPr>
          </a:p>
        </p:txBody>
      </p:sp>
      <p:pic>
        <p:nvPicPr>
          <p:cNvPr id="25603" name="Picture 2">
            <a:extLst>
              <a:ext uri="{FF2B5EF4-FFF2-40B4-BE49-F238E27FC236}">
                <a16:creationId xmlns:a16="http://schemas.microsoft.com/office/drawing/2014/main" id="{919B497A-2720-4D02-B67E-74BBBC2F762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528638"/>
            <a:ext cx="60690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a:extLst>
              <a:ext uri="{FF2B5EF4-FFF2-40B4-BE49-F238E27FC236}">
                <a16:creationId xmlns:a16="http://schemas.microsoft.com/office/drawing/2014/main" id="{5ECACC86-2563-470B-81BA-6086D9F916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47988" y="658813"/>
            <a:ext cx="62103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BA1A75DE-43F0-4109-A57D-8AAB08564E99}"/>
              </a:ext>
            </a:extLst>
          </p:cNvPr>
          <p:cNvSpPr/>
          <p:nvPr/>
        </p:nvSpPr>
        <p:spPr>
          <a:xfrm>
            <a:off x="3151188" y="5132389"/>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___ mA x ___ (sec) =  ___ </a:t>
            </a:r>
            <a:r>
              <a:rPr lang="en-US" sz="2800" dirty="0" err="1">
                <a:solidFill>
                  <a:schemeClr val="bg1"/>
                </a:solidFill>
              </a:rPr>
              <a:t>mAs</a:t>
            </a:r>
            <a:endParaRPr lang="en-US" sz="28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a:extLst>
              <a:ext uri="{FF2B5EF4-FFF2-40B4-BE49-F238E27FC236}">
                <a16:creationId xmlns:a16="http://schemas.microsoft.com/office/drawing/2014/main" id="{BB358AB2-28D0-4684-A4CA-1BA3BE0D37C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7676" y="3032125"/>
            <a:ext cx="3971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a:extLst>
              <a:ext uri="{FF2B5EF4-FFF2-40B4-BE49-F238E27FC236}">
                <a16:creationId xmlns:a16="http://schemas.microsoft.com/office/drawing/2014/main" id="{1C710F65-6E63-4911-92EB-FC51508D6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6176" y="3032125"/>
            <a:ext cx="39719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1">
            <a:extLst>
              <a:ext uri="{FF2B5EF4-FFF2-40B4-BE49-F238E27FC236}">
                <a16:creationId xmlns:a16="http://schemas.microsoft.com/office/drawing/2014/main" id="{01FC9356-2C38-458B-AEDD-CADA6ABD230D}"/>
              </a:ext>
            </a:extLst>
          </p:cNvPr>
          <p:cNvSpPr txBox="1">
            <a:spLocks noChangeArrowheads="1"/>
          </p:cNvSpPr>
          <p:nvPr/>
        </p:nvSpPr>
        <p:spPr bwMode="auto">
          <a:xfrm>
            <a:off x="2746375" y="2387600"/>
            <a:ext cx="2135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t>Three button mode</a:t>
            </a:r>
          </a:p>
        </p:txBody>
      </p:sp>
      <p:sp>
        <p:nvSpPr>
          <p:cNvPr id="27653" name="TextBox 5">
            <a:extLst>
              <a:ext uri="{FF2B5EF4-FFF2-40B4-BE49-F238E27FC236}">
                <a16:creationId xmlns:a16="http://schemas.microsoft.com/office/drawing/2014/main" id="{A1508718-5A2D-4280-A7B2-1CCE080738DE}"/>
              </a:ext>
            </a:extLst>
          </p:cNvPr>
          <p:cNvSpPr txBox="1">
            <a:spLocks noChangeArrowheads="1"/>
          </p:cNvSpPr>
          <p:nvPr/>
        </p:nvSpPr>
        <p:spPr bwMode="auto">
          <a:xfrm>
            <a:off x="7245351" y="2387600"/>
            <a:ext cx="195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1800"/>
              <a:t>Two button mode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6781688C-8DEA-4443-B4DE-34A4401F0531}"/>
              </a:ext>
            </a:extLst>
          </p:cNvPr>
          <p:cNvSpPr>
            <a:spLocks noChangeArrowheads="1"/>
          </p:cNvSpPr>
          <p:nvPr/>
        </p:nvSpPr>
        <p:spPr bwMode="auto">
          <a:xfrm>
            <a:off x="2178050" y="495301"/>
            <a:ext cx="80279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eaLnBrk="1" hangingPunct="1">
              <a:spcBef>
                <a:spcPct val="0"/>
              </a:spcBef>
              <a:buClrTx/>
              <a:buFontTx/>
              <a:buNone/>
            </a:pPr>
            <a:r>
              <a:rPr lang="en-US" altLang="en-US" sz="1800"/>
              <a:t>As the mAs is increased, the quantity of radiation reaching the IR is increased. As the mAs is decreased, the amount of radiation reaching the IR is decreased.</a:t>
            </a:r>
          </a:p>
        </p:txBody>
      </p:sp>
      <p:pic>
        <p:nvPicPr>
          <p:cNvPr id="28675" name="Picture 2">
            <a:extLst>
              <a:ext uri="{FF2B5EF4-FFF2-40B4-BE49-F238E27FC236}">
                <a16:creationId xmlns:a16="http://schemas.microsoft.com/office/drawing/2014/main" id="{D1D85572-5C56-4C53-A3CD-D800E458A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6" y="2289176"/>
            <a:ext cx="8640763"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705" name="Rectangle 29704">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9" name="Picture 1">
            <a:extLst>
              <a:ext uri="{FF2B5EF4-FFF2-40B4-BE49-F238E27FC236}">
                <a16:creationId xmlns:a16="http://schemas.microsoft.com/office/drawing/2014/main" id="{0A33C809-C1BC-40A2-9C3E-79398CE7B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98353" y="598677"/>
            <a:ext cx="4094821" cy="273329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7" name="Freeform: Shape 29706">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9700" name="Picture 2">
            <a:extLst>
              <a:ext uri="{FF2B5EF4-FFF2-40B4-BE49-F238E27FC236}">
                <a16:creationId xmlns:a16="http://schemas.microsoft.com/office/drawing/2014/main" id="{550E880C-81BB-4345-8C6A-BAE802092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98353" y="3526029"/>
            <a:ext cx="4094820"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3">
            <a:extLst>
              <a:ext uri="{FF2B5EF4-FFF2-40B4-BE49-F238E27FC236}">
                <a16:creationId xmlns:a16="http://schemas.microsoft.com/office/drawing/2014/main" id="{2CFE9FE8-3342-4928-9859-6AC03DAA1ACC}"/>
              </a:ext>
            </a:extLst>
          </p:cNvPr>
          <p:cNvSpPr>
            <a:spLocks noChangeArrowheads="1"/>
          </p:cNvSpPr>
          <p:nvPr/>
        </p:nvSpPr>
        <p:spPr bwMode="auto">
          <a:xfrm>
            <a:off x="6151294" y="1946684"/>
            <a:ext cx="5397237"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eaLnBrk="1" hangingPunct="1">
              <a:lnSpc>
                <a:spcPct val="90000"/>
              </a:lnSpc>
              <a:spcBef>
                <a:spcPct val="0"/>
              </a:spcBef>
              <a:spcAft>
                <a:spcPts val="600"/>
              </a:spcAft>
              <a:buClrTx/>
              <a:buFont typeface="Arial" panose="020B0604020202020204" pitchFamily="34" charset="0"/>
              <a:buChar char="•"/>
            </a:pPr>
            <a:r>
              <a:rPr lang="en-US" altLang="en-US">
                <a:latin typeface="+mn-lt"/>
              </a:rPr>
              <a:t>When the kVp is increased at the control panel, a larger potential difference occurs in the x-ray tube, giving more electrons the kinetic energy to produce x-rays and increasing the kinetic energy overall. The result is more photons (quantity) and higher energy photons (quality).</a:t>
            </a:r>
          </a:p>
        </p:txBody>
      </p:sp>
      <p:sp>
        <p:nvSpPr>
          <p:cNvPr id="29709" name="Arc 29708">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0" name="Rectangle 8199">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2" name="Rectangle 8201">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04"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06" name="Oval 8205">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208" name="Arc 8207">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194" name="Title 1">
            <a:extLst>
              <a:ext uri="{FF2B5EF4-FFF2-40B4-BE49-F238E27FC236}">
                <a16:creationId xmlns:a16="http://schemas.microsoft.com/office/drawing/2014/main" id="{850C5107-B821-4836-9914-79DB50EDC5CD}"/>
              </a:ext>
            </a:extLst>
          </p:cNvPr>
          <p:cNvSpPr>
            <a:spLocks noGrp="1"/>
          </p:cNvSpPr>
          <p:nvPr>
            <p:ph type="ctrTitle"/>
          </p:nvPr>
        </p:nvSpPr>
        <p:spPr>
          <a:xfrm>
            <a:off x="4038600" y="1939159"/>
            <a:ext cx="7644627" cy="2751086"/>
          </a:xfrm>
        </p:spPr>
        <p:txBody>
          <a:bodyPr>
            <a:normAutofit/>
          </a:bodyPr>
          <a:lstStyle/>
          <a:p>
            <a:pPr algn="r"/>
            <a:r>
              <a:rPr lang="en-US" altLang="en-US"/>
              <a:t>mAs reciprocity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7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D278ADA9-6383-4BDD-80D2-8899A4026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5" name="Rectangle 9224">
            <a:extLst>
              <a:ext uri="{FF2B5EF4-FFF2-40B4-BE49-F238E27FC236}">
                <a16:creationId xmlns:a16="http://schemas.microsoft.com/office/drawing/2014/main" id="{484B7147-B0F6-40ED-B5A2-FF72BC819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27" name="Rectangle 9226">
            <a:extLst>
              <a:ext uri="{FF2B5EF4-FFF2-40B4-BE49-F238E27FC236}">
                <a16:creationId xmlns:a16="http://schemas.microsoft.com/office/drawing/2014/main" id="{B36D2DE0-0628-4A9A-A59D-7BA8B5EB3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Oval 9228">
            <a:extLst>
              <a:ext uri="{FF2B5EF4-FFF2-40B4-BE49-F238E27FC236}">
                <a16:creationId xmlns:a16="http://schemas.microsoft.com/office/drawing/2014/main" id="{48E405C9-94BE-41DA-928C-DEC9A8550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18" name="Rectangle 1">
            <a:extLst>
              <a:ext uri="{FF2B5EF4-FFF2-40B4-BE49-F238E27FC236}">
                <a16:creationId xmlns:a16="http://schemas.microsoft.com/office/drawing/2014/main" id="{E2A37D2A-5A03-4541-A497-09AE802239C6}"/>
              </a:ext>
            </a:extLst>
          </p:cNvPr>
          <p:cNvSpPr>
            <a:spLocks noChangeArrowheads="1"/>
          </p:cNvSpPr>
          <p:nvPr/>
        </p:nvSpPr>
        <p:spPr bwMode="auto">
          <a:xfrm>
            <a:off x="3315031" y="1380754"/>
            <a:ext cx="5561938" cy="251351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lnSpc>
                <a:spcPct val="90000"/>
              </a:lnSpc>
              <a:spcBef>
                <a:spcPct val="0"/>
              </a:spcBef>
              <a:spcAft>
                <a:spcPts val="600"/>
              </a:spcAft>
            </a:pPr>
            <a:r>
              <a:rPr lang="en-US" altLang="en-US" sz="2400" b="1" kern="1200" dirty="0">
                <a:solidFill>
                  <a:schemeClr val="tx1"/>
                </a:solidFill>
                <a:latin typeface="+mj-lt"/>
                <a:ea typeface="+mj-ea"/>
                <a:cs typeface="+mj-cs"/>
              </a:rPr>
              <a:t>2 factors that </a:t>
            </a:r>
            <a:r>
              <a:rPr lang="en-US" altLang="en-US" sz="2400" b="1" u="sng" kern="1200" dirty="0">
                <a:solidFill>
                  <a:schemeClr val="tx1"/>
                </a:solidFill>
                <a:latin typeface="+mj-lt"/>
                <a:ea typeface="+mj-ea"/>
                <a:cs typeface="+mj-cs"/>
              </a:rPr>
              <a:t>directly</a:t>
            </a:r>
            <a:r>
              <a:rPr lang="en-US" altLang="en-US" sz="2400" b="1" kern="1200" dirty="0">
                <a:solidFill>
                  <a:schemeClr val="tx1"/>
                </a:solidFill>
                <a:latin typeface="+mj-lt"/>
                <a:ea typeface="+mj-ea"/>
                <a:cs typeface="+mj-cs"/>
              </a:rPr>
              <a:t> control exposure:</a:t>
            </a:r>
          </a:p>
          <a:p>
            <a:pPr algn="ctr">
              <a:lnSpc>
                <a:spcPct val="90000"/>
              </a:lnSpc>
              <a:spcBef>
                <a:spcPct val="0"/>
              </a:spcBef>
              <a:spcAft>
                <a:spcPts val="600"/>
              </a:spcAft>
            </a:pPr>
            <a:endParaRPr lang="en-US" altLang="en-US" sz="2400" b="1" kern="1200" dirty="0">
              <a:solidFill>
                <a:schemeClr val="tx1"/>
              </a:solidFill>
              <a:latin typeface="+mj-lt"/>
              <a:ea typeface="+mj-ea"/>
              <a:cs typeface="+mj-cs"/>
            </a:endParaRPr>
          </a:p>
          <a:p>
            <a:pPr algn="ctr">
              <a:lnSpc>
                <a:spcPct val="90000"/>
              </a:lnSpc>
              <a:spcBef>
                <a:spcPct val="0"/>
              </a:spcBef>
              <a:spcAft>
                <a:spcPts val="600"/>
              </a:spcAft>
            </a:pPr>
            <a:r>
              <a:rPr lang="en-US" altLang="en-US" sz="2800" kern="1200" dirty="0">
                <a:solidFill>
                  <a:schemeClr val="tx1"/>
                </a:solidFill>
                <a:latin typeface="+mj-lt"/>
                <a:ea typeface="+mj-ea"/>
                <a:cs typeface="+mj-cs"/>
              </a:rPr>
              <a:t>mA</a:t>
            </a:r>
          </a:p>
          <a:p>
            <a:pPr algn="ctr">
              <a:lnSpc>
                <a:spcPct val="90000"/>
              </a:lnSpc>
              <a:spcBef>
                <a:spcPct val="0"/>
              </a:spcBef>
              <a:spcAft>
                <a:spcPts val="600"/>
              </a:spcAft>
            </a:pPr>
            <a:br>
              <a:rPr lang="en-US" altLang="en-US" sz="2800" kern="1200" dirty="0">
                <a:solidFill>
                  <a:schemeClr val="tx1"/>
                </a:solidFill>
                <a:latin typeface="+mj-lt"/>
                <a:ea typeface="+mj-ea"/>
                <a:cs typeface="+mj-cs"/>
              </a:rPr>
            </a:br>
            <a:r>
              <a:rPr lang="en-US" altLang="en-US" sz="2800" kern="1200" dirty="0">
                <a:solidFill>
                  <a:schemeClr val="tx1"/>
                </a:solidFill>
                <a:latin typeface="+mj-lt"/>
                <a:ea typeface="+mj-ea"/>
                <a:cs typeface="+mj-cs"/>
              </a:rPr>
              <a:t>time</a:t>
            </a:r>
          </a:p>
        </p:txBody>
      </p:sp>
      <p:sp>
        <p:nvSpPr>
          <p:cNvPr id="9231" name="Arc 9230">
            <a:extLst>
              <a:ext uri="{FF2B5EF4-FFF2-40B4-BE49-F238E27FC236}">
                <a16:creationId xmlns:a16="http://schemas.microsoft.com/office/drawing/2014/main" id="{D2091A72-D5BB-42AC-8FD3-F7747D908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33" name="Oval 9232">
            <a:extLst>
              <a:ext uri="{FF2B5EF4-FFF2-40B4-BE49-F238E27FC236}">
                <a16:creationId xmlns:a16="http://schemas.microsoft.com/office/drawing/2014/main" id="{6ED12BFC-A737-46AF-8411-481112D54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46EB507A-3B92-4512-B4E5-7552798773B6}"/>
              </a:ext>
            </a:extLst>
          </p:cNvPr>
          <p:cNvSpPr>
            <a:spLocks noChangeArrowheads="1"/>
          </p:cNvSpPr>
          <p:nvPr/>
        </p:nvSpPr>
        <p:spPr bwMode="auto">
          <a:xfrm>
            <a:off x="2438400" y="533400"/>
            <a:ext cx="7391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t>Increase in mA:</a:t>
            </a:r>
          </a:p>
          <a:p>
            <a:endParaRPr lang="en-US" altLang="en-US" sz="3200"/>
          </a:p>
          <a:p>
            <a:r>
              <a:rPr lang="en-US" altLang="en-US" sz="2400"/>
              <a:t>increase in quantity of x-rays produced</a:t>
            </a:r>
            <a:br>
              <a:rPr lang="en-US" altLang="en-US" sz="2400"/>
            </a:br>
            <a:r>
              <a:rPr lang="en-US" altLang="en-US" sz="2400"/>
              <a:t>increase in exposure</a:t>
            </a:r>
          </a:p>
        </p:txBody>
      </p:sp>
      <p:grpSp>
        <p:nvGrpSpPr>
          <p:cNvPr id="10243" name="Group 4">
            <a:extLst>
              <a:ext uri="{FF2B5EF4-FFF2-40B4-BE49-F238E27FC236}">
                <a16:creationId xmlns:a16="http://schemas.microsoft.com/office/drawing/2014/main" id="{2FA7756B-9F72-4859-8BFE-86CE11B76A7D}"/>
              </a:ext>
            </a:extLst>
          </p:cNvPr>
          <p:cNvGrpSpPr>
            <a:grpSpLocks/>
          </p:cNvGrpSpPr>
          <p:nvPr/>
        </p:nvGrpSpPr>
        <p:grpSpPr bwMode="auto">
          <a:xfrm>
            <a:off x="3657600" y="2895600"/>
            <a:ext cx="2895600" cy="2286000"/>
            <a:chOff x="3886200" y="2514600"/>
            <a:chExt cx="1676400" cy="1447800"/>
          </a:xfrm>
        </p:grpSpPr>
        <p:grpSp>
          <p:nvGrpSpPr>
            <p:cNvPr id="10244" name="Group 5">
              <a:extLst>
                <a:ext uri="{FF2B5EF4-FFF2-40B4-BE49-F238E27FC236}">
                  <a16:creationId xmlns:a16="http://schemas.microsoft.com/office/drawing/2014/main" id="{A30128D8-F38D-476E-A7F5-285536C6997C}"/>
                </a:ext>
              </a:extLst>
            </p:cNvPr>
            <p:cNvGrpSpPr>
              <a:grpSpLocks/>
            </p:cNvGrpSpPr>
            <p:nvPr/>
          </p:nvGrpSpPr>
          <p:grpSpPr bwMode="auto">
            <a:xfrm>
              <a:off x="3886200" y="2514600"/>
              <a:ext cx="1676400" cy="1447800"/>
              <a:chOff x="3886200" y="2514600"/>
              <a:chExt cx="1676400" cy="1447800"/>
            </a:xfrm>
          </p:grpSpPr>
          <p:cxnSp>
            <p:nvCxnSpPr>
              <p:cNvPr id="8" name="Straight Arrow Connector 7">
                <a:extLst>
                  <a:ext uri="{FF2B5EF4-FFF2-40B4-BE49-F238E27FC236}">
                    <a16:creationId xmlns:a16="http://schemas.microsoft.com/office/drawing/2014/main" id="{F068485A-E2AC-49D6-B428-32BC99FDA57E}"/>
                  </a:ext>
                </a:extLst>
              </p:cNvPr>
              <p:cNvCxnSpPr/>
              <p:nvPr/>
            </p:nvCxnSpPr>
            <p:spPr>
              <a:xfrm flipV="1">
                <a:off x="3918368"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EE5D3E4-7458-4242-AEFC-EEA60C422378}"/>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Notched Right Arrow 6">
              <a:extLst>
                <a:ext uri="{FF2B5EF4-FFF2-40B4-BE49-F238E27FC236}">
                  <a16:creationId xmlns:a16="http://schemas.microsoft.com/office/drawing/2014/main" id="{B3871E2B-40C0-4B4F-8191-4F7BB8B34ABA}"/>
                </a:ext>
              </a:extLst>
            </p:cNvPr>
            <p:cNvSpPr/>
            <p:nvPr/>
          </p:nvSpPr>
          <p:spPr>
            <a:xfrm rot="18950085">
              <a:off x="4162843" y="3008260"/>
              <a:ext cx="1313364" cy="342847"/>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64F161B-F2F9-4DE6-BFEE-35D3D2AAFDE5}"/>
              </a:ext>
            </a:extLst>
          </p:cNvPr>
          <p:cNvSpPr>
            <a:spLocks noChangeArrowheads="1"/>
          </p:cNvSpPr>
          <p:nvPr/>
        </p:nvSpPr>
        <p:spPr bwMode="auto">
          <a:xfrm>
            <a:off x="2743200" y="609601"/>
            <a:ext cx="6934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t>Decrease in mA:</a:t>
            </a:r>
          </a:p>
          <a:p>
            <a:endParaRPr lang="en-US" altLang="en-US" sz="2400"/>
          </a:p>
          <a:p>
            <a:r>
              <a:rPr lang="en-US" altLang="en-US" sz="2400"/>
              <a:t>decrease in quantity of x-rays produced</a:t>
            </a:r>
            <a:br>
              <a:rPr lang="en-US" altLang="en-US" sz="2400"/>
            </a:br>
            <a:r>
              <a:rPr lang="en-US" altLang="en-US" sz="2400"/>
              <a:t>decrease in exposure</a:t>
            </a:r>
          </a:p>
        </p:txBody>
      </p:sp>
      <p:grpSp>
        <p:nvGrpSpPr>
          <p:cNvPr id="11267" name="Group 3">
            <a:extLst>
              <a:ext uri="{FF2B5EF4-FFF2-40B4-BE49-F238E27FC236}">
                <a16:creationId xmlns:a16="http://schemas.microsoft.com/office/drawing/2014/main" id="{B769E47F-94EE-4E63-91DA-EFED8CAC8DDA}"/>
              </a:ext>
            </a:extLst>
          </p:cNvPr>
          <p:cNvGrpSpPr>
            <a:grpSpLocks/>
          </p:cNvGrpSpPr>
          <p:nvPr/>
        </p:nvGrpSpPr>
        <p:grpSpPr bwMode="auto">
          <a:xfrm>
            <a:off x="3962400" y="3048000"/>
            <a:ext cx="3048000" cy="2438400"/>
            <a:chOff x="3981416" y="4572000"/>
            <a:chExt cx="1676400" cy="1447800"/>
          </a:xfrm>
        </p:grpSpPr>
        <p:grpSp>
          <p:nvGrpSpPr>
            <p:cNvPr id="11268" name="Group 4">
              <a:extLst>
                <a:ext uri="{FF2B5EF4-FFF2-40B4-BE49-F238E27FC236}">
                  <a16:creationId xmlns:a16="http://schemas.microsoft.com/office/drawing/2014/main" id="{B5CFF7F4-7ED2-4D3B-A51F-5A313DF7CCA0}"/>
                </a:ext>
              </a:extLst>
            </p:cNvPr>
            <p:cNvGrpSpPr>
              <a:grpSpLocks/>
            </p:cNvGrpSpPr>
            <p:nvPr/>
          </p:nvGrpSpPr>
          <p:grpSpPr bwMode="auto">
            <a:xfrm>
              <a:off x="3981416" y="4572000"/>
              <a:ext cx="1676400" cy="1447800"/>
              <a:chOff x="3886200" y="2514600"/>
              <a:chExt cx="1676400" cy="1447800"/>
            </a:xfrm>
          </p:grpSpPr>
          <p:cxnSp>
            <p:nvCxnSpPr>
              <p:cNvPr id="7" name="Straight Arrow Connector 6">
                <a:extLst>
                  <a:ext uri="{FF2B5EF4-FFF2-40B4-BE49-F238E27FC236}">
                    <a16:creationId xmlns:a16="http://schemas.microsoft.com/office/drawing/2014/main" id="{D961D0D7-C3D6-4F18-B037-91FE78D8627B}"/>
                  </a:ext>
                </a:extLst>
              </p:cNvPr>
              <p:cNvCxnSpPr/>
              <p:nvPr/>
            </p:nvCxnSpPr>
            <p:spPr>
              <a:xfrm flipV="1">
                <a:off x="3918506"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A167B42-5D54-4C83-A558-632588DA4FFA}"/>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Notched Right Arrow 5">
              <a:extLst>
                <a:ext uri="{FF2B5EF4-FFF2-40B4-BE49-F238E27FC236}">
                  <a16:creationId xmlns:a16="http://schemas.microsoft.com/office/drawing/2014/main" id="{403E3438-7146-46AA-BDE4-C0F6E7EDC778}"/>
                </a:ext>
              </a:extLst>
            </p:cNvPr>
            <p:cNvSpPr/>
            <p:nvPr/>
          </p:nvSpPr>
          <p:spPr>
            <a:xfrm rot="1951049">
              <a:off x="4218033" y="5006529"/>
              <a:ext cx="1314053" cy="34309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E363CD31-F895-4552-9B1B-109C8188D74B}"/>
              </a:ext>
            </a:extLst>
          </p:cNvPr>
          <p:cNvSpPr>
            <a:spLocks noChangeArrowheads="1"/>
          </p:cNvSpPr>
          <p:nvPr/>
        </p:nvSpPr>
        <p:spPr bwMode="auto">
          <a:xfrm>
            <a:off x="2133600" y="515938"/>
            <a:ext cx="7239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b="1"/>
              <a:t>Time</a:t>
            </a:r>
          </a:p>
          <a:p>
            <a:endParaRPr lang="en-US" altLang="en-US" sz="3200" b="1"/>
          </a:p>
          <a:p>
            <a:r>
              <a:rPr lang="en-US" altLang="en-US" sz="2400"/>
              <a:t>controls how long the mA is working</a:t>
            </a:r>
            <a:br>
              <a:rPr lang="en-US" altLang="en-US" sz="2400"/>
            </a:br>
            <a:r>
              <a:rPr lang="en-US" altLang="en-US" sz="2400"/>
              <a:t>only affects exposure (nothing else)</a:t>
            </a:r>
          </a:p>
        </p:txBody>
      </p:sp>
      <p:sp>
        <p:nvSpPr>
          <p:cNvPr id="12291" name="Rectangle 2">
            <a:extLst>
              <a:ext uri="{FF2B5EF4-FFF2-40B4-BE49-F238E27FC236}">
                <a16:creationId xmlns:a16="http://schemas.microsoft.com/office/drawing/2014/main" id="{04D77C48-1688-47B8-A41F-A86ADF8F940E}"/>
              </a:ext>
            </a:extLst>
          </p:cNvPr>
          <p:cNvSpPr>
            <a:spLocks noChangeArrowheads="1"/>
          </p:cNvSpPr>
          <p:nvPr/>
        </p:nvSpPr>
        <p:spPr bwMode="auto">
          <a:xfrm>
            <a:off x="2133600" y="3048000"/>
            <a:ext cx="7543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increase in time</a:t>
            </a:r>
          </a:p>
          <a:p>
            <a:r>
              <a:rPr lang="en-US" altLang="en-US"/>
              <a:t>increase in exposure</a:t>
            </a:r>
          </a:p>
          <a:p>
            <a:endParaRPr lang="en-US" altLang="en-US"/>
          </a:p>
          <a:p>
            <a:endParaRPr lang="en-US" altLang="en-US"/>
          </a:p>
          <a:p>
            <a:endParaRPr lang="en-US" altLang="en-US"/>
          </a:p>
          <a:p>
            <a:endParaRPr lang="en-US" altLang="en-US"/>
          </a:p>
          <a:p>
            <a:endParaRPr lang="en-US" altLang="en-US"/>
          </a:p>
          <a:p>
            <a:r>
              <a:rPr lang="en-US" altLang="en-US"/>
              <a:t>decrease in time</a:t>
            </a:r>
          </a:p>
          <a:p>
            <a:r>
              <a:rPr lang="en-US" altLang="en-US"/>
              <a:t>decrease in exposure</a:t>
            </a:r>
          </a:p>
        </p:txBody>
      </p:sp>
      <p:grpSp>
        <p:nvGrpSpPr>
          <p:cNvPr id="12292" name="Group 17">
            <a:extLst>
              <a:ext uri="{FF2B5EF4-FFF2-40B4-BE49-F238E27FC236}">
                <a16:creationId xmlns:a16="http://schemas.microsoft.com/office/drawing/2014/main" id="{42CD274A-2CFA-4CF3-A11E-290706B6EDFE}"/>
              </a:ext>
            </a:extLst>
          </p:cNvPr>
          <p:cNvGrpSpPr>
            <a:grpSpLocks/>
          </p:cNvGrpSpPr>
          <p:nvPr/>
        </p:nvGrpSpPr>
        <p:grpSpPr bwMode="auto">
          <a:xfrm>
            <a:off x="5410200" y="2514600"/>
            <a:ext cx="1676400" cy="1447800"/>
            <a:chOff x="3886200" y="2514600"/>
            <a:chExt cx="1676400" cy="1447800"/>
          </a:xfrm>
        </p:grpSpPr>
        <p:grpSp>
          <p:nvGrpSpPr>
            <p:cNvPr id="12298" name="Group 15">
              <a:extLst>
                <a:ext uri="{FF2B5EF4-FFF2-40B4-BE49-F238E27FC236}">
                  <a16:creationId xmlns:a16="http://schemas.microsoft.com/office/drawing/2014/main" id="{E6BC5AB9-9865-4522-8CF1-201093DA7995}"/>
                </a:ext>
              </a:extLst>
            </p:cNvPr>
            <p:cNvGrpSpPr>
              <a:grpSpLocks/>
            </p:cNvGrpSpPr>
            <p:nvPr/>
          </p:nvGrpSpPr>
          <p:grpSpPr bwMode="auto">
            <a:xfrm>
              <a:off x="3886200" y="2514600"/>
              <a:ext cx="1676400" cy="1447800"/>
              <a:chOff x="3886200" y="2514600"/>
              <a:chExt cx="1676400" cy="1447800"/>
            </a:xfrm>
          </p:grpSpPr>
          <p:cxnSp>
            <p:nvCxnSpPr>
              <p:cNvPr id="5" name="Straight Arrow Connector 4">
                <a:extLst>
                  <a:ext uri="{FF2B5EF4-FFF2-40B4-BE49-F238E27FC236}">
                    <a16:creationId xmlns:a16="http://schemas.microsoft.com/office/drawing/2014/main" id="{4069803F-4CFE-4679-B191-8FACA56B11EC}"/>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0E7A377-BA3D-40F0-94D0-B16BBC1ECCEB}"/>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7" name="Notched Right Arrow 16">
              <a:extLst>
                <a:ext uri="{FF2B5EF4-FFF2-40B4-BE49-F238E27FC236}">
                  <a16:creationId xmlns:a16="http://schemas.microsoft.com/office/drawing/2014/main" id="{52CD8B91-1B44-4ADB-BA6F-7475C0943187}"/>
                </a:ext>
              </a:extLst>
            </p:cNvPr>
            <p:cNvSpPr/>
            <p:nvPr/>
          </p:nvSpPr>
          <p:spPr>
            <a:xfrm rot="18950085">
              <a:off x="4162425" y="3008313"/>
              <a:ext cx="1314450" cy="3429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2293" name="Group 22">
            <a:extLst>
              <a:ext uri="{FF2B5EF4-FFF2-40B4-BE49-F238E27FC236}">
                <a16:creationId xmlns:a16="http://schemas.microsoft.com/office/drawing/2014/main" id="{E95EFB14-5BA9-43D0-8CB2-7F5B3204B37D}"/>
              </a:ext>
            </a:extLst>
          </p:cNvPr>
          <p:cNvGrpSpPr>
            <a:grpSpLocks/>
          </p:cNvGrpSpPr>
          <p:nvPr/>
        </p:nvGrpSpPr>
        <p:grpSpPr bwMode="auto">
          <a:xfrm>
            <a:off x="5505450" y="4572000"/>
            <a:ext cx="1676400" cy="1447800"/>
            <a:chOff x="3981416" y="4572000"/>
            <a:chExt cx="1676400" cy="1447800"/>
          </a:xfrm>
        </p:grpSpPr>
        <p:grpSp>
          <p:nvGrpSpPr>
            <p:cNvPr id="12294" name="Group 18">
              <a:extLst>
                <a:ext uri="{FF2B5EF4-FFF2-40B4-BE49-F238E27FC236}">
                  <a16:creationId xmlns:a16="http://schemas.microsoft.com/office/drawing/2014/main" id="{AF7514EC-1244-4C21-AE79-F2196CE9753A}"/>
                </a:ext>
              </a:extLst>
            </p:cNvPr>
            <p:cNvGrpSpPr>
              <a:grpSpLocks/>
            </p:cNvGrpSpPr>
            <p:nvPr/>
          </p:nvGrpSpPr>
          <p:grpSpPr bwMode="auto">
            <a:xfrm>
              <a:off x="3981416" y="4572000"/>
              <a:ext cx="1676400" cy="1447800"/>
              <a:chOff x="3886200" y="2514600"/>
              <a:chExt cx="1676400" cy="1447800"/>
            </a:xfrm>
          </p:grpSpPr>
          <p:cxnSp>
            <p:nvCxnSpPr>
              <p:cNvPr id="20" name="Straight Arrow Connector 19">
                <a:extLst>
                  <a:ext uri="{FF2B5EF4-FFF2-40B4-BE49-F238E27FC236}">
                    <a16:creationId xmlns:a16="http://schemas.microsoft.com/office/drawing/2014/main" id="{AF99A352-5486-4635-8920-715D1E51970B}"/>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A5C7D49-445A-48F7-9205-D7B68B7F7442}"/>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2" name="Notched Right Arrow 21">
              <a:extLst>
                <a:ext uri="{FF2B5EF4-FFF2-40B4-BE49-F238E27FC236}">
                  <a16:creationId xmlns:a16="http://schemas.microsoft.com/office/drawing/2014/main" id="{C052C229-22FA-4F27-84B4-8213E9FA8CC5}"/>
                </a:ext>
              </a:extLst>
            </p:cNvPr>
            <p:cNvSpPr/>
            <p:nvPr/>
          </p:nvSpPr>
          <p:spPr>
            <a:xfrm rot="1951049">
              <a:off x="4217954" y="5006975"/>
              <a:ext cx="1314450" cy="3429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7" name="Rectangle 1741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9" name="Freeform: Shape 1741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0" name="Title 1">
            <a:extLst>
              <a:ext uri="{FF2B5EF4-FFF2-40B4-BE49-F238E27FC236}">
                <a16:creationId xmlns:a16="http://schemas.microsoft.com/office/drawing/2014/main" id="{DFF63CF9-1C19-4D35-A855-6EAB735FF330}"/>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altLang="en-US" kern="1200">
                <a:solidFill>
                  <a:srgbClr val="FFFFFF"/>
                </a:solidFill>
                <a:latin typeface="+mj-lt"/>
                <a:ea typeface="+mj-ea"/>
                <a:cs typeface="+mj-cs"/>
              </a:rPr>
              <a:t>X-ray Emission</a:t>
            </a:r>
          </a:p>
        </p:txBody>
      </p:sp>
      <p:sp>
        <p:nvSpPr>
          <p:cNvPr id="17421" name="Arc 1742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411" name="Rectangle 3">
            <a:extLst>
              <a:ext uri="{FF2B5EF4-FFF2-40B4-BE49-F238E27FC236}">
                <a16:creationId xmlns:a16="http://schemas.microsoft.com/office/drawing/2014/main" id="{48410207-7279-461C-A2F3-C7543DD461B0}"/>
              </a:ext>
            </a:extLst>
          </p:cNvPr>
          <p:cNvSpPr>
            <a:spLocks noChangeArrowheads="1"/>
          </p:cNvSpPr>
          <p:nvPr/>
        </p:nvSpPr>
        <p:spPr bwMode="auto">
          <a:xfrm>
            <a:off x="4167272" y="591344"/>
            <a:ext cx="7186527" cy="559990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eaLnBrk="1" hangingPunct="1">
              <a:lnSpc>
                <a:spcPct val="90000"/>
              </a:lnSpc>
              <a:spcBef>
                <a:spcPct val="0"/>
              </a:spcBef>
              <a:spcAft>
                <a:spcPts val="600"/>
              </a:spcAft>
              <a:buClrTx/>
              <a:buFont typeface="Arial" panose="020B0604020202020204" pitchFamily="34" charset="0"/>
              <a:buChar char="•"/>
            </a:pPr>
            <a:r>
              <a:rPr lang="en-US" altLang="en-US" dirty="0">
                <a:latin typeface="+mn-lt"/>
              </a:rPr>
              <a:t>The intensity of the X-ray beam of an X-ray imaging system is measured in roentgens (R) or milliroentgens (</a:t>
            </a:r>
            <a:r>
              <a:rPr lang="en-US" altLang="en-US" dirty="0" err="1">
                <a:latin typeface="+mn-lt"/>
              </a:rPr>
              <a:t>mR</a:t>
            </a:r>
            <a:r>
              <a:rPr lang="en-US" altLang="en-US" dirty="0">
                <a:latin typeface="+mn-lt"/>
              </a:rPr>
              <a:t>) and is called the X-ray</a:t>
            </a:r>
            <a:r>
              <a:rPr lang="en-US" altLang="en-US" b="1" i="1" dirty="0">
                <a:latin typeface="+mn-lt"/>
              </a:rPr>
              <a:t> quantity</a:t>
            </a:r>
            <a:r>
              <a:rPr lang="en-US" altLang="en-US" dirty="0">
                <a:latin typeface="+mn-lt"/>
              </a:rPr>
              <a:t>. Another term, </a:t>
            </a:r>
            <a:r>
              <a:rPr lang="en-US" altLang="en-US" b="1" dirty="0">
                <a:latin typeface="+mn-lt"/>
              </a:rPr>
              <a:t>radiation exposure ( primary signal intensity),</a:t>
            </a:r>
            <a:r>
              <a:rPr lang="en-US" altLang="en-US" dirty="0">
                <a:latin typeface="+mn-lt"/>
              </a:rPr>
              <a:t> is often used instead of x-ray intensity or x-ray quantity. All have the same meaning and all are measured in R or </a:t>
            </a:r>
            <a:r>
              <a:rPr lang="en-US" altLang="en-US" dirty="0" err="1">
                <a:latin typeface="+mn-lt"/>
              </a:rPr>
              <a:t>mR.</a:t>
            </a:r>
            <a:r>
              <a:rPr lang="en-US" altLang="en-US" dirty="0">
                <a:latin typeface="+mn-lt"/>
              </a:rPr>
              <a:t> </a:t>
            </a:r>
          </a:p>
        </p:txBody>
      </p:sp>
      <p:sp>
        <p:nvSpPr>
          <p:cNvPr id="17412" name="Rectangle 5">
            <a:extLst>
              <a:ext uri="{FF2B5EF4-FFF2-40B4-BE49-F238E27FC236}">
                <a16:creationId xmlns:a16="http://schemas.microsoft.com/office/drawing/2014/main" id="{97BB588F-E2DA-416B-A68B-F36DA1F6C33A}"/>
              </a:ext>
            </a:extLst>
          </p:cNvPr>
          <p:cNvSpPr>
            <a:spLocks noChangeArrowheads="1"/>
          </p:cNvSpPr>
          <p:nvPr/>
        </p:nvSpPr>
        <p:spPr bwMode="auto">
          <a:xfrm>
            <a:off x="3609107" y="5504373"/>
            <a:ext cx="75755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algn="ctr" eaLnBrk="1" hangingPunct="1">
              <a:spcBef>
                <a:spcPct val="0"/>
              </a:spcBef>
              <a:spcAft>
                <a:spcPts val="600"/>
              </a:spcAft>
              <a:buClrTx/>
              <a:buFontTx/>
              <a:buNone/>
            </a:pPr>
            <a:r>
              <a:rPr lang="en-US" altLang="en-US" sz="2000" dirty="0">
                <a:solidFill>
                  <a:srgbClr val="7030A0"/>
                </a:solidFill>
              </a:rPr>
              <a:t>X-ray quantity is the number of x-rays in the useful beam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61719B85-AE6B-4029-8046-98275A607753}"/>
              </a:ext>
            </a:extLst>
          </p:cNvPr>
          <p:cNvSpPr>
            <a:spLocks noChangeArrowheads="1"/>
          </p:cNvSpPr>
          <p:nvPr/>
        </p:nvSpPr>
        <p:spPr bwMode="auto">
          <a:xfrm>
            <a:off x="1981200" y="457200"/>
            <a:ext cx="792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a:t>mA x time = mAs</a:t>
            </a:r>
          </a:p>
        </p:txBody>
      </p:sp>
      <p:sp>
        <p:nvSpPr>
          <p:cNvPr id="13315" name="Rectangle 2">
            <a:extLst>
              <a:ext uri="{FF2B5EF4-FFF2-40B4-BE49-F238E27FC236}">
                <a16:creationId xmlns:a16="http://schemas.microsoft.com/office/drawing/2014/main" id="{BB71797B-A366-4A29-BDDB-F0A77D7A7F55}"/>
              </a:ext>
            </a:extLst>
          </p:cNvPr>
          <p:cNvSpPr>
            <a:spLocks noChangeArrowheads="1"/>
          </p:cNvSpPr>
          <p:nvPr/>
        </p:nvSpPr>
        <p:spPr bwMode="auto">
          <a:xfrm>
            <a:off x="2012950" y="1371601"/>
            <a:ext cx="7207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primary controller of x-ray beam quantity and exposure</a:t>
            </a:r>
          </a:p>
        </p:txBody>
      </p:sp>
      <p:sp>
        <p:nvSpPr>
          <p:cNvPr id="13316" name="Rectangle 3">
            <a:extLst>
              <a:ext uri="{FF2B5EF4-FFF2-40B4-BE49-F238E27FC236}">
                <a16:creationId xmlns:a16="http://schemas.microsoft.com/office/drawing/2014/main" id="{EBC2270B-11D5-4C54-82CC-8CD336006D3A}"/>
              </a:ext>
            </a:extLst>
          </p:cNvPr>
          <p:cNvSpPr>
            <a:spLocks noChangeArrowheads="1"/>
          </p:cNvSpPr>
          <p:nvPr/>
        </p:nvSpPr>
        <p:spPr bwMode="auto">
          <a:xfrm>
            <a:off x="2047875" y="2660651"/>
            <a:ext cx="5041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increase in mAs -  increase in exposure</a:t>
            </a:r>
          </a:p>
        </p:txBody>
      </p:sp>
      <p:grpSp>
        <p:nvGrpSpPr>
          <p:cNvPr id="13317" name="Group 4">
            <a:extLst>
              <a:ext uri="{FF2B5EF4-FFF2-40B4-BE49-F238E27FC236}">
                <a16:creationId xmlns:a16="http://schemas.microsoft.com/office/drawing/2014/main" id="{F0D32941-9E1C-4B41-A6D0-A66EC0FD42CE}"/>
              </a:ext>
            </a:extLst>
          </p:cNvPr>
          <p:cNvGrpSpPr>
            <a:grpSpLocks/>
          </p:cNvGrpSpPr>
          <p:nvPr/>
        </p:nvGrpSpPr>
        <p:grpSpPr bwMode="auto">
          <a:xfrm>
            <a:off x="7620000" y="2252664"/>
            <a:ext cx="1989138" cy="1277937"/>
            <a:chOff x="3886200" y="2514600"/>
            <a:chExt cx="1676400" cy="1447800"/>
          </a:xfrm>
        </p:grpSpPr>
        <p:grpSp>
          <p:nvGrpSpPr>
            <p:cNvPr id="13324" name="Group 5">
              <a:extLst>
                <a:ext uri="{FF2B5EF4-FFF2-40B4-BE49-F238E27FC236}">
                  <a16:creationId xmlns:a16="http://schemas.microsoft.com/office/drawing/2014/main" id="{8B9BBB1C-0897-458B-90AC-2E9C54BA292C}"/>
                </a:ext>
              </a:extLst>
            </p:cNvPr>
            <p:cNvGrpSpPr>
              <a:grpSpLocks/>
            </p:cNvGrpSpPr>
            <p:nvPr/>
          </p:nvGrpSpPr>
          <p:grpSpPr bwMode="auto">
            <a:xfrm>
              <a:off x="3886200" y="2514600"/>
              <a:ext cx="1676400" cy="1447800"/>
              <a:chOff x="3886200" y="2514600"/>
              <a:chExt cx="1676400" cy="1447800"/>
            </a:xfrm>
          </p:grpSpPr>
          <p:cxnSp>
            <p:nvCxnSpPr>
              <p:cNvPr id="8" name="Straight Arrow Connector 7">
                <a:extLst>
                  <a:ext uri="{FF2B5EF4-FFF2-40B4-BE49-F238E27FC236}">
                    <a16:creationId xmlns:a16="http://schemas.microsoft.com/office/drawing/2014/main" id="{C89DC925-9D20-4A45-8A6B-DF5416BE5CF6}"/>
                  </a:ext>
                </a:extLst>
              </p:cNvPr>
              <p:cNvCxnSpPr/>
              <p:nvPr/>
            </p:nvCxnSpPr>
            <p:spPr>
              <a:xfrm flipV="1">
                <a:off x="391831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0BD346-CB82-4420-824F-D094D2CE37D7}"/>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 name="Notched Right Arrow 6">
              <a:extLst>
                <a:ext uri="{FF2B5EF4-FFF2-40B4-BE49-F238E27FC236}">
                  <a16:creationId xmlns:a16="http://schemas.microsoft.com/office/drawing/2014/main" id="{F89F576B-C519-44F7-AC4E-034CFDF0A4D6}"/>
                </a:ext>
              </a:extLst>
            </p:cNvPr>
            <p:cNvSpPr/>
            <p:nvPr/>
          </p:nvSpPr>
          <p:spPr>
            <a:xfrm rot="18950085">
              <a:off x="4163148" y="3007392"/>
              <a:ext cx="1312488" cy="343515"/>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3318" name="Rectangle 9">
            <a:extLst>
              <a:ext uri="{FF2B5EF4-FFF2-40B4-BE49-F238E27FC236}">
                <a16:creationId xmlns:a16="http://schemas.microsoft.com/office/drawing/2014/main" id="{122854D4-96C0-44CC-8B4A-08AF2799B10D}"/>
              </a:ext>
            </a:extLst>
          </p:cNvPr>
          <p:cNvSpPr>
            <a:spLocks noChangeArrowheads="1"/>
          </p:cNvSpPr>
          <p:nvPr/>
        </p:nvSpPr>
        <p:spPr bwMode="auto">
          <a:xfrm>
            <a:off x="2047876" y="4876801"/>
            <a:ext cx="5191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2400"/>
              <a:t>decrease in mAs -  decrease in exposure</a:t>
            </a:r>
          </a:p>
        </p:txBody>
      </p:sp>
      <p:grpSp>
        <p:nvGrpSpPr>
          <p:cNvPr id="13319" name="Group 10">
            <a:extLst>
              <a:ext uri="{FF2B5EF4-FFF2-40B4-BE49-F238E27FC236}">
                <a16:creationId xmlns:a16="http://schemas.microsoft.com/office/drawing/2014/main" id="{7E42962A-77A5-41BB-981D-F1726A0B50BB}"/>
              </a:ext>
            </a:extLst>
          </p:cNvPr>
          <p:cNvGrpSpPr>
            <a:grpSpLocks/>
          </p:cNvGrpSpPr>
          <p:nvPr/>
        </p:nvGrpSpPr>
        <p:grpSpPr bwMode="auto">
          <a:xfrm>
            <a:off x="7620000" y="4584700"/>
            <a:ext cx="1676400" cy="1447800"/>
            <a:chOff x="3981416" y="4572000"/>
            <a:chExt cx="1676400" cy="1447800"/>
          </a:xfrm>
        </p:grpSpPr>
        <p:grpSp>
          <p:nvGrpSpPr>
            <p:cNvPr id="13320" name="Group 11">
              <a:extLst>
                <a:ext uri="{FF2B5EF4-FFF2-40B4-BE49-F238E27FC236}">
                  <a16:creationId xmlns:a16="http://schemas.microsoft.com/office/drawing/2014/main" id="{5AF56B06-7197-4A16-83EB-E3480681D621}"/>
                </a:ext>
              </a:extLst>
            </p:cNvPr>
            <p:cNvGrpSpPr>
              <a:grpSpLocks/>
            </p:cNvGrpSpPr>
            <p:nvPr/>
          </p:nvGrpSpPr>
          <p:grpSpPr bwMode="auto">
            <a:xfrm>
              <a:off x="3981416" y="4572000"/>
              <a:ext cx="1676400" cy="1447800"/>
              <a:chOff x="3886200" y="2514600"/>
              <a:chExt cx="1676400" cy="1447800"/>
            </a:xfrm>
          </p:grpSpPr>
          <p:cxnSp>
            <p:nvCxnSpPr>
              <p:cNvPr id="14" name="Straight Arrow Connector 13">
                <a:extLst>
                  <a:ext uri="{FF2B5EF4-FFF2-40B4-BE49-F238E27FC236}">
                    <a16:creationId xmlns:a16="http://schemas.microsoft.com/office/drawing/2014/main" id="{D3A7DEDE-E5DC-44F3-A820-257A66ABE2B4}"/>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31116FB-CB8F-4AB9-9C7F-82C6770BC4BD}"/>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3" name="Notched Right Arrow 12">
              <a:extLst>
                <a:ext uri="{FF2B5EF4-FFF2-40B4-BE49-F238E27FC236}">
                  <a16:creationId xmlns:a16="http://schemas.microsoft.com/office/drawing/2014/main" id="{37E06CE7-0C28-4B2B-8F0A-D690CC6D183E}"/>
                </a:ext>
              </a:extLst>
            </p:cNvPr>
            <p:cNvSpPr/>
            <p:nvPr/>
          </p:nvSpPr>
          <p:spPr>
            <a:xfrm rot="1951049">
              <a:off x="4217954" y="5006975"/>
              <a:ext cx="1314450" cy="3429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6E74A6C2-D7DD-44BC-9A29-A33DA096C5EE}"/>
              </a:ext>
            </a:extLst>
          </p:cNvPr>
          <p:cNvSpPr>
            <a:spLocks noChangeArrowheads="1"/>
          </p:cNvSpPr>
          <p:nvPr/>
        </p:nvSpPr>
        <p:spPr bwMode="auto">
          <a:xfrm>
            <a:off x="2209800" y="609600"/>
            <a:ext cx="762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sz="3200"/>
              <a:t>Reciprocity law:</a:t>
            </a:r>
          </a:p>
          <a:p>
            <a:endParaRPr lang="en-US" altLang="en-US" sz="3200"/>
          </a:p>
          <a:p>
            <a:r>
              <a:rPr lang="en-US" altLang="en-US" sz="2400"/>
              <a:t>states that a variety of different mA &amp; time settings could produce the same mAs and therefore same exposure.</a:t>
            </a:r>
          </a:p>
        </p:txBody>
      </p:sp>
      <p:grpSp>
        <p:nvGrpSpPr>
          <p:cNvPr id="14339" name="Group 2">
            <a:extLst>
              <a:ext uri="{FF2B5EF4-FFF2-40B4-BE49-F238E27FC236}">
                <a16:creationId xmlns:a16="http://schemas.microsoft.com/office/drawing/2014/main" id="{E4142AD3-3FC3-403B-8504-9154757684A7}"/>
              </a:ext>
            </a:extLst>
          </p:cNvPr>
          <p:cNvGrpSpPr>
            <a:grpSpLocks/>
          </p:cNvGrpSpPr>
          <p:nvPr/>
        </p:nvGrpSpPr>
        <p:grpSpPr bwMode="auto">
          <a:xfrm>
            <a:off x="3429000" y="3540125"/>
            <a:ext cx="1676400" cy="1447800"/>
            <a:chOff x="3886200" y="2514600"/>
            <a:chExt cx="1676400" cy="1447800"/>
          </a:xfrm>
        </p:grpSpPr>
        <p:grpSp>
          <p:nvGrpSpPr>
            <p:cNvPr id="14345" name="Group 3">
              <a:extLst>
                <a:ext uri="{FF2B5EF4-FFF2-40B4-BE49-F238E27FC236}">
                  <a16:creationId xmlns:a16="http://schemas.microsoft.com/office/drawing/2014/main" id="{629B1AAF-06C4-4EC6-94B3-119CBD669A18}"/>
                </a:ext>
              </a:extLst>
            </p:cNvPr>
            <p:cNvGrpSpPr>
              <a:grpSpLocks/>
            </p:cNvGrpSpPr>
            <p:nvPr/>
          </p:nvGrpSpPr>
          <p:grpSpPr bwMode="auto">
            <a:xfrm>
              <a:off x="3886200" y="2514600"/>
              <a:ext cx="1676400" cy="1447800"/>
              <a:chOff x="3886200" y="2514600"/>
              <a:chExt cx="1676400" cy="1447800"/>
            </a:xfrm>
          </p:grpSpPr>
          <p:cxnSp>
            <p:nvCxnSpPr>
              <p:cNvPr id="6" name="Straight Arrow Connector 5">
                <a:extLst>
                  <a:ext uri="{FF2B5EF4-FFF2-40B4-BE49-F238E27FC236}">
                    <a16:creationId xmlns:a16="http://schemas.microsoft.com/office/drawing/2014/main" id="{F6F3E133-D289-4848-BE0D-07CE3B92F426}"/>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C4F7B25-F910-4AF3-92C8-EAF24B7130FC}"/>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 name="Notched Right Arrow 4">
              <a:extLst>
                <a:ext uri="{FF2B5EF4-FFF2-40B4-BE49-F238E27FC236}">
                  <a16:creationId xmlns:a16="http://schemas.microsoft.com/office/drawing/2014/main" id="{EF88A24B-12F7-4B98-81B7-66A593F6C237}"/>
                </a:ext>
              </a:extLst>
            </p:cNvPr>
            <p:cNvSpPr/>
            <p:nvPr/>
          </p:nvSpPr>
          <p:spPr>
            <a:xfrm rot="18950085">
              <a:off x="4162425" y="3008313"/>
              <a:ext cx="1314450" cy="342900"/>
            </a:xfrm>
            <a:prstGeom prst="notched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4340" name="Group 7">
            <a:extLst>
              <a:ext uri="{FF2B5EF4-FFF2-40B4-BE49-F238E27FC236}">
                <a16:creationId xmlns:a16="http://schemas.microsoft.com/office/drawing/2014/main" id="{EC5AE156-70E8-4C39-A68A-AEC873D6BB55}"/>
              </a:ext>
            </a:extLst>
          </p:cNvPr>
          <p:cNvGrpSpPr>
            <a:grpSpLocks/>
          </p:cNvGrpSpPr>
          <p:nvPr/>
        </p:nvGrpSpPr>
        <p:grpSpPr bwMode="auto">
          <a:xfrm>
            <a:off x="6873875" y="3481388"/>
            <a:ext cx="1676400" cy="1447800"/>
            <a:chOff x="3981416" y="4572000"/>
            <a:chExt cx="1676400" cy="1447800"/>
          </a:xfrm>
        </p:grpSpPr>
        <p:grpSp>
          <p:nvGrpSpPr>
            <p:cNvPr id="14341" name="Group 8">
              <a:extLst>
                <a:ext uri="{FF2B5EF4-FFF2-40B4-BE49-F238E27FC236}">
                  <a16:creationId xmlns:a16="http://schemas.microsoft.com/office/drawing/2014/main" id="{66870928-AE63-4FF6-A7F2-D02F34891BC3}"/>
                </a:ext>
              </a:extLst>
            </p:cNvPr>
            <p:cNvGrpSpPr>
              <a:grpSpLocks/>
            </p:cNvGrpSpPr>
            <p:nvPr/>
          </p:nvGrpSpPr>
          <p:grpSpPr bwMode="auto">
            <a:xfrm>
              <a:off x="3981416" y="4572000"/>
              <a:ext cx="1676400" cy="1447800"/>
              <a:chOff x="3886200" y="2514600"/>
              <a:chExt cx="1676400" cy="1447800"/>
            </a:xfrm>
          </p:grpSpPr>
          <p:cxnSp>
            <p:nvCxnSpPr>
              <p:cNvPr id="11" name="Straight Arrow Connector 10">
                <a:extLst>
                  <a:ext uri="{FF2B5EF4-FFF2-40B4-BE49-F238E27FC236}">
                    <a16:creationId xmlns:a16="http://schemas.microsoft.com/office/drawing/2014/main" id="{12C465CB-9867-45ED-8E2B-2840BA5833DB}"/>
                  </a:ext>
                </a:extLst>
              </p:cNvPr>
              <p:cNvCxnSpPr/>
              <p:nvPr/>
            </p:nvCxnSpPr>
            <p:spPr>
              <a:xfrm flipV="1">
                <a:off x="3917950" y="2514600"/>
                <a:ext cx="0" cy="144780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39B74EC-AC97-42D6-9B55-E55695FB5DAE}"/>
                  </a:ext>
                </a:extLst>
              </p:cNvPr>
              <p:cNvCxnSpPr/>
              <p:nvPr/>
            </p:nvCxnSpPr>
            <p:spPr>
              <a:xfrm>
                <a:off x="3886200" y="3962400"/>
                <a:ext cx="1676400" cy="0"/>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0" name="Notched Right Arrow 9">
              <a:extLst>
                <a:ext uri="{FF2B5EF4-FFF2-40B4-BE49-F238E27FC236}">
                  <a16:creationId xmlns:a16="http://schemas.microsoft.com/office/drawing/2014/main" id="{D56DAFC8-A4F2-4B7D-81CE-C0B18B286400}"/>
                </a:ext>
              </a:extLst>
            </p:cNvPr>
            <p:cNvSpPr/>
            <p:nvPr/>
          </p:nvSpPr>
          <p:spPr>
            <a:xfrm rot="1951049">
              <a:off x="4217954" y="5006975"/>
              <a:ext cx="1314450" cy="342900"/>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9" name="Oval 1536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71" name="Arc 1537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373" name="Oval 1537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5362" name="Rectangle 1">
            <a:extLst>
              <a:ext uri="{FF2B5EF4-FFF2-40B4-BE49-F238E27FC236}">
                <a16:creationId xmlns:a16="http://schemas.microsoft.com/office/drawing/2014/main" id="{671C6624-C711-4B64-B34F-C38289A74141}"/>
              </a:ext>
            </a:extLst>
          </p:cNvPr>
          <p:cNvSpPr>
            <a:spLocks noChangeArrowheads="1"/>
          </p:cNvSpPr>
          <p:nvPr/>
        </p:nvSpPr>
        <p:spPr bwMode="auto">
          <a:xfrm>
            <a:off x="5370153" y="1526033"/>
            <a:ext cx="5536397" cy="3935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indent="-228600">
              <a:lnSpc>
                <a:spcPct val="90000"/>
              </a:lnSpc>
              <a:spcAft>
                <a:spcPts val="600"/>
              </a:spcAft>
              <a:buFont typeface="Arial" panose="020B0604020202020204" pitchFamily="34" charset="0"/>
              <a:buChar char="•"/>
            </a:pPr>
            <a:r>
              <a:rPr lang="en-US" altLang="en-US" sz="2400" dirty="0">
                <a:latin typeface="+mn-lt"/>
              </a:rPr>
              <a:t>Relationship between mA &amp; time:</a:t>
            </a:r>
          </a:p>
          <a:p>
            <a:pPr indent="-228600">
              <a:lnSpc>
                <a:spcPct val="90000"/>
              </a:lnSpc>
              <a:spcAft>
                <a:spcPts val="600"/>
              </a:spcAft>
              <a:buFont typeface="Arial" panose="020B0604020202020204" pitchFamily="34" charset="0"/>
              <a:buChar char="•"/>
            </a:pPr>
            <a:endParaRPr lang="en-US" altLang="en-US" sz="2400" dirty="0">
              <a:latin typeface="+mn-lt"/>
            </a:endParaRPr>
          </a:p>
          <a:p>
            <a:pPr indent="-228600">
              <a:lnSpc>
                <a:spcPct val="90000"/>
              </a:lnSpc>
              <a:spcAft>
                <a:spcPts val="600"/>
              </a:spcAft>
              <a:buFont typeface="Arial" panose="020B0604020202020204" pitchFamily="34" charset="0"/>
              <a:buChar char="•"/>
            </a:pPr>
            <a:r>
              <a:rPr lang="en-US" altLang="en-US" sz="2400" dirty="0">
                <a:latin typeface="+mn-lt"/>
              </a:rPr>
              <a:t>- inversely proportional</a:t>
            </a:r>
          </a:p>
          <a:p>
            <a:pPr indent="-228600">
              <a:lnSpc>
                <a:spcPct val="90000"/>
              </a:lnSpc>
              <a:spcAft>
                <a:spcPts val="600"/>
              </a:spcAft>
              <a:buFont typeface="Arial" panose="020B0604020202020204" pitchFamily="34" charset="0"/>
              <a:buChar char="•"/>
            </a:pPr>
            <a:r>
              <a:rPr lang="en-US" altLang="en-US" sz="2400" dirty="0">
                <a:latin typeface="+mn-lt"/>
              </a:rPr>
              <a:t>- as mA increases, time decreases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16425E66-D7C0-42E8-8E75-14125D9D7BF8}"/>
              </a:ext>
            </a:extLst>
          </p:cNvPr>
          <p:cNvSpPr/>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defRPr/>
            </a:pPr>
            <a:r>
              <a:rPr lang="en-US" sz="2000" b="1" dirty="0"/>
              <a:t>Three instances to use law of reciprocity:</a:t>
            </a:r>
          </a:p>
          <a:p>
            <a:pPr indent="-228600">
              <a:lnSpc>
                <a:spcPct val="90000"/>
              </a:lnSpc>
              <a:spcAft>
                <a:spcPts val="600"/>
              </a:spcAft>
              <a:buFont typeface="Arial" panose="020B0604020202020204" pitchFamily="34" charset="0"/>
              <a:buChar char="•"/>
              <a:defRPr/>
            </a:pPr>
            <a:endParaRPr lang="en-US" sz="2000" dirty="0"/>
          </a:p>
          <a:p>
            <a:pPr marL="342900" indent="-228600">
              <a:lnSpc>
                <a:spcPct val="90000"/>
              </a:lnSpc>
              <a:spcAft>
                <a:spcPts val="600"/>
              </a:spcAft>
              <a:buFont typeface="Arial" panose="020B0604020202020204" pitchFamily="34" charset="0"/>
              <a:buChar char="•"/>
              <a:defRPr/>
            </a:pPr>
            <a:r>
              <a:rPr lang="en-US" sz="2000" dirty="0"/>
              <a:t>control motion - short exposure time, high mA</a:t>
            </a:r>
          </a:p>
          <a:p>
            <a:pPr indent="-228600">
              <a:lnSpc>
                <a:spcPct val="90000"/>
              </a:lnSpc>
              <a:spcAft>
                <a:spcPts val="600"/>
              </a:spcAft>
              <a:buFont typeface="Arial" panose="020B0604020202020204" pitchFamily="34" charset="0"/>
              <a:buChar char="•"/>
              <a:defRPr/>
            </a:pPr>
            <a:r>
              <a:rPr lang="en-US" sz="2000" dirty="0"/>
              <a:t>to use a small focal spot FSS (small filament) - improves sharpness</a:t>
            </a:r>
          </a:p>
          <a:p>
            <a:pPr indent="-228600">
              <a:lnSpc>
                <a:spcPct val="90000"/>
              </a:lnSpc>
              <a:spcAft>
                <a:spcPts val="600"/>
              </a:spcAft>
              <a:buFont typeface="Arial" panose="020B0604020202020204" pitchFamily="34" charset="0"/>
              <a:buChar char="•"/>
              <a:defRPr/>
            </a:pPr>
            <a:r>
              <a:rPr lang="en-US" sz="2000" dirty="0"/>
              <a:t>use breathing technique - low mA with long time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F1320AE-961C-478D-93A0-B701D31FC3BF}"/>
              </a:ext>
            </a:extLst>
          </p:cNvPr>
          <p:cNvGraphicFramePr>
            <a:graphicFrameLocks noGrp="1"/>
          </p:cNvGraphicFramePr>
          <p:nvPr/>
        </p:nvGraphicFramePr>
        <p:xfrm>
          <a:off x="1792289" y="12430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2" marB="45722"/>
                </a:tc>
                <a:tc>
                  <a:txBody>
                    <a:bodyPr/>
                    <a:lstStyle/>
                    <a:p>
                      <a:pPr algn="ctr"/>
                      <a:r>
                        <a:rPr lang="en-US" sz="1800" dirty="0"/>
                        <a:t>time</a:t>
                      </a:r>
                    </a:p>
                  </a:txBody>
                  <a:tcPr marL="91425" marR="91425" marT="45722" marB="45722"/>
                </a:tc>
                <a:tc>
                  <a:txBody>
                    <a:bodyPr/>
                    <a:lstStyle/>
                    <a:p>
                      <a:pPr algn="ctr"/>
                      <a:r>
                        <a:rPr lang="en-US" sz="1800" dirty="0" err="1"/>
                        <a:t>mAs</a:t>
                      </a:r>
                      <a:endParaRPr lang="en-US" sz="1800" dirty="0"/>
                    </a:p>
                  </a:txBody>
                  <a:tcPr marL="91425" marR="91425" marT="45722" marB="45722"/>
                </a:tc>
                <a:extLst>
                  <a:ext uri="{0D108BD9-81ED-4DB2-BD59-A6C34878D82A}">
                    <a16:rowId xmlns:a16="http://schemas.microsoft.com/office/drawing/2014/main" val="10000"/>
                  </a:ext>
                </a:extLst>
              </a:tr>
              <a:tr h="1144191">
                <a:tc>
                  <a:txBody>
                    <a:bodyPr/>
                    <a:lstStyle/>
                    <a:p>
                      <a:pPr algn="ctr"/>
                      <a:r>
                        <a:rPr lang="en-US" sz="2000" dirty="0"/>
                        <a:t>50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50</a:t>
                      </a:r>
                    </a:p>
                  </a:txBody>
                  <a:tcPr marL="91425" marR="91425" marT="45722" marB="45722"/>
                </a:tc>
                <a:extLst>
                  <a:ext uri="{0D108BD9-81ED-4DB2-BD59-A6C34878D82A}">
                    <a16:rowId xmlns:a16="http://schemas.microsoft.com/office/drawing/2014/main" val="10001"/>
                  </a:ext>
                </a:extLst>
              </a:tr>
              <a:tr h="1144191">
                <a:tc>
                  <a:txBody>
                    <a:bodyPr/>
                    <a:lstStyle/>
                    <a:p>
                      <a:pPr algn="ctr"/>
                      <a:r>
                        <a:rPr lang="en-US" sz="1800" dirty="0"/>
                        <a:t>100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100</a:t>
                      </a:r>
                    </a:p>
                  </a:txBody>
                  <a:tcPr marL="91425" marR="91425" marT="45722" marB="45722"/>
                </a:tc>
                <a:extLst>
                  <a:ext uri="{0D108BD9-81ED-4DB2-BD59-A6C34878D82A}">
                    <a16:rowId xmlns:a16="http://schemas.microsoft.com/office/drawing/2014/main" val="10002"/>
                  </a:ext>
                </a:extLst>
              </a:tr>
              <a:tr h="1144191">
                <a:tc>
                  <a:txBody>
                    <a:bodyPr/>
                    <a:lstStyle/>
                    <a:p>
                      <a:pPr algn="ctr"/>
                      <a:r>
                        <a:rPr lang="en-US" sz="1800" dirty="0"/>
                        <a:t>200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200</a:t>
                      </a:r>
                    </a:p>
                  </a:txBody>
                  <a:tcPr marL="91425" marR="91425" marT="45722" marB="45722"/>
                </a:tc>
                <a:extLst>
                  <a:ext uri="{0D108BD9-81ED-4DB2-BD59-A6C34878D82A}">
                    <a16:rowId xmlns:a16="http://schemas.microsoft.com/office/drawing/2014/main" val="10003"/>
                  </a:ext>
                </a:extLst>
              </a:tr>
            </a:tbl>
          </a:graphicData>
        </a:graphic>
      </p:graphicFrame>
      <p:pic>
        <p:nvPicPr>
          <p:cNvPr id="17432" name="Picture 4">
            <a:extLst>
              <a:ext uri="{FF2B5EF4-FFF2-40B4-BE49-F238E27FC236}">
                <a16:creationId xmlns:a16="http://schemas.microsoft.com/office/drawing/2014/main" id="{0C301167-1DEA-43CA-AE88-97A9250CCC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36163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4">
            <a:extLst>
              <a:ext uri="{FF2B5EF4-FFF2-40B4-BE49-F238E27FC236}">
                <a16:creationId xmlns:a16="http://schemas.microsoft.com/office/drawing/2014/main" id="{973BF119-DD62-467E-883D-98F04AB752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2447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4" name="Picture 4">
            <a:extLst>
              <a:ext uri="{FF2B5EF4-FFF2-40B4-BE49-F238E27FC236}">
                <a16:creationId xmlns:a16="http://schemas.microsoft.com/office/drawing/2014/main" id="{92A5D2C0-4F51-43BD-97C9-93E1F4668A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4733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E3E15203-63C7-4392-9B68-D8B56D8CB9ED}"/>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200 </a:t>
            </a:r>
            <a:r>
              <a:rPr lang="en-US" dirty="0" err="1">
                <a:solidFill>
                  <a:schemeClr val="bg1"/>
                </a:solidFill>
              </a:rPr>
              <a:t>mR</a:t>
            </a:r>
            <a:endParaRPr lang="en-US" dirty="0">
              <a:solidFill>
                <a:schemeClr val="bg1"/>
              </a:solidFill>
            </a:endParaRPr>
          </a:p>
        </p:txBody>
      </p:sp>
      <p:sp>
        <p:nvSpPr>
          <p:cNvPr id="9" name="Rectangle 8">
            <a:extLst>
              <a:ext uri="{FF2B5EF4-FFF2-40B4-BE49-F238E27FC236}">
                <a16:creationId xmlns:a16="http://schemas.microsoft.com/office/drawing/2014/main" id="{5FC276F6-C56D-48C7-BE1E-D3F5D7A171B9}"/>
              </a:ext>
            </a:extLst>
          </p:cNvPr>
          <p:cNvSpPr/>
          <p:nvPr/>
        </p:nvSpPr>
        <p:spPr>
          <a:xfrm>
            <a:off x="9228139" y="36163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400 </a:t>
            </a:r>
            <a:r>
              <a:rPr lang="en-US" dirty="0" err="1">
                <a:solidFill>
                  <a:schemeClr val="bg1"/>
                </a:solidFill>
              </a:rPr>
              <a:t>mR</a:t>
            </a:r>
            <a:endParaRPr lang="en-US" dirty="0">
              <a:solidFill>
                <a:schemeClr val="bg1"/>
              </a:solidFill>
            </a:endParaRPr>
          </a:p>
        </p:txBody>
      </p:sp>
      <p:sp>
        <p:nvSpPr>
          <p:cNvPr id="10" name="Rectangle 9">
            <a:extLst>
              <a:ext uri="{FF2B5EF4-FFF2-40B4-BE49-F238E27FC236}">
                <a16:creationId xmlns:a16="http://schemas.microsoft.com/office/drawing/2014/main" id="{CE08E976-9BCD-4230-9603-EE7FB0FA776D}"/>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E861519B-BC09-4EC5-B67D-4BD1FBFBC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2438400"/>
            <a:ext cx="22002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a:extLst>
              <a:ext uri="{FF2B5EF4-FFF2-40B4-BE49-F238E27FC236}">
                <a16:creationId xmlns:a16="http://schemas.microsoft.com/office/drawing/2014/main" id="{237E9D2E-5F58-4AFF-A635-E11E9AF3C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2411413"/>
            <a:ext cx="21875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a:extLst>
              <a:ext uri="{FF2B5EF4-FFF2-40B4-BE49-F238E27FC236}">
                <a16:creationId xmlns:a16="http://schemas.microsoft.com/office/drawing/2014/main" id="{7ABC4B73-FD96-467A-84C2-45C75F8B8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1" y="2452688"/>
            <a:ext cx="2201863"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0396AEA9-8048-4584-A030-0514CEF58E9C}"/>
              </a:ext>
            </a:extLst>
          </p:cNvPr>
          <p:cNvSpPr/>
          <p:nvPr/>
        </p:nvSpPr>
        <p:spPr>
          <a:xfrm>
            <a:off x="2773364" y="4724401"/>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200 </a:t>
            </a:r>
            <a:r>
              <a:rPr lang="en-US" dirty="0" err="1">
                <a:solidFill>
                  <a:schemeClr val="bg1"/>
                </a:solidFill>
              </a:rPr>
              <a:t>mR</a:t>
            </a:r>
            <a:endParaRPr lang="en-US" dirty="0">
              <a:solidFill>
                <a:schemeClr val="bg1"/>
              </a:solidFill>
            </a:endParaRPr>
          </a:p>
        </p:txBody>
      </p:sp>
      <p:sp>
        <p:nvSpPr>
          <p:cNvPr id="7" name="Rectangle 6">
            <a:extLst>
              <a:ext uri="{FF2B5EF4-FFF2-40B4-BE49-F238E27FC236}">
                <a16:creationId xmlns:a16="http://schemas.microsoft.com/office/drawing/2014/main" id="{C3AA70E9-3DF1-4165-BE91-D2EAA939A9EB}"/>
              </a:ext>
            </a:extLst>
          </p:cNvPr>
          <p:cNvSpPr/>
          <p:nvPr/>
        </p:nvSpPr>
        <p:spPr>
          <a:xfrm>
            <a:off x="5434014" y="4724401"/>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400 </a:t>
            </a:r>
            <a:r>
              <a:rPr lang="en-US" dirty="0" err="1">
                <a:solidFill>
                  <a:schemeClr val="bg1"/>
                </a:solidFill>
              </a:rPr>
              <a:t>mR</a:t>
            </a:r>
            <a:endParaRPr lang="en-US" dirty="0">
              <a:solidFill>
                <a:schemeClr val="bg1"/>
              </a:solidFill>
            </a:endParaRPr>
          </a:p>
        </p:txBody>
      </p:sp>
      <p:sp>
        <p:nvSpPr>
          <p:cNvPr id="8" name="Rectangle 7">
            <a:extLst>
              <a:ext uri="{FF2B5EF4-FFF2-40B4-BE49-F238E27FC236}">
                <a16:creationId xmlns:a16="http://schemas.microsoft.com/office/drawing/2014/main" id="{F60B7894-1BE7-45D2-B9C1-AAA9281D9F25}"/>
              </a:ext>
            </a:extLst>
          </p:cNvPr>
          <p:cNvSpPr/>
          <p:nvPr/>
        </p:nvSpPr>
        <p:spPr>
          <a:xfrm>
            <a:off x="8107364" y="4724401"/>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800mR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AF3FAA-788C-4E83-B4F9-71A5C9E99B70}"/>
              </a:ext>
            </a:extLst>
          </p:cNvPr>
          <p:cNvGraphicFramePr>
            <a:graphicFrameLocks noGrp="1"/>
          </p:cNvGraphicFramePr>
          <p:nvPr/>
        </p:nvGraphicFramePr>
        <p:xfrm>
          <a:off x="1792289" y="12430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2" marB="45722"/>
                </a:tc>
                <a:tc>
                  <a:txBody>
                    <a:bodyPr/>
                    <a:lstStyle/>
                    <a:p>
                      <a:pPr algn="ctr"/>
                      <a:r>
                        <a:rPr lang="en-US" sz="1800" dirty="0"/>
                        <a:t>time</a:t>
                      </a:r>
                    </a:p>
                  </a:txBody>
                  <a:tcPr marL="91425" marR="91425" marT="45722" marB="45722"/>
                </a:tc>
                <a:tc>
                  <a:txBody>
                    <a:bodyPr/>
                    <a:lstStyle/>
                    <a:p>
                      <a:pPr algn="ctr"/>
                      <a:r>
                        <a:rPr lang="en-US" sz="1800" dirty="0" err="1"/>
                        <a:t>mAs</a:t>
                      </a:r>
                      <a:endParaRPr lang="en-US" sz="1800" dirty="0"/>
                    </a:p>
                  </a:txBody>
                  <a:tcPr marL="91425" marR="91425" marT="45722" marB="45722"/>
                </a:tc>
                <a:extLst>
                  <a:ext uri="{0D108BD9-81ED-4DB2-BD59-A6C34878D82A}">
                    <a16:rowId xmlns:a16="http://schemas.microsoft.com/office/drawing/2014/main" val="10000"/>
                  </a:ext>
                </a:extLst>
              </a:tr>
              <a:tr h="1144191">
                <a:tc>
                  <a:txBody>
                    <a:bodyPr/>
                    <a:lstStyle/>
                    <a:p>
                      <a:pPr algn="ctr"/>
                      <a:r>
                        <a:rPr lang="en-US" sz="2000" dirty="0"/>
                        <a:t>100</a:t>
                      </a:r>
                    </a:p>
                  </a:txBody>
                  <a:tcPr marL="91425" marR="91425" marT="45722" marB="45722"/>
                </a:tc>
                <a:tc>
                  <a:txBody>
                    <a:bodyPr/>
                    <a:lstStyle/>
                    <a:p>
                      <a:pPr algn="ctr"/>
                      <a:r>
                        <a:rPr lang="en-US" sz="1800" dirty="0"/>
                        <a:t>0.5 sec</a:t>
                      </a:r>
                    </a:p>
                  </a:txBody>
                  <a:tcPr marL="91425" marR="91425" marT="45722" marB="45722"/>
                </a:tc>
                <a:tc>
                  <a:txBody>
                    <a:bodyPr/>
                    <a:lstStyle/>
                    <a:p>
                      <a:pPr algn="ctr"/>
                      <a:r>
                        <a:rPr lang="en-US" sz="1800" dirty="0"/>
                        <a:t>50</a:t>
                      </a:r>
                    </a:p>
                  </a:txBody>
                  <a:tcPr marL="91425" marR="91425" marT="45722" marB="45722"/>
                </a:tc>
                <a:extLst>
                  <a:ext uri="{0D108BD9-81ED-4DB2-BD59-A6C34878D82A}">
                    <a16:rowId xmlns:a16="http://schemas.microsoft.com/office/drawing/2014/main" val="10001"/>
                  </a:ext>
                </a:extLst>
              </a:tr>
              <a:tr h="1144191">
                <a:tc>
                  <a:txBody>
                    <a:bodyPr/>
                    <a:lstStyle/>
                    <a:p>
                      <a:pPr algn="ctr"/>
                      <a:r>
                        <a:rPr lang="en-US" sz="1800" dirty="0"/>
                        <a:t>100</a:t>
                      </a:r>
                    </a:p>
                  </a:txBody>
                  <a:tcPr marL="91425" marR="91425" marT="45722" marB="45722"/>
                </a:tc>
                <a:tc>
                  <a:txBody>
                    <a:bodyPr/>
                    <a:lstStyle/>
                    <a:p>
                      <a:pPr algn="ctr"/>
                      <a:r>
                        <a:rPr lang="en-US" sz="1800" dirty="0"/>
                        <a:t>1 sec</a:t>
                      </a:r>
                    </a:p>
                  </a:txBody>
                  <a:tcPr marL="91425" marR="91425" marT="45722" marB="45722"/>
                </a:tc>
                <a:tc>
                  <a:txBody>
                    <a:bodyPr/>
                    <a:lstStyle/>
                    <a:p>
                      <a:pPr algn="ctr"/>
                      <a:r>
                        <a:rPr lang="en-US" sz="1800" dirty="0"/>
                        <a:t>100</a:t>
                      </a:r>
                    </a:p>
                  </a:txBody>
                  <a:tcPr marL="91425" marR="91425" marT="45722" marB="45722"/>
                </a:tc>
                <a:extLst>
                  <a:ext uri="{0D108BD9-81ED-4DB2-BD59-A6C34878D82A}">
                    <a16:rowId xmlns:a16="http://schemas.microsoft.com/office/drawing/2014/main" val="10002"/>
                  </a:ext>
                </a:extLst>
              </a:tr>
              <a:tr h="1144191">
                <a:tc>
                  <a:txBody>
                    <a:bodyPr/>
                    <a:lstStyle/>
                    <a:p>
                      <a:pPr algn="ctr"/>
                      <a:r>
                        <a:rPr lang="en-US" sz="1800" dirty="0"/>
                        <a:t>100</a:t>
                      </a:r>
                    </a:p>
                  </a:txBody>
                  <a:tcPr marL="91425" marR="91425" marT="45722" marB="45722"/>
                </a:tc>
                <a:tc>
                  <a:txBody>
                    <a:bodyPr/>
                    <a:lstStyle/>
                    <a:p>
                      <a:pPr algn="ctr"/>
                      <a:r>
                        <a:rPr lang="en-US" sz="1800" dirty="0"/>
                        <a:t>2 sec</a:t>
                      </a:r>
                    </a:p>
                  </a:txBody>
                  <a:tcPr marL="91425" marR="91425" marT="45722" marB="45722"/>
                </a:tc>
                <a:tc>
                  <a:txBody>
                    <a:bodyPr/>
                    <a:lstStyle/>
                    <a:p>
                      <a:pPr algn="ctr"/>
                      <a:r>
                        <a:rPr lang="en-US" sz="1800" dirty="0"/>
                        <a:t>200</a:t>
                      </a:r>
                    </a:p>
                  </a:txBody>
                  <a:tcPr marL="91425" marR="91425" marT="45722" marB="45722"/>
                </a:tc>
                <a:extLst>
                  <a:ext uri="{0D108BD9-81ED-4DB2-BD59-A6C34878D82A}">
                    <a16:rowId xmlns:a16="http://schemas.microsoft.com/office/drawing/2014/main" val="10003"/>
                  </a:ext>
                </a:extLst>
              </a:tr>
            </a:tbl>
          </a:graphicData>
        </a:graphic>
      </p:graphicFrame>
      <p:pic>
        <p:nvPicPr>
          <p:cNvPr id="19480" name="Picture 4">
            <a:extLst>
              <a:ext uri="{FF2B5EF4-FFF2-40B4-BE49-F238E27FC236}">
                <a16:creationId xmlns:a16="http://schemas.microsoft.com/office/drawing/2014/main" id="{EAACCF4D-689A-4D1A-BAC9-9CACEBEA33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74000" y="4733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07892E0-DB0B-4D59-9281-975391ACF97D}"/>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200 </a:t>
            </a:r>
            <a:r>
              <a:rPr lang="en-US" dirty="0" err="1">
                <a:solidFill>
                  <a:schemeClr val="bg1"/>
                </a:solidFill>
              </a:rPr>
              <a:t>mR</a:t>
            </a:r>
            <a:endParaRPr lang="en-US" dirty="0">
              <a:solidFill>
                <a:schemeClr val="bg1"/>
              </a:solidFill>
            </a:endParaRPr>
          </a:p>
        </p:txBody>
      </p:sp>
      <p:sp>
        <p:nvSpPr>
          <p:cNvPr id="10" name="Rectangle 9">
            <a:extLst>
              <a:ext uri="{FF2B5EF4-FFF2-40B4-BE49-F238E27FC236}">
                <a16:creationId xmlns:a16="http://schemas.microsoft.com/office/drawing/2014/main" id="{7C6E1332-252A-47AA-9B22-661A8949363E}"/>
              </a:ext>
            </a:extLst>
          </p:cNvPr>
          <p:cNvSpPr/>
          <p:nvPr/>
        </p:nvSpPr>
        <p:spPr>
          <a:xfrm>
            <a:off x="9228139" y="3616325"/>
            <a:ext cx="922337"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400 </a:t>
            </a:r>
            <a:r>
              <a:rPr lang="en-US" dirty="0" err="1">
                <a:solidFill>
                  <a:schemeClr val="bg1"/>
                </a:solidFill>
              </a:rPr>
              <a:t>mR</a:t>
            </a:r>
            <a:endParaRPr lang="en-US" dirty="0">
              <a:solidFill>
                <a:schemeClr val="bg1"/>
              </a:solidFill>
            </a:endParaRPr>
          </a:p>
        </p:txBody>
      </p:sp>
      <p:sp>
        <p:nvSpPr>
          <p:cNvPr id="11" name="Rectangle 10">
            <a:extLst>
              <a:ext uri="{FF2B5EF4-FFF2-40B4-BE49-F238E27FC236}">
                <a16:creationId xmlns:a16="http://schemas.microsoft.com/office/drawing/2014/main" id="{898079E3-C9A5-4261-BECD-47BCC52873D1}"/>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pic>
        <p:nvPicPr>
          <p:cNvPr id="19484" name="Picture 4">
            <a:extLst>
              <a:ext uri="{FF2B5EF4-FFF2-40B4-BE49-F238E27FC236}">
                <a16:creationId xmlns:a16="http://schemas.microsoft.com/office/drawing/2014/main" id="{2A81E127-1A1F-4002-9AFD-0C5C85ABDE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0" y="24479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5" name="Picture 4">
            <a:extLst>
              <a:ext uri="{FF2B5EF4-FFF2-40B4-BE49-F238E27FC236}">
                <a16:creationId xmlns:a16="http://schemas.microsoft.com/office/drawing/2014/main" id="{61780E2D-9720-4F1D-92F6-9AFE4EFDAE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3603626"/>
            <a:ext cx="1119188"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C56DDC5-7DE7-42E2-95A0-2596158DE05E}"/>
              </a:ext>
            </a:extLst>
          </p:cNvPr>
          <p:cNvGraphicFramePr>
            <a:graphicFrameLocks noGrp="1"/>
          </p:cNvGraphicFramePr>
          <p:nvPr/>
        </p:nvGraphicFramePr>
        <p:xfrm>
          <a:off x="1795464" y="12176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3" marB="45723"/>
                </a:tc>
                <a:tc>
                  <a:txBody>
                    <a:bodyPr/>
                    <a:lstStyle/>
                    <a:p>
                      <a:pPr algn="ctr"/>
                      <a:r>
                        <a:rPr lang="en-US" sz="1800" dirty="0"/>
                        <a:t>time</a:t>
                      </a:r>
                    </a:p>
                  </a:txBody>
                  <a:tcPr marL="91425" marR="91425" marT="45723" marB="45723"/>
                </a:tc>
                <a:tc>
                  <a:txBody>
                    <a:bodyPr/>
                    <a:lstStyle/>
                    <a:p>
                      <a:pPr algn="ctr"/>
                      <a:r>
                        <a:rPr lang="en-US" sz="1800" dirty="0" err="1"/>
                        <a:t>mAs</a:t>
                      </a:r>
                      <a:endParaRPr lang="en-US" sz="1800" dirty="0"/>
                    </a:p>
                  </a:txBody>
                  <a:tcPr marL="91425" marR="91425" marT="45723" marB="45723"/>
                </a:tc>
                <a:extLst>
                  <a:ext uri="{0D108BD9-81ED-4DB2-BD59-A6C34878D82A}">
                    <a16:rowId xmlns:a16="http://schemas.microsoft.com/office/drawing/2014/main" val="10000"/>
                  </a:ext>
                </a:extLst>
              </a:tr>
              <a:tr h="1144191">
                <a:tc>
                  <a:txBody>
                    <a:bodyPr/>
                    <a:lstStyle/>
                    <a:p>
                      <a:pPr algn="ctr"/>
                      <a:r>
                        <a:rPr lang="en-US" sz="2000" dirty="0"/>
                        <a:t>400</a:t>
                      </a:r>
                    </a:p>
                  </a:txBody>
                  <a:tcPr marL="91425" marR="91425" marT="45723" marB="45723"/>
                </a:tc>
                <a:tc>
                  <a:txBody>
                    <a:bodyPr/>
                    <a:lstStyle/>
                    <a:p>
                      <a:pPr algn="ctr"/>
                      <a:r>
                        <a:rPr lang="en-US" sz="1800" dirty="0"/>
                        <a:t>0.5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1"/>
                  </a:ext>
                </a:extLst>
              </a:tr>
              <a:tr h="1144191">
                <a:tc>
                  <a:txBody>
                    <a:bodyPr/>
                    <a:lstStyle/>
                    <a:p>
                      <a:pPr algn="ctr"/>
                      <a:r>
                        <a:rPr lang="en-US" sz="1800" dirty="0"/>
                        <a:t>200</a:t>
                      </a:r>
                    </a:p>
                  </a:txBody>
                  <a:tcPr marL="91425" marR="91425" marT="45723" marB="45723"/>
                </a:tc>
                <a:tc>
                  <a:txBody>
                    <a:bodyPr/>
                    <a:lstStyle/>
                    <a:p>
                      <a:pPr algn="ctr"/>
                      <a:r>
                        <a:rPr lang="en-US" sz="1800" dirty="0"/>
                        <a:t>1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2"/>
                  </a:ext>
                </a:extLst>
              </a:tr>
              <a:tr h="1144191">
                <a:tc>
                  <a:txBody>
                    <a:bodyPr/>
                    <a:lstStyle/>
                    <a:p>
                      <a:pPr algn="ctr"/>
                      <a:r>
                        <a:rPr lang="en-US" sz="1800" dirty="0"/>
                        <a:t>100</a:t>
                      </a:r>
                    </a:p>
                  </a:txBody>
                  <a:tcPr marL="91425" marR="91425" marT="45723" marB="45723"/>
                </a:tc>
                <a:tc>
                  <a:txBody>
                    <a:bodyPr/>
                    <a:lstStyle/>
                    <a:p>
                      <a:pPr algn="ctr"/>
                      <a:r>
                        <a:rPr lang="en-US" sz="1800" dirty="0"/>
                        <a:t>2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3"/>
                  </a:ext>
                </a:extLst>
              </a:tr>
            </a:tbl>
          </a:graphicData>
        </a:graphic>
      </p:graphicFrame>
      <p:pic>
        <p:nvPicPr>
          <p:cNvPr id="20504" name="Picture 2">
            <a:extLst>
              <a:ext uri="{FF2B5EF4-FFF2-40B4-BE49-F238E27FC236}">
                <a16:creationId xmlns:a16="http://schemas.microsoft.com/office/drawing/2014/main" id="{EF0BE759-30F5-4F17-9C5B-CCB97896929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24288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5" name="Picture 3">
            <a:extLst>
              <a:ext uri="{FF2B5EF4-FFF2-40B4-BE49-F238E27FC236}">
                <a16:creationId xmlns:a16="http://schemas.microsoft.com/office/drawing/2014/main" id="{DE227EDB-F0BE-4307-BD41-4FA964F654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356552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6" name="Picture 4">
            <a:extLst>
              <a:ext uri="{FF2B5EF4-FFF2-40B4-BE49-F238E27FC236}">
                <a16:creationId xmlns:a16="http://schemas.microsoft.com/office/drawing/2014/main" id="{46BCF9FE-3BB4-4084-9692-E0E9B82F8D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47021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A9878E0-45EF-41E3-9981-086E37FEA8F4}"/>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7" name="Rectangle 6">
            <a:extLst>
              <a:ext uri="{FF2B5EF4-FFF2-40B4-BE49-F238E27FC236}">
                <a16:creationId xmlns:a16="http://schemas.microsoft.com/office/drawing/2014/main" id="{5A6324AB-360F-477D-9CDE-15D9A9D06BD9}"/>
              </a:ext>
            </a:extLst>
          </p:cNvPr>
          <p:cNvSpPr/>
          <p:nvPr/>
        </p:nvSpPr>
        <p:spPr>
          <a:xfrm>
            <a:off x="9228139" y="3616325"/>
            <a:ext cx="922337"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8" name="Rectangle 7">
            <a:extLst>
              <a:ext uri="{FF2B5EF4-FFF2-40B4-BE49-F238E27FC236}">
                <a16:creationId xmlns:a16="http://schemas.microsoft.com/office/drawing/2014/main" id="{F3D9DBB3-A23B-42A1-8AE5-AFB88395AA16}"/>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3BC5DB-19F4-4DAD-81A9-11E263626414}"/>
              </a:ext>
            </a:extLst>
          </p:cNvPr>
          <p:cNvGraphicFramePr>
            <a:graphicFrameLocks noGrp="1"/>
          </p:cNvGraphicFramePr>
          <p:nvPr/>
        </p:nvGraphicFramePr>
        <p:xfrm>
          <a:off x="1795463" y="1217613"/>
          <a:ext cx="5892801" cy="4576764"/>
        </p:xfrm>
        <a:graphic>
          <a:graphicData uri="http://schemas.openxmlformats.org/drawingml/2006/table">
            <a:tbl>
              <a:tblPr firstRow="1" bandRow="1">
                <a:tableStyleId>{073A0DAA-6AF3-43AB-8588-CEC1D06C72B9}</a:tableStyleId>
              </a:tblPr>
              <a:tblGrid>
                <a:gridCol w="1964267">
                  <a:extLst>
                    <a:ext uri="{9D8B030D-6E8A-4147-A177-3AD203B41FA5}">
                      <a16:colId xmlns:a16="http://schemas.microsoft.com/office/drawing/2014/main" val="20000"/>
                    </a:ext>
                  </a:extLst>
                </a:gridCol>
                <a:gridCol w="1964267">
                  <a:extLst>
                    <a:ext uri="{9D8B030D-6E8A-4147-A177-3AD203B41FA5}">
                      <a16:colId xmlns:a16="http://schemas.microsoft.com/office/drawing/2014/main" val="20001"/>
                    </a:ext>
                  </a:extLst>
                </a:gridCol>
                <a:gridCol w="1964267">
                  <a:extLst>
                    <a:ext uri="{9D8B030D-6E8A-4147-A177-3AD203B41FA5}">
                      <a16:colId xmlns:a16="http://schemas.microsoft.com/office/drawing/2014/main" val="20002"/>
                    </a:ext>
                  </a:extLst>
                </a:gridCol>
              </a:tblGrid>
              <a:tr h="1144191">
                <a:tc>
                  <a:txBody>
                    <a:bodyPr/>
                    <a:lstStyle/>
                    <a:p>
                      <a:pPr algn="ctr"/>
                      <a:r>
                        <a:rPr lang="en-US" sz="1800" dirty="0"/>
                        <a:t>mA</a:t>
                      </a:r>
                    </a:p>
                  </a:txBody>
                  <a:tcPr marL="91425" marR="91425" marT="45723" marB="45723"/>
                </a:tc>
                <a:tc>
                  <a:txBody>
                    <a:bodyPr/>
                    <a:lstStyle/>
                    <a:p>
                      <a:pPr algn="ctr"/>
                      <a:r>
                        <a:rPr lang="en-US" sz="1800" dirty="0"/>
                        <a:t>time</a:t>
                      </a:r>
                    </a:p>
                  </a:txBody>
                  <a:tcPr marL="91425" marR="91425" marT="45723" marB="45723"/>
                </a:tc>
                <a:tc>
                  <a:txBody>
                    <a:bodyPr/>
                    <a:lstStyle/>
                    <a:p>
                      <a:pPr algn="ctr"/>
                      <a:r>
                        <a:rPr lang="en-US" sz="1800" dirty="0" err="1"/>
                        <a:t>mAs</a:t>
                      </a:r>
                      <a:endParaRPr lang="en-US" sz="1800" dirty="0"/>
                    </a:p>
                  </a:txBody>
                  <a:tcPr marL="91425" marR="91425" marT="45723" marB="45723"/>
                </a:tc>
                <a:extLst>
                  <a:ext uri="{0D108BD9-81ED-4DB2-BD59-A6C34878D82A}">
                    <a16:rowId xmlns:a16="http://schemas.microsoft.com/office/drawing/2014/main" val="10000"/>
                  </a:ext>
                </a:extLst>
              </a:tr>
              <a:tr h="1144191">
                <a:tc>
                  <a:txBody>
                    <a:bodyPr/>
                    <a:lstStyle/>
                    <a:p>
                      <a:pPr algn="ctr"/>
                      <a:r>
                        <a:rPr lang="en-US" sz="2000" dirty="0"/>
                        <a:t>200</a:t>
                      </a:r>
                    </a:p>
                  </a:txBody>
                  <a:tcPr marL="91425" marR="91425" marT="45723" marB="45723"/>
                </a:tc>
                <a:tc>
                  <a:txBody>
                    <a:bodyPr/>
                    <a:lstStyle/>
                    <a:p>
                      <a:pPr algn="ctr"/>
                      <a:r>
                        <a:rPr lang="en-US" sz="1800" dirty="0"/>
                        <a:t>1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1"/>
                  </a:ext>
                </a:extLst>
              </a:tr>
              <a:tr h="1144191">
                <a:tc>
                  <a:txBody>
                    <a:bodyPr/>
                    <a:lstStyle/>
                    <a:p>
                      <a:pPr algn="ctr"/>
                      <a:r>
                        <a:rPr lang="en-US" sz="1800" dirty="0"/>
                        <a:t>100</a:t>
                      </a:r>
                    </a:p>
                  </a:txBody>
                  <a:tcPr marL="91425" marR="91425" marT="45723" marB="45723"/>
                </a:tc>
                <a:tc>
                  <a:txBody>
                    <a:bodyPr/>
                    <a:lstStyle/>
                    <a:p>
                      <a:pPr algn="ctr"/>
                      <a:r>
                        <a:rPr lang="en-US" sz="1800" dirty="0"/>
                        <a:t>2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2"/>
                  </a:ext>
                </a:extLst>
              </a:tr>
              <a:tr h="1144191">
                <a:tc>
                  <a:txBody>
                    <a:bodyPr/>
                    <a:lstStyle/>
                    <a:p>
                      <a:pPr algn="ctr"/>
                      <a:r>
                        <a:rPr lang="en-US" sz="1800" dirty="0"/>
                        <a:t>50</a:t>
                      </a:r>
                    </a:p>
                  </a:txBody>
                  <a:tcPr marL="91425" marR="91425" marT="45723" marB="45723"/>
                </a:tc>
                <a:tc>
                  <a:txBody>
                    <a:bodyPr/>
                    <a:lstStyle/>
                    <a:p>
                      <a:pPr algn="ctr"/>
                      <a:r>
                        <a:rPr lang="en-US" sz="1800" dirty="0"/>
                        <a:t>4 sec</a:t>
                      </a:r>
                    </a:p>
                  </a:txBody>
                  <a:tcPr marL="91425" marR="91425" marT="45723" marB="45723"/>
                </a:tc>
                <a:tc>
                  <a:txBody>
                    <a:bodyPr/>
                    <a:lstStyle/>
                    <a:p>
                      <a:pPr algn="ctr"/>
                      <a:r>
                        <a:rPr lang="en-US" sz="1800" dirty="0"/>
                        <a:t>200</a:t>
                      </a:r>
                    </a:p>
                  </a:txBody>
                  <a:tcPr marL="91425" marR="91425" marT="45723" marB="45723"/>
                </a:tc>
                <a:extLst>
                  <a:ext uri="{0D108BD9-81ED-4DB2-BD59-A6C34878D82A}">
                    <a16:rowId xmlns:a16="http://schemas.microsoft.com/office/drawing/2014/main" val="10003"/>
                  </a:ext>
                </a:extLst>
              </a:tr>
            </a:tbl>
          </a:graphicData>
        </a:graphic>
      </p:graphicFrame>
      <p:pic>
        <p:nvPicPr>
          <p:cNvPr id="21528" name="Picture 2">
            <a:extLst>
              <a:ext uri="{FF2B5EF4-FFF2-40B4-BE49-F238E27FC236}">
                <a16:creationId xmlns:a16="http://schemas.microsoft.com/office/drawing/2014/main" id="{B47E23EC-E60A-475D-AD36-34CFEAC210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24288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3">
            <a:extLst>
              <a:ext uri="{FF2B5EF4-FFF2-40B4-BE49-F238E27FC236}">
                <a16:creationId xmlns:a16="http://schemas.microsoft.com/office/drawing/2014/main" id="{1568457A-8689-48FE-A5AF-34BBB1130D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356552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4">
            <a:extLst>
              <a:ext uri="{FF2B5EF4-FFF2-40B4-BE49-F238E27FC236}">
                <a16:creationId xmlns:a16="http://schemas.microsoft.com/office/drawing/2014/main" id="{DABA6AAA-C2F5-4F2E-8865-164ED98370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81926" y="4702176"/>
            <a:ext cx="11207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6E06145-159D-4648-BE6A-98FD024ED38C}"/>
              </a:ext>
            </a:extLst>
          </p:cNvPr>
          <p:cNvSpPr/>
          <p:nvPr/>
        </p:nvSpPr>
        <p:spPr>
          <a:xfrm>
            <a:off x="9228139" y="2447926"/>
            <a:ext cx="922337" cy="1046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7" name="Rectangle 6">
            <a:extLst>
              <a:ext uri="{FF2B5EF4-FFF2-40B4-BE49-F238E27FC236}">
                <a16:creationId xmlns:a16="http://schemas.microsoft.com/office/drawing/2014/main" id="{97BA363F-5EBC-467A-BFD9-0C15D1244D7E}"/>
              </a:ext>
            </a:extLst>
          </p:cNvPr>
          <p:cNvSpPr/>
          <p:nvPr/>
        </p:nvSpPr>
        <p:spPr>
          <a:xfrm>
            <a:off x="9228139" y="3616325"/>
            <a:ext cx="922337" cy="1011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
        <p:nvSpPr>
          <p:cNvPr id="8" name="Rectangle 7">
            <a:extLst>
              <a:ext uri="{FF2B5EF4-FFF2-40B4-BE49-F238E27FC236}">
                <a16:creationId xmlns:a16="http://schemas.microsoft.com/office/drawing/2014/main" id="{0ED68467-D6A8-465D-861F-19BE4368B3BE}"/>
              </a:ext>
            </a:extLst>
          </p:cNvPr>
          <p:cNvSpPr/>
          <p:nvPr/>
        </p:nvSpPr>
        <p:spPr>
          <a:xfrm>
            <a:off x="9228139" y="4765676"/>
            <a:ext cx="922337" cy="1014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800 </a:t>
            </a:r>
            <a:r>
              <a:rPr lang="en-US" dirty="0" err="1">
                <a:solidFill>
                  <a:schemeClr val="bg1"/>
                </a:solidFill>
              </a:rPr>
              <a:t>mR</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2" name="Rectangle 615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Freeform: Shape 615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Arc 615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46" name="Rectangle 3">
            <a:extLst>
              <a:ext uri="{FF2B5EF4-FFF2-40B4-BE49-F238E27FC236}">
                <a16:creationId xmlns:a16="http://schemas.microsoft.com/office/drawing/2014/main" id="{C28C4DC9-83DA-4A82-AE20-189B68F59E45}"/>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indent="-228600">
              <a:lnSpc>
                <a:spcPct val="90000"/>
              </a:lnSpc>
              <a:spcBef>
                <a:spcPct val="0"/>
              </a:spcBef>
              <a:buClrTx/>
            </a:pPr>
            <a:r>
              <a:rPr lang="en-US" altLang="en-US" sz="1800" dirty="0">
                <a:latin typeface="+mn-lt"/>
              </a:rPr>
              <a:t>When the </a:t>
            </a:r>
            <a:r>
              <a:rPr lang="en-US" altLang="en-US" sz="1800" dirty="0" err="1">
                <a:latin typeface="+mn-lt"/>
              </a:rPr>
              <a:t>kVp</a:t>
            </a:r>
            <a:r>
              <a:rPr lang="en-US" altLang="en-US" sz="1800" dirty="0">
                <a:latin typeface="+mn-lt"/>
              </a:rPr>
              <a:t> is increased at the control panel, a larger potential difference occurs in the x-ray tube, giving more electrons the kinetic energy to produce x-rays and increasing the kinetic energy overall. The result is more photons (quantity) and higher energy photons (quality).</a:t>
            </a:r>
          </a:p>
        </p:txBody>
      </p:sp>
      <p:sp>
        <p:nvSpPr>
          <p:cNvPr id="6147" name="Rectangle 2">
            <a:extLst>
              <a:ext uri="{FF2B5EF4-FFF2-40B4-BE49-F238E27FC236}">
                <a16:creationId xmlns:a16="http://schemas.microsoft.com/office/drawing/2014/main" id="{93DBE42D-1457-446F-B780-121F233963E9}"/>
              </a:ext>
            </a:extLst>
          </p:cNvPr>
          <p:cNvSpPr>
            <a:spLocks noChangeArrowheads="1"/>
          </p:cNvSpPr>
          <p:nvPr/>
        </p:nvSpPr>
        <p:spPr bwMode="auto">
          <a:xfrm>
            <a:off x="4824414" y="1065213"/>
            <a:ext cx="21900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buClrTx/>
              <a:buFontTx/>
              <a:buNone/>
            </a:pPr>
            <a:r>
              <a:rPr lang="en-US" altLang="en-US" sz="3200" dirty="0">
                <a:latin typeface="Arial" panose="020B0604020202020204" pitchFamily="34" charset="0"/>
              </a:rPr>
              <a:t>Kilovoltage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1" name="Freeform: Shape 1844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43" name="Arc 1844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434" name="Rectangle 3">
            <a:extLst>
              <a:ext uri="{FF2B5EF4-FFF2-40B4-BE49-F238E27FC236}">
                <a16:creationId xmlns:a16="http://schemas.microsoft.com/office/drawing/2014/main" id="{69BC1F41-E0D9-46D1-B19E-A717EFF86E21}"/>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eaLnBrk="1" hangingPunct="1">
              <a:lnSpc>
                <a:spcPct val="90000"/>
              </a:lnSpc>
              <a:spcBef>
                <a:spcPct val="0"/>
              </a:spcBef>
              <a:spcAft>
                <a:spcPts val="600"/>
              </a:spcAft>
              <a:buClrTx/>
              <a:buFont typeface="Arial" panose="020B0604020202020204" pitchFamily="34" charset="0"/>
              <a:buChar char="•"/>
            </a:pPr>
            <a:r>
              <a:rPr lang="en-US" altLang="en-US" b="1">
                <a:latin typeface="+mn-lt"/>
              </a:rPr>
              <a:t>Primary Factors</a:t>
            </a:r>
          </a:p>
          <a:p>
            <a:pPr indent="-228600" eaLnBrk="1" hangingPunct="1">
              <a:lnSpc>
                <a:spcPct val="90000"/>
              </a:lnSpc>
              <a:spcBef>
                <a:spcPct val="0"/>
              </a:spcBef>
              <a:spcAft>
                <a:spcPts val="600"/>
              </a:spcAft>
              <a:buClrTx/>
              <a:buFont typeface="Arial" panose="020B0604020202020204" pitchFamily="34" charset="0"/>
              <a:buChar char="•"/>
            </a:pPr>
            <a:r>
              <a:rPr lang="en-US" altLang="en-US">
                <a:latin typeface="+mn-lt"/>
              </a:rPr>
              <a:t>The primary exposure technique factors the radiographer selects on the control panel are milliamperage, time of exposure, and kilovoltage peak (kVp). Depending on the type of control panel, milliamperage and exposure time may be selected separately or combined as one factor, milliamperage/second (mAs). Regardless, it is important to understand how changing each separately or in combination affects the radiation reaching the IR and the radiographic image.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157B770A-373B-4592-95B5-141ECDA84C54}"/>
              </a:ext>
            </a:extLst>
          </p:cNvPr>
          <p:cNvSpPr>
            <a:spLocks noChangeArrowheads="1"/>
          </p:cNvSpPr>
          <p:nvPr/>
        </p:nvSpPr>
        <p:spPr bwMode="auto">
          <a:xfrm>
            <a:off x="2041525" y="506413"/>
            <a:ext cx="81740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a:latin typeface="Arial" panose="020B0604020202020204" pitchFamily="34" charset="0"/>
              </a:rPr>
              <a:t>The kVp affects the exposure to the IR because it alters the amount and penetrating ability of the x-ray beam.</a:t>
            </a:r>
          </a:p>
        </p:txBody>
      </p:sp>
      <p:sp>
        <p:nvSpPr>
          <p:cNvPr id="8195" name="AutoShape 2" descr="http://pageburstls.elsevier.com/books/978-0-323-06974-8/content/image/978-0-323-06974-8_0176.jpg?format=jpg&amp;zoomed=1">
            <a:extLst>
              <a:ext uri="{FF2B5EF4-FFF2-40B4-BE49-F238E27FC236}">
                <a16:creationId xmlns:a16="http://schemas.microsoft.com/office/drawing/2014/main" id="{D69927FF-5211-4513-BF2B-729B0AF7F0D0}"/>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endParaRPr lang="en-US" altLang="en-US" sz="1800">
              <a:latin typeface="Arial" panose="020B0604020202020204" pitchFamily="34" charset="0"/>
            </a:endParaRPr>
          </a:p>
        </p:txBody>
      </p:sp>
      <p:pic>
        <p:nvPicPr>
          <p:cNvPr id="8196" name="Picture 3">
            <a:extLst>
              <a:ext uri="{FF2B5EF4-FFF2-40B4-BE49-F238E27FC236}">
                <a16:creationId xmlns:a16="http://schemas.microsoft.com/office/drawing/2014/main" id="{4A518941-FC6B-4D5C-8858-A9EB05B834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1409700"/>
            <a:ext cx="7805738"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Rectangle 6">
            <a:extLst>
              <a:ext uri="{FF2B5EF4-FFF2-40B4-BE49-F238E27FC236}">
                <a16:creationId xmlns:a16="http://schemas.microsoft.com/office/drawing/2014/main" id="{8F656F6C-7A05-407C-B55A-8EC30E391656}"/>
              </a:ext>
            </a:extLst>
          </p:cNvPr>
          <p:cNvSpPr>
            <a:spLocks noChangeArrowheads="1"/>
          </p:cNvSpPr>
          <p:nvPr/>
        </p:nvSpPr>
        <p:spPr bwMode="auto">
          <a:xfrm>
            <a:off x="2114550" y="4703763"/>
            <a:ext cx="7805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a:latin typeface="Arial" panose="020B0604020202020204" pitchFamily="34" charset="0"/>
              </a:rPr>
              <a:t>Altering the penetrating power of the x-ray beam affects its absorption and transmission through the anatomic tissue being radiographed. Higher kVp increases the penetrating power of the x-ray beam and results in less absorption and more transmission in the anatomic tissues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3623C1B-E5B0-4AC2-99B6-25BB9B4C7595}"/>
              </a:ext>
            </a:extLst>
          </p:cNvPr>
          <p:cNvSpPr/>
          <p:nvPr/>
        </p:nvSpPr>
        <p:spPr>
          <a:xfrm>
            <a:off x="2319338" y="1512889"/>
            <a:ext cx="7605712" cy="974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bg2"/>
                </a:solidFill>
              </a:rPr>
              <a:t>kVp</a:t>
            </a:r>
            <a:r>
              <a:rPr lang="en-US" sz="2400" dirty="0">
                <a:solidFill>
                  <a:schemeClr val="bg2"/>
                </a:solidFill>
              </a:rPr>
              <a:t> is the primary controlling factor of </a:t>
            </a:r>
          </a:p>
          <a:p>
            <a:pPr algn="ctr">
              <a:defRPr/>
            </a:pPr>
            <a:r>
              <a:rPr lang="en-US" sz="2400" dirty="0">
                <a:solidFill>
                  <a:schemeClr val="bg2"/>
                </a:solidFill>
              </a:rPr>
              <a:t>the x-ray beam quality</a:t>
            </a:r>
            <a:endParaRPr lang="en-US" dirty="0">
              <a:solidFill>
                <a:schemeClr val="bg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Shape 1025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2">
            <a:extLst>
              <a:ext uri="{FF2B5EF4-FFF2-40B4-BE49-F238E27FC236}">
                <a16:creationId xmlns:a16="http://schemas.microsoft.com/office/drawing/2014/main" id="{73CD5E2B-7D4A-47A8-BF58-5B4F952DF377}"/>
              </a:ext>
            </a:extLst>
          </p:cNvPr>
          <p:cNvSpPr>
            <a:spLocks noChangeArrowheads="1"/>
          </p:cNvSpPr>
          <p:nvPr/>
        </p:nvSpPr>
        <p:spPr bwMode="auto">
          <a:xfrm>
            <a:off x="686834" y="1153572"/>
            <a:ext cx="3200400" cy="44611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nSpc>
                <a:spcPct val="90000"/>
              </a:lnSpc>
              <a:spcBef>
                <a:spcPct val="0"/>
              </a:spcBef>
              <a:buClrTx/>
              <a:buNone/>
            </a:pPr>
            <a:r>
              <a:rPr lang="en-US" altLang="en-US" sz="4400" kern="1200">
                <a:solidFill>
                  <a:srgbClr val="FFFFFF"/>
                </a:solidFill>
                <a:latin typeface="+mj-lt"/>
                <a:ea typeface="+mj-ea"/>
                <a:cs typeface="+mj-cs"/>
              </a:rPr>
              <a:t>Kilovoltage</a:t>
            </a:r>
          </a:p>
        </p:txBody>
      </p:sp>
      <p:sp>
        <p:nvSpPr>
          <p:cNvPr id="10253" name="Arc 1025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43" name="Rectangle 1">
            <a:extLst>
              <a:ext uri="{FF2B5EF4-FFF2-40B4-BE49-F238E27FC236}">
                <a16:creationId xmlns:a16="http://schemas.microsoft.com/office/drawing/2014/main" id="{379C7C25-1B92-4C15-80A5-CF6A1EC1A74C}"/>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indent="-228600">
              <a:lnSpc>
                <a:spcPct val="90000"/>
              </a:lnSpc>
              <a:spcBef>
                <a:spcPct val="0"/>
              </a:spcBef>
              <a:buClrTx/>
            </a:pPr>
            <a:r>
              <a:rPr lang="en-US" altLang="en-US">
                <a:latin typeface="+mn-lt"/>
              </a:rPr>
              <a:t>The area of interest must be adequately penetrated before the mAs can be adjusted to produce a quality radiographic image. When adequate penetration is achieved, further increasing the kVp results in more radiation reaching the IR. Unlike mAs, the kVp affects the amount of radiation exposure to the IR and radiographic contrast.</a:t>
            </a:r>
          </a:p>
        </p:txBody>
      </p:sp>
      <p:sp>
        <p:nvSpPr>
          <p:cNvPr id="10244" name="Rectangle 5">
            <a:extLst>
              <a:ext uri="{FF2B5EF4-FFF2-40B4-BE49-F238E27FC236}">
                <a16:creationId xmlns:a16="http://schemas.microsoft.com/office/drawing/2014/main" id="{875284FA-18C8-4429-ACBE-ABC7312AD10B}"/>
              </a:ext>
            </a:extLst>
          </p:cNvPr>
          <p:cNvSpPr>
            <a:spLocks noChangeArrowheads="1"/>
          </p:cNvSpPr>
          <p:nvPr/>
        </p:nvSpPr>
        <p:spPr bwMode="auto">
          <a:xfrm>
            <a:off x="3328035" y="5242763"/>
            <a:ext cx="8305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gn="ctr">
              <a:spcBef>
                <a:spcPct val="0"/>
              </a:spcBef>
              <a:buClrTx/>
              <a:buFontTx/>
              <a:buNone/>
            </a:pPr>
            <a:r>
              <a:rPr lang="en-US" sz="2400" dirty="0" err="1">
                <a:solidFill>
                  <a:srgbClr val="7030A0"/>
                </a:solidFill>
                <a:latin typeface="Times New Roman" panose="02020603050405020304" pitchFamily="18" charset="0"/>
                <a:cs typeface="Times New Roman" panose="02020603050405020304" pitchFamily="18" charset="0"/>
              </a:rPr>
              <a:t>kVp</a:t>
            </a:r>
            <a:r>
              <a:rPr lang="en-US" sz="2400" dirty="0">
                <a:solidFill>
                  <a:srgbClr val="7030A0"/>
                </a:solidFill>
                <a:latin typeface="Times New Roman" panose="02020603050405020304" pitchFamily="18" charset="0"/>
                <a:cs typeface="Times New Roman" panose="02020603050405020304" pitchFamily="18" charset="0"/>
              </a:rPr>
              <a:t> mainly controls how well the X-ray beam penetrates the patient, and it also affects the contrast of the image</a:t>
            </a:r>
            <a:endParaRPr lang="en-US" altLang="en-US" sz="24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7" name="Picture 2">
            <a:extLst>
              <a:ext uri="{FF2B5EF4-FFF2-40B4-BE49-F238E27FC236}">
                <a16:creationId xmlns:a16="http://schemas.microsoft.com/office/drawing/2014/main" id="{06712D04-AEBF-49FA-B7A3-DD0F12908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284" b="9758"/>
          <a:stretch>
            <a:fillRect/>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3">
            <a:extLst>
              <a:ext uri="{FF2B5EF4-FFF2-40B4-BE49-F238E27FC236}">
                <a16:creationId xmlns:a16="http://schemas.microsoft.com/office/drawing/2014/main" id="{06FA942E-B2C4-4807-9874-1717A400C5AF}"/>
              </a:ext>
            </a:extLst>
          </p:cNvPr>
          <p:cNvSpPr>
            <a:spLocks noChangeArrowheads="1"/>
          </p:cNvSpPr>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indent="-228600">
              <a:lnSpc>
                <a:spcPct val="90000"/>
              </a:lnSpc>
              <a:spcAft>
                <a:spcPts val="600"/>
              </a:spcAft>
              <a:buFont typeface="Arial" panose="020B0604020202020204" pitchFamily="34" charset="0"/>
              <a:buChar char="•"/>
            </a:pPr>
            <a:r>
              <a:rPr lang="en-US" altLang="en-US">
                <a:latin typeface="+mn-lt"/>
              </a:rPr>
              <a:t>A high kVp results in less absorption and more transmission in the anatomic tissues, which results in less variation in the x-ray intensities exiting the patient (remnant), producing a low-contrast (long-scale) image. A low kVp results in more absorption and less transmission in the anatomic tissues, but with more variation in the x-ray intensities exiting the patient, resulting in a high-contrast (short-scale) image.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EC39E2B7-FF82-46D2-BA01-6A1529919A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6926" y="1981200"/>
            <a:ext cx="8023225"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9F5BD042-B20C-4BD8-AB1C-E93C703F6382}"/>
              </a:ext>
            </a:extLst>
          </p:cNvPr>
          <p:cNvSpPr/>
          <p:nvPr/>
        </p:nvSpPr>
        <p:spPr>
          <a:xfrm>
            <a:off x="2368550" y="1447800"/>
            <a:ext cx="34988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10000"/>
                  </a:schemeClr>
                </a:solidFill>
              </a:rPr>
              <a:t>High Contrast</a:t>
            </a:r>
          </a:p>
        </p:txBody>
      </p:sp>
      <p:sp>
        <p:nvSpPr>
          <p:cNvPr id="4" name="Rectangle 3">
            <a:extLst>
              <a:ext uri="{FF2B5EF4-FFF2-40B4-BE49-F238E27FC236}">
                <a16:creationId xmlns:a16="http://schemas.microsoft.com/office/drawing/2014/main" id="{9395CEAC-883F-457D-B87E-FC38C9382235}"/>
              </a:ext>
            </a:extLst>
          </p:cNvPr>
          <p:cNvSpPr/>
          <p:nvPr/>
        </p:nvSpPr>
        <p:spPr>
          <a:xfrm>
            <a:off x="6248400" y="1455738"/>
            <a:ext cx="349885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5">
                    <a:lumMod val="10000"/>
                  </a:schemeClr>
                </a:solidFill>
              </a:rPr>
              <a:t>Low Contrast</a:t>
            </a:r>
          </a:p>
        </p:txBody>
      </p:sp>
      <p:sp>
        <p:nvSpPr>
          <p:cNvPr id="2" name="Rectangle 1">
            <a:extLst>
              <a:ext uri="{FF2B5EF4-FFF2-40B4-BE49-F238E27FC236}">
                <a16:creationId xmlns:a16="http://schemas.microsoft.com/office/drawing/2014/main" id="{8FBAA5ED-E39F-4CD6-B968-27D148788C78}"/>
              </a:ext>
            </a:extLst>
          </p:cNvPr>
          <p:cNvSpPr/>
          <p:nvPr/>
        </p:nvSpPr>
        <p:spPr>
          <a:xfrm>
            <a:off x="3048000" y="1050925"/>
            <a:ext cx="2286000" cy="381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Low </a:t>
            </a:r>
            <a:r>
              <a:rPr lang="en-US" dirty="0" err="1">
                <a:solidFill>
                  <a:srgbClr val="C00000"/>
                </a:solidFill>
              </a:rPr>
              <a:t>kVp</a:t>
            </a:r>
            <a:endParaRPr lang="en-US" dirty="0">
              <a:solidFill>
                <a:srgbClr val="C00000"/>
              </a:solidFill>
            </a:endParaRPr>
          </a:p>
        </p:txBody>
      </p:sp>
      <p:sp>
        <p:nvSpPr>
          <p:cNvPr id="6" name="Rectangle 5">
            <a:extLst>
              <a:ext uri="{FF2B5EF4-FFF2-40B4-BE49-F238E27FC236}">
                <a16:creationId xmlns:a16="http://schemas.microsoft.com/office/drawing/2014/main" id="{B486BD7A-77C0-4497-A3D6-C4F90E7AADA4}"/>
              </a:ext>
            </a:extLst>
          </p:cNvPr>
          <p:cNvSpPr/>
          <p:nvPr/>
        </p:nvSpPr>
        <p:spPr>
          <a:xfrm>
            <a:off x="6854825" y="1012825"/>
            <a:ext cx="2286000" cy="381000"/>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C00000"/>
                </a:solidFill>
              </a:rPr>
              <a:t>High </a:t>
            </a:r>
            <a:r>
              <a:rPr lang="en-US" dirty="0" err="1">
                <a:solidFill>
                  <a:srgbClr val="C00000"/>
                </a:solidFill>
              </a:rPr>
              <a:t>kVp</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2"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1" name="Freeform: Shape 133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Arc 133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314" name="Rectangle 1">
            <a:extLst>
              <a:ext uri="{FF2B5EF4-FFF2-40B4-BE49-F238E27FC236}">
                <a16:creationId xmlns:a16="http://schemas.microsoft.com/office/drawing/2014/main" id="{F0A5EE12-E740-4C0B-9998-ED41AEE6FF7A}"/>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fontAlgn="base">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lnSpc>
                <a:spcPct val="90000"/>
              </a:lnSpc>
              <a:spcBef>
                <a:spcPct val="0"/>
              </a:spcBef>
              <a:buClrTx/>
              <a:buNone/>
            </a:pPr>
            <a:r>
              <a:rPr lang="en-US" altLang="en-US" dirty="0">
                <a:latin typeface="+mn-lt"/>
              </a:rPr>
              <a:t>Maintaining or adjusting exposure to IR can be achieved by adjusting </a:t>
            </a:r>
            <a:r>
              <a:rPr lang="en-US" altLang="en-US" dirty="0" err="1">
                <a:latin typeface="+mn-lt"/>
              </a:rPr>
              <a:t>kVp</a:t>
            </a:r>
            <a:r>
              <a:rPr lang="en-US" altLang="en-US" dirty="0">
                <a:latin typeface="+mn-lt"/>
              </a:rPr>
              <a:t> using the 15% rule. The 15% rule states that changing the </a:t>
            </a:r>
            <a:r>
              <a:rPr lang="en-US" altLang="en-US" dirty="0" err="1">
                <a:latin typeface="+mn-lt"/>
              </a:rPr>
              <a:t>kVp</a:t>
            </a:r>
            <a:r>
              <a:rPr lang="en-US" altLang="en-US" dirty="0">
                <a:latin typeface="+mn-lt"/>
              </a:rPr>
              <a:t> by 15% has the same effect as doubling or halving the </a:t>
            </a:r>
            <a:r>
              <a:rPr lang="en-US" altLang="en-US" dirty="0" err="1">
                <a:latin typeface="+mn-lt"/>
              </a:rPr>
              <a:t>mAs</a:t>
            </a:r>
            <a:r>
              <a:rPr lang="en-US" altLang="en-US" dirty="0">
                <a:latin typeface="+mn-lt"/>
              </a:rPr>
              <a:t>.</a:t>
            </a:r>
          </a:p>
          <a:p>
            <a:pPr indent="-228600">
              <a:lnSpc>
                <a:spcPct val="90000"/>
              </a:lnSpc>
              <a:spcBef>
                <a:spcPct val="0"/>
              </a:spcBef>
              <a:buClrTx/>
            </a:pPr>
            <a:endParaRPr lang="en-US" altLang="en-US" dirty="0">
              <a:latin typeface="+mn-lt"/>
            </a:endParaRPr>
          </a:p>
          <a:p>
            <a:pPr indent="-228600">
              <a:lnSpc>
                <a:spcPct val="90000"/>
              </a:lnSpc>
              <a:spcBef>
                <a:spcPct val="0"/>
              </a:spcBef>
              <a:buClrTx/>
            </a:pPr>
            <a:endParaRPr lang="en-US" altLang="en-US" dirty="0">
              <a:latin typeface="+mn-lt"/>
            </a:endParaRPr>
          </a:p>
          <a:p>
            <a:pPr indent="-228600">
              <a:lnSpc>
                <a:spcPct val="90000"/>
              </a:lnSpc>
              <a:spcBef>
                <a:spcPct val="0"/>
              </a:spcBef>
              <a:buClrTx/>
            </a:pPr>
            <a:r>
              <a:rPr lang="en-US" altLang="en-US" i="1" dirty="0">
                <a:latin typeface="+mn-lt"/>
              </a:rPr>
              <a:t>For example:</a:t>
            </a:r>
          </a:p>
          <a:p>
            <a:pPr indent="-228600">
              <a:lnSpc>
                <a:spcPct val="90000"/>
              </a:lnSpc>
              <a:spcBef>
                <a:spcPct val="0"/>
              </a:spcBef>
              <a:buClrTx/>
            </a:pPr>
            <a:r>
              <a:rPr lang="en-US" altLang="en-US" i="1" dirty="0">
                <a:latin typeface="+mn-lt"/>
              </a:rPr>
              <a:t>Increasing the </a:t>
            </a:r>
            <a:r>
              <a:rPr lang="en-US" altLang="en-US" i="1" dirty="0" err="1">
                <a:latin typeface="+mn-lt"/>
              </a:rPr>
              <a:t>kVp</a:t>
            </a:r>
            <a:r>
              <a:rPr lang="en-US" altLang="en-US" i="1" dirty="0">
                <a:latin typeface="+mn-lt"/>
              </a:rPr>
              <a:t> from 82 to 94 (15%) produces the same exposure to the IR as increasing the </a:t>
            </a:r>
            <a:r>
              <a:rPr lang="en-US" altLang="en-US" i="1" dirty="0" err="1">
                <a:latin typeface="+mn-lt"/>
              </a:rPr>
              <a:t>mAs</a:t>
            </a:r>
            <a:r>
              <a:rPr lang="en-US" altLang="en-US" i="1" dirty="0">
                <a:latin typeface="+mn-lt"/>
              </a:rPr>
              <a:t> from 10 to 20.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Freeform: Shape 1434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Arc 1434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338" name="Rectangle 1">
            <a:extLst>
              <a:ext uri="{FF2B5EF4-FFF2-40B4-BE49-F238E27FC236}">
                <a16:creationId xmlns:a16="http://schemas.microsoft.com/office/drawing/2014/main" id="{072EABE9-5143-4FD8-A436-2E6D1BADFEE9}"/>
              </a:ext>
            </a:extLst>
          </p:cNvPr>
          <p:cNvSpPr>
            <a:spLocks noChangeArrowheads="1"/>
          </p:cNvSpPr>
          <p:nvPr/>
        </p:nvSpPr>
        <p:spPr bwMode="auto">
          <a:xfrm>
            <a:off x="4447308" y="591344"/>
            <a:ext cx="6906491" cy="558561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Arial Narrow" panose="020B0606020202030204" pitchFamily="34" charset="0"/>
              </a:defRPr>
            </a:lvl1pPr>
            <a:lvl2pPr marL="742950" indent="-285750">
              <a:defRPr>
                <a:solidFill>
                  <a:schemeClr val="tx1"/>
                </a:solidFill>
                <a:latin typeface="Arial Narrow" panose="020B0606020202030204" pitchFamily="34" charset="0"/>
              </a:defRPr>
            </a:lvl2pPr>
            <a:lvl3pPr marL="1143000" indent="-228600">
              <a:defRPr>
                <a:solidFill>
                  <a:schemeClr val="tx1"/>
                </a:solidFill>
                <a:latin typeface="Arial Narrow" panose="020B0606020202030204" pitchFamily="34" charset="0"/>
              </a:defRPr>
            </a:lvl3pPr>
            <a:lvl4pPr marL="1600200" indent="-228600">
              <a:defRPr>
                <a:solidFill>
                  <a:schemeClr val="tx1"/>
                </a:solidFill>
                <a:latin typeface="Arial Narrow" panose="020B0606020202030204" pitchFamily="34" charset="0"/>
              </a:defRPr>
            </a:lvl4pPr>
            <a:lvl5pPr marL="2057400" indent="-228600">
              <a:defRPr>
                <a:solidFill>
                  <a:schemeClr val="tx1"/>
                </a:solidFill>
                <a:latin typeface="Arial Narrow" panose="020B0606020202030204" pitchFamily="34" charset="0"/>
              </a:defRPr>
            </a:lvl5pPr>
            <a:lvl6pPr marL="2514600" indent="-228600" fontAlgn="base">
              <a:spcBef>
                <a:spcPct val="0"/>
              </a:spcBef>
              <a:spcAft>
                <a:spcPct val="0"/>
              </a:spcAft>
              <a:defRPr>
                <a:solidFill>
                  <a:schemeClr val="tx1"/>
                </a:solidFill>
                <a:latin typeface="Arial Narrow" panose="020B0606020202030204" pitchFamily="34" charset="0"/>
              </a:defRPr>
            </a:lvl6pPr>
            <a:lvl7pPr marL="2971800" indent="-228600" fontAlgn="base">
              <a:spcBef>
                <a:spcPct val="0"/>
              </a:spcBef>
              <a:spcAft>
                <a:spcPct val="0"/>
              </a:spcAft>
              <a:defRPr>
                <a:solidFill>
                  <a:schemeClr val="tx1"/>
                </a:solidFill>
                <a:latin typeface="Arial Narrow" panose="020B0606020202030204" pitchFamily="34" charset="0"/>
              </a:defRPr>
            </a:lvl7pPr>
            <a:lvl8pPr marL="3429000" indent="-228600" fontAlgn="base">
              <a:spcBef>
                <a:spcPct val="0"/>
              </a:spcBef>
              <a:spcAft>
                <a:spcPct val="0"/>
              </a:spcAft>
              <a:defRPr>
                <a:solidFill>
                  <a:schemeClr val="tx1"/>
                </a:solidFill>
                <a:latin typeface="Arial Narrow" panose="020B0606020202030204" pitchFamily="34" charset="0"/>
              </a:defRPr>
            </a:lvl8pPr>
            <a:lvl9pPr marL="3886200" indent="-228600" fontAlgn="base">
              <a:spcBef>
                <a:spcPct val="0"/>
              </a:spcBef>
              <a:spcAft>
                <a:spcPct val="0"/>
              </a:spcAft>
              <a:defRPr>
                <a:solidFill>
                  <a:schemeClr val="tx1"/>
                </a:solidFill>
                <a:latin typeface="Arial Narrow" panose="020B0606020202030204" pitchFamily="34" charset="0"/>
              </a:defRPr>
            </a:lvl9pPr>
          </a:lstStyle>
          <a:p>
            <a:pPr>
              <a:lnSpc>
                <a:spcPct val="90000"/>
              </a:lnSpc>
              <a:spcAft>
                <a:spcPts val="600"/>
              </a:spcAft>
            </a:pPr>
            <a:r>
              <a:rPr lang="en-US" altLang="en-US" sz="2400" dirty="0">
                <a:latin typeface="+mn-lt"/>
              </a:rPr>
              <a:t>The 15% rule was developed in the mid-50’s. Of course, this was back in the days of film/screen, but it still holds true today in the digital world</a:t>
            </a:r>
            <a:r>
              <a:rPr lang="en-US" altLang="en-US" dirty="0">
                <a:latin typeface="+mn-lt"/>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BCB19BE-8643-428B-8A19-8C3DE1BE52ED}"/>
              </a:ext>
            </a:extLst>
          </p:cNvPr>
          <p:cNvSpPr>
            <a:spLocks noGrp="1"/>
          </p:cNvSpPr>
          <p:nvPr>
            <p:ph type="title"/>
          </p:nvPr>
        </p:nvSpPr>
        <p:spPr>
          <a:xfrm>
            <a:off x="350658" y="1153571"/>
            <a:ext cx="3200400" cy="4461163"/>
          </a:xfrm>
        </p:spPr>
        <p:txBody>
          <a:bodyPr>
            <a:normAutofit/>
          </a:bodyPr>
          <a:lstStyle/>
          <a:p>
            <a:pPr>
              <a:defRPr/>
            </a:pPr>
            <a:br>
              <a:rPr lang="en-US" sz="3400" dirty="0">
                <a:solidFill>
                  <a:srgbClr val="FFFFFF"/>
                </a:solidFill>
              </a:rPr>
            </a:br>
            <a:r>
              <a:rPr lang="en-US" sz="3400" dirty="0">
                <a:solidFill>
                  <a:srgbClr val="FFFFFF"/>
                </a:solidFill>
              </a:rPr>
              <a:t>There are really 2 main reasons why someone would do the 15% Rule with </a:t>
            </a:r>
            <a:r>
              <a:rPr lang="en-US" sz="3400" dirty="0" err="1">
                <a:solidFill>
                  <a:srgbClr val="FFFFFF"/>
                </a:solidFill>
              </a:rPr>
              <a:t>mAs</a:t>
            </a:r>
            <a:r>
              <a:rPr lang="en-US" sz="3400" dirty="0">
                <a:solidFill>
                  <a:srgbClr val="FFFFFF"/>
                </a:solidFill>
              </a:rPr>
              <a:t> compensation:</a:t>
            </a:r>
            <a:br>
              <a:rPr lang="en-US" sz="3400" dirty="0">
                <a:solidFill>
                  <a:srgbClr val="FFFFFF"/>
                </a:solidFill>
              </a:rPr>
            </a:br>
            <a:endParaRPr lang="en-US" sz="3400" dirty="0">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6D10B375-FE62-49DA-857A-9420795343A0}"/>
              </a:ext>
            </a:extLst>
          </p:cNvPr>
          <p:cNvSpPr>
            <a:spLocks noGrp="1"/>
          </p:cNvSpPr>
          <p:nvPr>
            <p:ph sz="quarter" idx="13"/>
          </p:nvPr>
        </p:nvSpPr>
        <p:spPr>
          <a:xfrm>
            <a:off x="4447308" y="591344"/>
            <a:ext cx="6906491" cy="5585619"/>
          </a:xfrm>
        </p:spPr>
        <p:txBody>
          <a:bodyPr anchor="ctr">
            <a:normAutofit/>
          </a:bodyPr>
          <a:lstStyle/>
          <a:p>
            <a:pPr fontAlgn="auto">
              <a:defRPr/>
            </a:pPr>
            <a:r>
              <a:rPr lang="en-US"/>
              <a:t>Dose reduction</a:t>
            </a:r>
          </a:p>
          <a:p>
            <a:pPr fontAlgn="auto">
              <a:defRPr/>
            </a:pPr>
            <a:r>
              <a:rPr lang="en-US"/>
              <a:t>Time reduction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latin typeface="Garamond" pitchFamily="18" charset="0"/>
              </a:rPr>
              <a:t>Exposure Index (DR)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lvl="1" indent="0">
              <a:buNone/>
              <a:defRPr/>
            </a:pPr>
            <a:r>
              <a:rPr lang="en-US" altLang="en-US" dirty="0">
                <a:latin typeface="Times New Roman" panose="02020603050405020304" pitchFamily="18" charset="0"/>
                <a:cs typeface="Times New Roman" panose="02020603050405020304" pitchFamily="18" charset="0"/>
              </a:rPr>
              <a:t>Developed common “Exposure Indices” and “Deviation Indices” across detectors and manufacturers/vendors</a:t>
            </a:r>
            <a:endParaRPr lang="en-GB" altLang="en-US" dirty="0">
              <a:latin typeface="Times New Roman" panose="02020603050405020304" pitchFamily="18" charset="0"/>
              <a:cs typeface="Times New Roman" panose="02020603050405020304" pitchFamily="18" charset="0"/>
            </a:endParaRPr>
          </a:p>
          <a:p>
            <a:pPr>
              <a:defRPr/>
            </a:pPr>
            <a:r>
              <a:rPr lang="en-GB" altLang="en-US" u="sng" dirty="0">
                <a:latin typeface="Times New Roman" panose="02020603050405020304" pitchFamily="18" charset="0"/>
                <a:cs typeface="Times New Roman" panose="02020603050405020304" pitchFamily="18" charset="0"/>
              </a:rPr>
              <a:t>Purpose:</a:t>
            </a:r>
            <a:r>
              <a:rPr lang="en-GB" altLang="en-US" dirty="0">
                <a:latin typeface="Times New Roman" panose="02020603050405020304" pitchFamily="18" charset="0"/>
                <a:cs typeface="Times New Roman" panose="02020603050405020304" pitchFamily="18" charset="0"/>
              </a:rPr>
              <a:t> </a:t>
            </a:r>
          </a:p>
          <a:p>
            <a:pPr lvl="1">
              <a:defRPr/>
            </a:pPr>
            <a:r>
              <a:rPr lang="en-GB" altLang="en-US" dirty="0">
                <a:latin typeface="Times New Roman" panose="02020603050405020304" pitchFamily="18" charset="0"/>
                <a:cs typeface="Times New Roman" panose="02020603050405020304" pitchFamily="18" charset="0"/>
              </a:rPr>
              <a:t>to monitor exposure consistency (prevention of over and underexposure) within an exam type, especially with initiatives of Image Gently and Image Wisely using ALARA principle </a:t>
            </a:r>
          </a:p>
          <a:p>
            <a:pPr lvl="1">
              <a:defRPr/>
            </a:pPr>
            <a:r>
              <a:rPr lang="en-GB" altLang="en-US" dirty="0">
                <a:latin typeface="Times New Roman" panose="02020603050405020304" pitchFamily="18" charset="0"/>
                <a:cs typeface="Times New Roman" panose="02020603050405020304" pitchFamily="18" charset="0"/>
              </a:rPr>
              <a:t>producing an image of acceptable quality</a:t>
            </a:r>
          </a:p>
          <a:p>
            <a:pPr>
              <a:defRPr/>
            </a:pPr>
            <a:endParaRPr lang="en-GB" altLang="en-US" dirty="0">
              <a:latin typeface="Garamond" pitchFamily="18" charset="0"/>
            </a:endParaRPr>
          </a:p>
          <a:p>
            <a:pPr lvl="1">
              <a:defRPr/>
            </a:pPr>
            <a:endParaRPr lang="en-GB" altLang="en-US" dirty="0">
              <a:latin typeface="Garamond" pitchFamily="18" charset="0"/>
            </a:endParaRPr>
          </a:p>
          <a:p>
            <a:endParaRPr lang="en-US" dirty="0">
              <a:latin typeface="Garamond" pitchFamily="18" charset="0"/>
            </a:endParaRPr>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pPr>
            <a:fld id="{4AC6D8AC-2226-46DD-AD37-61AA8C59CA5A}" type="slidenum">
              <a:rPr lang="en-US" smtClean="0"/>
              <a:pPr>
                <a:spcAft>
                  <a:spcPts val="600"/>
                </a:spcAft>
              </a:pPr>
              <a:t>38</a:t>
            </a:fld>
            <a:endParaRPr lang="en-US"/>
          </a:p>
        </p:txBody>
      </p:sp>
    </p:spTree>
  </p:cSld>
  <p:clrMapOvr>
    <a:masterClrMapping/>
  </p:clrMapOvr>
  <p:transition spd="slow">
    <p:strips dir="rd"/>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latin typeface="Garamond" pitchFamily="18" charset="0"/>
              </a:rPr>
              <a:t>Exposure Index (DR)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defRPr/>
            </a:pPr>
            <a:r>
              <a:rPr lang="en-GB" altLang="en-US" dirty="0">
                <a:latin typeface="Times New Roman" panose="02020603050405020304" pitchFamily="18" charset="0"/>
                <a:cs typeface="Times New Roman" panose="02020603050405020304" pitchFamily="18" charset="0"/>
              </a:rPr>
              <a:t>Consists of three values </a:t>
            </a:r>
          </a:p>
          <a:p>
            <a:pPr lvl="1">
              <a:defRPr/>
            </a:pPr>
            <a:r>
              <a:rPr lang="en-GB" altLang="en-US" u="sng" dirty="0">
                <a:latin typeface="Times New Roman" panose="02020603050405020304" pitchFamily="18" charset="0"/>
                <a:cs typeface="Times New Roman" panose="02020603050405020304" pitchFamily="18" charset="0"/>
              </a:rPr>
              <a:t>Exposure Index (EI):</a:t>
            </a:r>
            <a:r>
              <a:rPr lang="en-GB" altLang="en-US" dirty="0">
                <a:latin typeface="Times New Roman" panose="02020603050405020304" pitchFamily="18" charset="0"/>
                <a:cs typeface="Times New Roman" panose="02020603050405020304" pitchFamily="18" charset="0"/>
              </a:rPr>
              <a:t> </a:t>
            </a:r>
          </a:p>
          <a:p>
            <a:pPr lvl="2">
              <a:defRPr/>
            </a:pPr>
            <a:r>
              <a:rPr lang="en-US" dirty="0">
                <a:latin typeface="Times New Roman" panose="02020603050405020304" pitchFamily="18" charset="0"/>
                <a:cs typeface="Times New Roman" panose="02020603050405020304" pitchFamily="18" charset="0"/>
              </a:rPr>
              <a:t>is a measure of radiation in the relevant image region on the receptor</a:t>
            </a:r>
          </a:p>
          <a:p>
            <a:pPr lvl="2">
              <a:defRPr/>
            </a:pPr>
            <a:r>
              <a:rPr lang="en-US" dirty="0">
                <a:latin typeface="Times New Roman" panose="02020603050405020304" pitchFamily="18" charset="0"/>
                <a:cs typeface="Times New Roman" panose="02020603050405020304" pitchFamily="18" charset="0"/>
              </a:rPr>
              <a:t>is a function of the region of interest (ROI) selected by the digital radiography workstation for the examination type, image processing, and exposure used</a:t>
            </a:r>
          </a:p>
          <a:p>
            <a:pPr lvl="2">
              <a:defRPr/>
            </a:pPr>
            <a:r>
              <a:rPr lang="en-GB" altLang="en-US" dirty="0">
                <a:latin typeface="Times New Roman" panose="02020603050405020304" pitchFamily="18" charset="0"/>
                <a:cs typeface="Times New Roman" panose="02020603050405020304" pitchFamily="18" charset="0"/>
              </a:rPr>
              <a:t>is linear in relation to detector exposure i.e. double the </a:t>
            </a:r>
            <a:r>
              <a:rPr lang="en-GB" altLang="en-US" dirty="0" err="1">
                <a:latin typeface="Times New Roman" panose="02020603050405020304" pitchFamily="18" charset="0"/>
                <a:cs typeface="Times New Roman" panose="02020603050405020304" pitchFamily="18" charset="0"/>
              </a:rPr>
              <a:t>mAs</a:t>
            </a:r>
            <a:r>
              <a:rPr lang="en-GB" altLang="en-US" dirty="0">
                <a:latin typeface="Times New Roman" panose="02020603050405020304" pitchFamily="18" charset="0"/>
                <a:cs typeface="Times New Roman" panose="02020603050405020304" pitchFamily="18" charset="0"/>
              </a:rPr>
              <a:t> means double the EI</a:t>
            </a:r>
          </a:p>
          <a:p>
            <a:pPr lvl="1">
              <a:defRPr/>
            </a:pPr>
            <a:endParaRPr lang="en-GB" altLang="en-US" dirty="0">
              <a:latin typeface="Garamond" pitchFamily="18" charset="0"/>
            </a:endParaRPr>
          </a:p>
          <a:p>
            <a:endParaRPr lang="en-US" dirty="0">
              <a:latin typeface="Garamond" pitchFamily="18" charset="0"/>
            </a:endParaRPr>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pPr>
            <a:fld id="{4AC6D8AC-2226-46DD-AD37-61AA8C59CA5A}" type="slidenum">
              <a:rPr lang="en-US" smtClean="0"/>
              <a:pPr>
                <a:spcAft>
                  <a:spcPts val="600"/>
                </a:spcAft>
              </a:pPr>
              <a:t>39</a:t>
            </a:fld>
            <a:endParaRPr lang="en-US"/>
          </a:p>
        </p:txBody>
      </p:sp>
    </p:spTree>
  </p:cSld>
  <p:clrMapOvr>
    <a:masterClrMapping/>
  </p:clrMapOvr>
  <p:transition spd="slow">
    <p:strips dir="ld"/>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Freeform: Shape 1946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C0CA1D57-7D46-46DD-A34B-116A9989BC56}"/>
              </a:ext>
            </a:extLst>
          </p:cNvPr>
          <p:cNvSpPr>
            <a:spLocks noGrp="1"/>
          </p:cNvSpPr>
          <p:nvPr>
            <p:ph type="title"/>
          </p:nvPr>
        </p:nvSpPr>
        <p:spPr>
          <a:xfrm>
            <a:off x="686834" y="1153572"/>
            <a:ext cx="3200400" cy="4461163"/>
          </a:xfrm>
        </p:spPr>
        <p:txBody>
          <a:bodyPr>
            <a:normAutofit/>
          </a:bodyPr>
          <a:lstStyle/>
          <a:p>
            <a:pPr eaLnBrk="1" hangingPunct="1"/>
            <a:r>
              <a:rPr lang="en-US" altLang="en-US">
                <a:solidFill>
                  <a:srgbClr val="FFFFFF"/>
                </a:solidFill>
              </a:rPr>
              <a:t>Prime Exposure Factors</a:t>
            </a:r>
          </a:p>
        </p:txBody>
      </p:sp>
      <p:sp>
        <p:nvSpPr>
          <p:cNvPr id="19468" name="Arc 1946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59" name="Content Placeholder 2">
            <a:extLst>
              <a:ext uri="{FF2B5EF4-FFF2-40B4-BE49-F238E27FC236}">
                <a16:creationId xmlns:a16="http://schemas.microsoft.com/office/drawing/2014/main" id="{E0587601-6A92-42ED-B286-4AFABD30C3EE}"/>
              </a:ext>
            </a:extLst>
          </p:cNvPr>
          <p:cNvSpPr>
            <a:spLocks noGrp="1"/>
          </p:cNvSpPr>
          <p:nvPr>
            <p:ph idx="1"/>
          </p:nvPr>
        </p:nvSpPr>
        <p:spPr>
          <a:xfrm>
            <a:off x="4447308" y="591344"/>
            <a:ext cx="6906491" cy="5585619"/>
          </a:xfrm>
        </p:spPr>
        <p:txBody>
          <a:bodyPr anchor="ctr">
            <a:normAutofit/>
          </a:bodyPr>
          <a:lstStyle/>
          <a:p>
            <a:pPr eaLnBrk="1" hangingPunct="1"/>
            <a:r>
              <a:rPr lang="en-US" altLang="en-US" dirty="0" err="1"/>
              <a:t>mAs</a:t>
            </a:r>
            <a:r>
              <a:rPr lang="en-US" altLang="en-US" dirty="0"/>
              <a:t> (mA x time)</a:t>
            </a:r>
          </a:p>
          <a:p>
            <a:pPr eaLnBrk="1" hangingPunct="1"/>
            <a:r>
              <a:rPr lang="en-US" altLang="en-US" dirty="0" err="1"/>
              <a:t>kVp</a:t>
            </a:r>
            <a:r>
              <a:rPr lang="en-US" altLang="en-US" dirty="0"/>
              <a:t>  ( potential difference) kilo x volt x peak</a:t>
            </a:r>
          </a:p>
          <a:p>
            <a:pPr eaLnBrk="1" hangingPunct="1"/>
            <a:r>
              <a:rPr lang="en-US" altLang="en-US" dirty="0"/>
              <a:t>SID ( distance)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latin typeface="Garamond" pitchFamily="18" charset="0"/>
              </a:rPr>
              <a:t>Exposure Index (DR)</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defRPr/>
            </a:pPr>
            <a:r>
              <a:rPr lang="en-GB" altLang="en-US" dirty="0">
                <a:latin typeface="Times New Roman" panose="02020603050405020304" pitchFamily="18" charset="0"/>
                <a:cs typeface="Times New Roman" panose="02020603050405020304" pitchFamily="18" charset="0"/>
              </a:rPr>
              <a:t>Consists of three values </a:t>
            </a:r>
          </a:p>
          <a:p>
            <a:pPr lvl="1">
              <a:defRPr/>
            </a:pPr>
            <a:r>
              <a:rPr lang="en-GB" altLang="en-US" u="sng" dirty="0">
                <a:latin typeface="Times New Roman" panose="02020603050405020304" pitchFamily="18" charset="0"/>
                <a:cs typeface="Times New Roman" panose="02020603050405020304" pitchFamily="18" charset="0"/>
              </a:rPr>
              <a:t>Target Exposure Index (EI</a:t>
            </a:r>
            <a:r>
              <a:rPr lang="en-GB" altLang="en-US" u="sng" baseline="-25000" dirty="0">
                <a:latin typeface="Times New Roman" panose="02020603050405020304" pitchFamily="18" charset="0"/>
                <a:cs typeface="Times New Roman" panose="02020603050405020304" pitchFamily="18" charset="0"/>
              </a:rPr>
              <a:t>T</a:t>
            </a:r>
            <a:r>
              <a:rPr lang="en-GB" altLang="en-US" u="sng" dirty="0">
                <a:latin typeface="Times New Roman" panose="02020603050405020304" pitchFamily="18" charset="0"/>
                <a:cs typeface="Times New Roman" panose="02020603050405020304" pitchFamily="18" charset="0"/>
              </a:rPr>
              <a:t>):</a:t>
            </a:r>
            <a:r>
              <a:rPr lang="en-GB" altLang="en-US" dirty="0">
                <a:latin typeface="Times New Roman" panose="02020603050405020304" pitchFamily="18" charset="0"/>
                <a:cs typeface="Times New Roman" panose="02020603050405020304" pitchFamily="18" charset="0"/>
              </a:rPr>
              <a:t> </a:t>
            </a:r>
          </a:p>
          <a:p>
            <a:pPr lvl="2">
              <a:defRPr/>
            </a:pPr>
            <a:r>
              <a:rPr lang="en-US" dirty="0">
                <a:latin typeface="Times New Roman" panose="02020603050405020304" pitchFamily="18" charset="0"/>
                <a:cs typeface="Times New Roman" panose="02020603050405020304" pitchFamily="18" charset="0"/>
              </a:rPr>
              <a:t>is the reference exposure value obtained for each exam type using the statistical average of 50 exposures</a:t>
            </a:r>
          </a:p>
          <a:p>
            <a:pPr lvl="2">
              <a:defRPr/>
            </a:pPr>
            <a:r>
              <a:rPr lang="en-US" dirty="0">
                <a:latin typeface="Times New Roman" panose="02020603050405020304" pitchFamily="18" charset="0"/>
                <a:cs typeface="Times New Roman" panose="02020603050405020304" pitchFamily="18" charset="0"/>
              </a:rPr>
              <a:t>set by the manufacturer or by the local imaging center </a:t>
            </a:r>
          </a:p>
          <a:p>
            <a:pPr lvl="2">
              <a:defRPr/>
            </a:pPr>
            <a:r>
              <a:rPr lang="en-US" dirty="0">
                <a:latin typeface="Times New Roman" panose="02020603050405020304" pitchFamily="18" charset="0"/>
                <a:cs typeface="Times New Roman" panose="02020603050405020304" pitchFamily="18" charset="0"/>
              </a:rPr>
              <a:t>is dependent on the body part, view, procedure, and imaging receptor</a:t>
            </a:r>
            <a:br>
              <a:rPr lang="en-US" dirty="0">
                <a:latin typeface="Garamond" pitchFamily="18" charset="0"/>
              </a:rPr>
            </a:br>
            <a:endParaRPr lang="en-GB" altLang="en-US" dirty="0">
              <a:latin typeface="Garamond" pitchFamily="18" charset="0"/>
            </a:endParaRPr>
          </a:p>
          <a:p>
            <a:pPr lvl="1">
              <a:defRPr/>
            </a:pPr>
            <a:endParaRPr lang="en-GB" altLang="en-US" dirty="0">
              <a:latin typeface="Garamond" pitchFamily="18" charset="0"/>
            </a:endParaRPr>
          </a:p>
          <a:p>
            <a:endParaRPr lang="en-US" dirty="0">
              <a:latin typeface="Garamond" pitchFamily="18" charset="0"/>
            </a:endParaRPr>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pPr>
            <a:fld id="{4AC6D8AC-2226-46DD-AD37-61AA8C59CA5A}" type="slidenum">
              <a:rPr lang="en-US" smtClean="0"/>
              <a:pPr>
                <a:spcAft>
                  <a:spcPts val="600"/>
                </a:spcAft>
              </a:pPr>
              <a:t>40</a:t>
            </a:fld>
            <a:endParaRPr lang="en-US"/>
          </a:p>
        </p:txBody>
      </p:sp>
    </p:spTree>
    <p:extLst>
      <p:ext uri="{BB962C8B-B14F-4D97-AF65-F5344CB8AC3E}">
        <p14:creationId xmlns:p14="http://schemas.microsoft.com/office/powerpoint/2010/main" val="2795813475"/>
      </p:ext>
    </p:extLst>
  </p:cSld>
  <p:clrMapOvr>
    <a:masterClrMapping/>
  </p:clrMapOvr>
  <p:transition spd="slow">
    <p:strips dir="ld"/>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472" name="Rectangle 62471">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9862" y="4465674"/>
            <a:ext cx="4786138" cy="1663995"/>
          </a:xfrm>
        </p:spPr>
        <p:txBody>
          <a:bodyPr anchor="t">
            <a:normAutofit/>
          </a:bodyPr>
          <a:lstStyle/>
          <a:p>
            <a:pPr algn="ctr"/>
            <a:r>
              <a:rPr lang="en-US" sz="3200">
                <a:solidFill>
                  <a:schemeClr val="tx1">
                    <a:lumMod val="65000"/>
                    <a:lumOff val="35000"/>
                  </a:schemeClr>
                </a:solidFill>
                <a:latin typeface="Garamond" pitchFamily="18" charset="0"/>
              </a:rPr>
              <a:t>Exposure Index (DR)</a:t>
            </a:r>
          </a:p>
        </p:txBody>
      </p:sp>
      <p:pic>
        <p:nvPicPr>
          <p:cNvPr id="62467" name="Picture 3"/>
          <p:cNvPicPr>
            <a:picLocks noChangeAspect="1" noChangeArrowheads="1"/>
          </p:cNvPicPr>
          <p:nvPr/>
        </p:nvPicPr>
        <p:blipFill>
          <a:blip r:embed="rId2"/>
          <a:stretch>
            <a:fillRect/>
          </a:stretch>
        </p:blipFill>
        <p:spPr bwMode="auto">
          <a:xfrm>
            <a:off x="1320209" y="2500225"/>
            <a:ext cx="4775791" cy="1645811"/>
          </a:xfrm>
          <a:prstGeom prst="rect">
            <a:avLst/>
          </a:prstGeom>
          <a:noFill/>
        </p:spPr>
      </p:pic>
      <p:sp>
        <p:nvSpPr>
          <p:cNvPr id="62474" name="Rectangle 62473">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16208" y="0"/>
            <a:ext cx="4775791"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490013" y="818707"/>
            <a:ext cx="4639234" cy="5310963"/>
          </a:xfrm>
        </p:spPr>
        <p:txBody>
          <a:bodyPr anchor="ctr">
            <a:normAutofit/>
          </a:bodyPr>
          <a:lstStyle/>
          <a:p>
            <a:pPr marL="0" indent="0">
              <a:buNone/>
              <a:defRPr/>
            </a:pPr>
            <a:r>
              <a:rPr lang="en-GB" altLang="en-US" sz="1700" dirty="0">
                <a:solidFill>
                  <a:srgbClr val="595959"/>
                </a:solidFill>
                <a:latin typeface="Times New Roman" panose="02020603050405020304" pitchFamily="18" charset="0"/>
                <a:cs typeface="Times New Roman" panose="02020603050405020304" pitchFamily="18" charset="0"/>
              </a:rPr>
              <a:t>Consists of three values </a:t>
            </a:r>
          </a:p>
          <a:p>
            <a:pPr lvl="1">
              <a:defRPr/>
            </a:pPr>
            <a:r>
              <a:rPr lang="en-GB" altLang="en-US" sz="1700" u="sng" dirty="0">
                <a:solidFill>
                  <a:srgbClr val="595959"/>
                </a:solidFill>
                <a:latin typeface="Times New Roman" panose="02020603050405020304" pitchFamily="18" charset="0"/>
                <a:cs typeface="Times New Roman" panose="02020603050405020304" pitchFamily="18" charset="0"/>
              </a:rPr>
              <a:t>Deviation Index (DI):</a:t>
            </a:r>
            <a:r>
              <a:rPr lang="en-GB" altLang="en-US" sz="1700" dirty="0">
                <a:solidFill>
                  <a:srgbClr val="595959"/>
                </a:solidFill>
                <a:latin typeface="Times New Roman" panose="02020603050405020304" pitchFamily="18" charset="0"/>
                <a:cs typeface="Times New Roman" panose="02020603050405020304" pitchFamily="18" charset="0"/>
              </a:rPr>
              <a:t> </a:t>
            </a:r>
          </a:p>
          <a:p>
            <a:pPr lvl="2">
              <a:defRPr/>
            </a:pPr>
            <a:r>
              <a:rPr lang="en-US" altLang="en-US" sz="1700" dirty="0">
                <a:solidFill>
                  <a:srgbClr val="595959"/>
                </a:solidFill>
                <a:latin typeface="Times New Roman" panose="02020603050405020304" pitchFamily="18" charset="0"/>
                <a:cs typeface="Times New Roman" panose="02020603050405020304" pitchFamily="18" charset="0"/>
              </a:rPr>
              <a:t>quantifies how much the actual EI varies from the EI</a:t>
            </a:r>
            <a:r>
              <a:rPr lang="en-US" altLang="en-US" sz="1700" baseline="-25000" dirty="0">
                <a:solidFill>
                  <a:srgbClr val="595959"/>
                </a:solidFill>
                <a:latin typeface="Times New Roman" panose="02020603050405020304" pitchFamily="18" charset="0"/>
                <a:cs typeface="Times New Roman" panose="02020603050405020304" pitchFamily="18" charset="0"/>
              </a:rPr>
              <a:t>T</a:t>
            </a:r>
            <a:r>
              <a:rPr lang="en-US" altLang="en-US" sz="1700" dirty="0">
                <a:solidFill>
                  <a:srgbClr val="595959"/>
                </a:solidFill>
                <a:latin typeface="Times New Roman" panose="02020603050405020304" pitchFamily="18" charset="0"/>
                <a:cs typeface="Times New Roman" panose="02020603050405020304" pitchFamily="18" charset="0"/>
              </a:rPr>
              <a:t>, defined by the following formula</a:t>
            </a:r>
          </a:p>
          <a:p>
            <a:pPr lvl="2">
              <a:defRPr/>
            </a:pPr>
            <a:endParaRPr lang="en-GB" altLang="en-US" sz="1700" dirty="0">
              <a:solidFill>
                <a:srgbClr val="595959"/>
              </a:solidFill>
              <a:latin typeface="Times New Roman" panose="02020603050405020304" pitchFamily="18" charset="0"/>
              <a:cs typeface="Times New Roman" panose="02020603050405020304" pitchFamily="18" charset="0"/>
            </a:endParaRPr>
          </a:p>
          <a:p>
            <a:pPr lvl="2">
              <a:defRPr/>
            </a:pPr>
            <a:endParaRPr lang="en-GB" altLang="en-US" sz="1700" dirty="0">
              <a:solidFill>
                <a:srgbClr val="595959"/>
              </a:solidFill>
              <a:latin typeface="Times New Roman" panose="02020603050405020304" pitchFamily="18" charset="0"/>
              <a:cs typeface="Times New Roman" panose="02020603050405020304" pitchFamily="18" charset="0"/>
            </a:endParaRPr>
          </a:p>
          <a:p>
            <a:pPr lvl="2">
              <a:defRPr/>
            </a:pPr>
            <a:endParaRPr lang="en-GB" altLang="en-US" sz="1700" dirty="0">
              <a:solidFill>
                <a:srgbClr val="595959"/>
              </a:solidFill>
              <a:latin typeface="Times New Roman" panose="02020603050405020304" pitchFamily="18" charset="0"/>
              <a:cs typeface="Times New Roman" panose="02020603050405020304" pitchFamily="18" charset="0"/>
            </a:endParaRPr>
          </a:p>
          <a:p>
            <a:pPr lvl="2">
              <a:defRPr/>
            </a:pPr>
            <a:endParaRPr lang="en-GB" altLang="en-US" sz="1700" dirty="0">
              <a:solidFill>
                <a:srgbClr val="595959"/>
              </a:solidFill>
              <a:latin typeface="Times New Roman" panose="02020603050405020304" pitchFamily="18" charset="0"/>
              <a:cs typeface="Times New Roman" panose="02020603050405020304" pitchFamily="18" charset="0"/>
            </a:endParaRPr>
          </a:p>
          <a:p>
            <a:pPr lvl="2">
              <a:defRPr/>
            </a:pPr>
            <a:r>
              <a:rPr lang="en-GB" altLang="en-US" sz="1700" dirty="0">
                <a:solidFill>
                  <a:srgbClr val="595959"/>
                </a:solidFill>
                <a:latin typeface="Times New Roman" panose="02020603050405020304" pitchFamily="18" charset="0"/>
                <a:cs typeface="Times New Roman" panose="02020603050405020304" pitchFamily="18" charset="0"/>
              </a:rPr>
              <a:t>b = body part, v = view</a:t>
            </a:r>
          </a:p>
          <a:p>
            <a:pPr lvl="2">
              <a:defRPr/>
            </a:pPr>
            <a:r>
              <a:rPr lang="en-GB" altLang="en-US" sz="1700" dirty="0">
                <a:solidFill>
                  <a:srgbClr val="595959"/>
                </a:solidFill>
                <a:latin typeface="Times New Roman" panose="02020603050405020304" pitchFamily="18" charset="0"/>
                <a:cs typeface="Times New Roman" panose="02020603050405020304" pitchFamily="18" charset="0"/>
              </a:rPr>
              <a:t>a good indicator of under and over exposure</a:t>
            </a:r>
          </a:p>
          <a:p>
            <a:pPr lvl="2">
              <a:defRPr/>
            </a:pPr>
            <a:r>
              <a:rPr lang="en-GB" altLang="en-US" sz="1700" dirty="0">
                <a:solidFill>
                  <a:srgbClr val="595959"/>
                </a:solidFill>
                <a:latin typeface="Times New Roman" panose="02020603050405020304" pitchFamily="18" charset="0"/>
                <a:cs typeface="Times New Roman" panose="02020603050405020304" pitchFamily="18" charset="0"/>
              </a:rPr>
              <a:t>3 deviation units equals 2x exposure or ½ exposure (+3 or -3)</a:t>
            </a:r>
          </a:p>
          <a:p>
            <a:pPr lvl="3">
              <a:defRPr/>
            </a:pPr>
            <a:r>
              <a:rPr lang="en-GB" altLang="en-US" sz="1700" dirty="0">
                <a:solidFill>
                  <a:srgbClr val="595959"/>
                </a:solidFill>
                <a:latin typeface="Times New Roman" panose="02020603050405020304" pitchFamily="18" charset="0"/>
                <a:cs typeface="Times New Roman" panose="02020603050405020304" pitchFamily="18" charset="0"/>
              </a:rPr>
              <a:t>DI = 0 when EI = EI</a:t>
            </a:r>
            <a:r>
              <a:rPr lang="en-GB" altLang="en-US" sz="1700" baseline="-25000" dirty="0">
                <a:solidFill>
                  <a:srgbClr val="595959"/>
                </a:solidFill>
                <a:latin typeface="Times New Roman" panose="02020603050405020304" pitchFamily="18" charset="0"/>
                <a:cs typeface="Times New Roman" panose="02020603050405020304" pitchFamily="18" charset="0"/>
              </a:rPr>
              <a:t>T</a:t>
            </a:r>
            <a:endParaRPr lang="en-GB" altLang="en-US" sz="1700" dirty="0">
              <a:solidFill>
                <a:srgbClr val="595959"/>
              </a:solidFill>
              <a:latin typeface="Times New Roman" panose="02020603050405020304" pitchFamily="18" charset="0"/>
              <a:cs typeface="Times New Roman" panose="02020603050405020304" pitchFamily="18" charset="0"/>
            </a:endParaRPr>
          </a:p>
          <a:p>
            <a:pPr lvl="3">
              <a:defRPr/>
            </a:pPr>
            <a:r>
              <a:rPr lang="en-GB" altLang="en-US" sz="1700" dirty="0">
                <a:solidFill>
                  <a:srgbClr val="595959"/>
                </a:solidFill>
                <a:latin typeface="Times New Roman" panose="02020603050405020304" pitchFamily="18" charset="0"/>
                <a:cs typeface="Times New Roman" panose="02020603050405020304" pitchFamily="18" charset="0"/>
              </a:rPr>
              <a:t>DI = +3.0 i.e. 2 x EI</a:t>
            </a:r>
            <a:r>
              <a:rPr lang="en-GB" altLang="en-US" sz="1700" baseline="-25000" dirty="0">
                <a:solidFill>
                  <a:srgbClr val="595959"/>
                </a:solidFill>
                <a:latin typeface="Times New Roman" panose="02020603050405020304" pitchFamily="18" charset="0"/>
                <a:cs typeface="Times New Roman" panose="02020603050405020304" pitchFamily="18" charset="0"/>
              </a:rPr>
              <a:t>T</a:t>
            </a:r>
          </a:p>
          <a:p>
            <a:pPr lvl="3">
              <a:defRPr/>
            </a:pPr>
            <a:r>
              <a:rPr lang="en-GB" altLang="en-US" sz="1700" dirty="0">
                <a:solidFill>
                  <a:srgbClr val="595959"/>
                </a:solidFill>
                <a:latin typeface="Times New Roman" panose="02020603050405020304" pitchFamily="18" charset="0"/>
                <a:cs typeface="Times New Roman" panose="02020603050405020304" pitchFamily="18" charset="0"/>
              </a:rPr>
              <a:t>DI = -3.0 i.e. ½ x EI</a:t>
            </a:r>
            <a:r>
              <a:rPr lang="en-GB" altLang="en-US" sz="1700" baseline="-25000" dirty="0">
                <a:solidFill>
                  <a:srgbClr val="595959"/>
                </a:solidFill>
                <a:latin typeface="Times New Roman" panose="02020603050405020304" pitchFamily="18" charset="0"/>
                <a:cs typeface="Times New Roman" panose="02020603050405020304" pitchFamily="18" charset="0"/>
              </a:rPr>
              <a:t>T</a:t>
            </a:r>
            <a:endParaRPr lang="en-GB" altLang="en-US" sz="1700" dirty="0">
              <a:solidFill>
                <a:srgbClr val="595959"/>
              </a:solidFill>
              <a:latin typeface="Times New Roman" panose="02020603050405020304" pitchFamily="18" charset="0"/>
              <a:cs typeface="Times New Roman" panose="02020603050405020304" pitchFamily="18" charset="0"/>
            </a:endParaRPr>
          </a:p>
          <a:p>
            <a:pPr lvl="1">
              <a:defRPr/>
            </a:pPr>
            <a:endParaRPr lang="en-GB" altLang="en-US" sz="1400" dirty="0">
              <a:solidFill>
                <a:srgbClr val="595959"/>
              </a:solidFill>
              <a:latin typeface="Garamond" pitchFamily="18" charset="0"/>
            </a:endParaRPr>
          </a:p>
          <a:p>
            <a:endParaRPr lang="en-US" sz="1400" dirty="0">
              <a:solidFill>
                <a:srgbClr val="595959"/>
              </a:solidFill>
              <a:latin typeface="Garamond" pitchFamily="18" charset="0"/>
            </a:endParaRPr>
          </a:p>
        </p:txBody>
      </p:sp>
      <p:sp>
        <p:nvSpPr>
          <p:cNvPr id="5" name="Slide Number Placeholder 4"/>
          <p:cNvSpPr>
            <a:spLocks noGrp="1"/>
          </p:cNvSpPr>
          <p:nvPr>
            <p:ph type="sldNum" sz="quarter" idx="12"/>
          </p:nvPr>
        </p:nvSpPr>
        <p:spPr>
          <a:xfrm>
            <a:off x="9180576" y="6356350"/>
            <a:ext cx="2743200" cy="365125"/>
          </a:xfrm>
        </p:spPr>
        <p:txBody>
          <a:bodyPr>
            <a:normAutofit/>
          </a:bodyPr>
          <a:lstStyle/>
          <a:p>
            <a:pPr>
              <a:spcAft>
                <a:spcPts val="600"/>
              </a:spcAft>
            </a:pPr>
            <a:fld id="{4AC6D8AC-2226-46DD-AD37-61AA8C59CA5A}" type="slidenum">
              <a:rPr lang="en-US" sz="1000">
                <a:solidFill>
                  <a:srgbClr val="595959"/>
                </a:solidFill>
              </a:rPr>
              <a:pPr>
                <a:spcAft>
                  <a:spcPts val="600"/>
                </a:spcAft>
              </a:pPr>
              <a:t>41</a:t>
            </a:fld>
            <a:endParaRPr lang="en-US" sz="1000">
              <a:solidFill>
                <a:srgbClr val="595959"/>
              </a:solidFill>
            </a:endParaRPr>
          </a:p>
        </p:txBody>
      </p:sp>
    </p:spTree>
  </p:cSld>
  <p:clrMapOvr>
    <a:masterClrMapping/>
  </p:clrMapOvr>
  <p:transition spd="slow">
    <p:strips dir="ld"/>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latin typeface="Garamond" pitchFamily="18" charset="0"/>
              </a:rPr>
              <a:t>Exposure Index &amp; Patient Dose</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defRPr/>
            </a:pPr>
            <a:r>
              <a:rPr lang="en-US" altLang="en-US" dirty="0">
                <a:solidFill>
                  <a:srgbClr val="C00000"/>
                </a:solidFill>
                <a:latin typeface="Times New Roman" panose="02020603050405020304" pitchFamily="18" charset="0"/>
                <a:cs typeface="Times New Roman" panose="02020603050405020304" pitchFamily="18" charset="0"/>
              </a:rPr>
              <a:t>EI can not calculate or is not related to patient dose! </a:t>
            </a:r>
          </a:p>
          <a:p>
            <a:pPr>
              <a:defRPr/>
            </a:pPr>
            <a:r>
              <a:rPr lang="en-US" altLang="en-US" dirty="0">
                <a:latin typeface="Times New Roman" panose="02020603050405020304" pitchFamily="18" charset="0"/>
                <a:cs typeface="Times New Roman" panose="02020603050405020304" pitchFamily="18" charset="0"/>
              </a:rPr>
              <a:t>patient dose is related to the followings:</a:t>
            </a:r>
          </a:p>
          <a:p>
            <a:pPr lvl="1">
              <a:defRPr/>
            </a:pPr>
            <a:r>
              <a:rPr lang="en-US" altLang="en-US" dirty="0">
                <a:latin typeface="Times New Roman" panose="02020603050405020304" pitchFamily="18" charset="0"/>
                <a:cs typeface="Times New Roman" panose="02020603050405020304" pitchFamily="18" charset="0"/>
              </a:rPr>
              <a:t>patient body habitus</a:t>
            </a:r>
          </a:p>
          <a:p>
            <a:pPr lvl="1">
              <a:defRPr/>
            </a:pPr>
            <a:r>
              <a:rPr lang="en-US" altLang="en-US" dirty="0">
                <a:latin typeface="Times New Roman" panose="02020603050405020304" pitchFamily="18" charset="0"/>
                <a:cs typeface="Times New Roman" panose="02020603050405020304" pitchFamily="18" charset="0"/>
              </a:rPr>
              <a:t>detector type</a:t>
            </a:r>
          </a:p>
          <a:p>
            <a:pPr lvl="1">
              <a:defRPr/>
            </a:pPr>
            <a:r>
              <a:rPr lang="en-US" altLang="en-US" dirty="0">
                <a:latin typeface="Times New Roman" panose="02020603050405020304" pitchFamily="18" charset="0"/>
                <a:cs typeface="Times New Roman" panose="02020603050405020304" pitchFamily="18" charset="0"/>
              </a:rPr>
              <a:t>type of filters used</a:t>
            </a:r>
          </a:p>
          <a:p>
            <a:pPr lvl="1">
              <a:defRPr/>
            </a:pPr>
            <a:r>
              <a:rPr lang="en-US" altLang="en-US" dirty="0">
                <a:latin typeface="Times New Roman" panose="02020603050405020304" pitchFamily="18" charset="0"/>
                <a:cs typeface="Times New Roman" panose="02020603050405020304" pitchFamily="18" charset="0"/>
              </a:rPr>
              <a:t>use of collimation</a:t>
            </a:r>
          </a:p>
          <a:p>
            <a:pPr lvl="1">
              <a:defRPr/>
            </a:pPr>
            <a:r>
              <a:rPr lang="en-US" altLang="en-US" dirty="0">
                <a:latin typeface="Times New Roman" panose="02020603050405020304" pitchFamily="18" charset="0"/>
                <a:cs typeface="Times New Roman" panose="02020603050405020304" pitchFamily="18" charset="0"/>
              </a:rPr>
              <a:t>use of grid</a:t>
            </a:r>
          </a:p>
          <a:p>
            <a:endParaRPr lang="en-US" dirty="0">
              <a:latin typeface="Garamond" pitchFamily="18" charset="0"/>
            </a:endParaRPr>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pPr>
            <a:fld id="{4AC6D8AC-2226-46DD-AD37-61AA8C59CA5A}" type="slidenum">
              <a:rPr lang="en-US" smtClean="0"/>
              <a:pPr>
                <a:spcAft>
                  <a:spcPts val="600"/>
                </a:spcAft>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latin typeface="Garamond" pitchFamily="18" charset="0"/>
              </a:rPr>
              <a:t>Exposure Index (DR) - AGFA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0" indent="0">
              <a:buNone/>
              <a:defRPr/>
            </a:pPr>
            <a:r>
              <a:rPr lang="en-US" altLang="en-US" dirty="0">
                <a:latin typeface="Garamond" pitchFamily="18" charset="0"/>
              </a:rPr>
              <a:t>Three </a:t>
            </a:r>
            <a:r>
              <a:rPr lang="en-US" altLang="en-US" dirty="0">
                <a:latin typeface="Times New Roman" panose="02020603050405020304" pitchFamily="18" charset="0"/>
                <a:cs typeface="Times New Roman" panose="02020603050405020304" pitchFamily="18" charset="0"/>
              </a:rPr>
              <a:t>colors Dose-Bar graph helps radiologic technologists to monitor the exposure technique quality personally </a:t>
            </a:r>
          </a:p>
          <a:p>
            <a:pPr>
              <a:defRPr/>
            </a:pPr>
            <a:r>
              <a:rPr lang="en-US" altLang="en-US" dirty="0">
                <a:latin typeface="Times New Roman" panose="02020603050405020304" pitchFamily="18" charset="0"/>
                <a:cs typeface="Times New Roman" panose="02020603050405020304" pitchFamily="18" charset="0"/>
              </a:rPr>
              <a:t>Color improves the interpretation of DI</a:t>
            </a:r>
          </a:p>
          <a:p>
            <a:pPr lvl="1">
              <a:defRPr/>
            </a:pPr>
            <a:r>
              <a:rPr lang="en-US" dirty="0">
                <a:solidFill>
                  <a:srgbClr val="00B050"/>
                </a:solidFill>
                <a:latin typeface="Times New Roman" panose="02020603050405020304" pitchFamily="18" charset="0"/>
                <a:cs typeface="Times New Roman" panose="02020603050405020304" pitchFamily="18" charset="0"/>
              </a:rPr>
              <a:t>Green: </a:t>
            </a:r>
            <a:r>
              <a:rPr lang="en-US" dirty="0">
                <a:latin typeface="Times New Roman" panose="02020603050405020304" pitchFamily="18" charset="0"/>
                <a:cs typeface="Times New Roman" panose="02020603050405020304" pitchFamily="18" charset="0"/>
              </a:rPr>
              <a:t>within range</a:t>
            </a:r>
          </a:p>
          <a:p>
            <a:pPr lvl="1">
              <a:defRPr/>
            </a:pPr>
            <a:r>
              <a:rPr lang="en-US" dirty="0">
                <a:solidFill>
                  <a:srgbClr val="FFFF00"/>
                </a:solidFill>
                <a:latin typeface="Times New Roman" panose="02020603050405020304" pitchFamily="18" charset="0"/>
                <a:cs typeface="Times New Roman" panose="02020603050405020304" pitchFamily="18" charset="0"/>
              </a:rPr>
              <a:t>Yellow: </a:t>
            </a:r>
            <a:r>
              <a:rPr lang="en-US" dirty="0">
                <a:latin typeface="Times New Roman" panose="02020603050405020304" pitchFamily="18" charset="0"/>
                <a:cs typeface="Times New Roman" panose="02020603050405020304" pitchFamily="18" charset="0"/>
              </a:rPr>
              <a:t>slightly over- or slightly under-exposure</a:t>
            </a:r>
          </a:p>
          <a:p>
            <a:pPr lvl="1">
              <a:defRPr/>
            </a:pPr>
            <a:r>
              <a:rPr lang="en-US" dirty="0">
                <a:solidFill>
                  <a:srgbClr val="C00000"/>
                </a:solidFill>
                <a:latin typeface="Times New Roman" panose="02020603050405020304" pitchFamily="18" charset="0"/>
                <a:cs typeface="Times New Roman" panose="02020603050405020304" pitchFamily="18" charset="0"/>
              </a:rPr>
              <a:t>Red: </a:t>
            </a:r>
            <a:r>
              <a:rPr lang="en-US" dirty="0">
                <a:latin typeface="Times New Roman" panose="02020603050405020304" pitchFamily="18" charset="0"/>
                <a:cs typeface="Times New Roman" panose="02020603050405020304" pitchFamily="18" charset="0"/>
              </a:rPr>
              <a:t>significantly over- or significantly under-exposure</a:t>
            </a:r>
          </a:p>
        </p:txBody>
      </p:sp>
      <p:sp>
        <p:nvSpPr>
          <p:cNvPr id="4" name="Slide Number Placeholder 3"/>
          <p:cNvSpPr>
            <a:spLocks noGrp="1"/>
          </p:cNvSpPr>
          <p:nvPr>
            <p:ph type="sldNum" sz="quarter" idx="12"/>
          </p:nvPr>
        </p:nvSpPr>
        <p:spPr>
          <a:xfrm>
            <a:off x="9541564" y="6356350"/>
            <a:ext cx="1812235" cy="365125"/>
          </a:xfrm>
        </p:spPr>
        <p:txBody>
          <a:bodyPr>
            <a:normAutofit/>
          </a:bodyPr>
          <a:lstStyle/>
          <a:p>
            <a:pPr>
              <a:spcAft>
                <a:spcPts val="600"/>
              </a:spcAft>
            </a:pPr>
            <a:fld id="{4AC6D8AC-2226-46DD-AD37-61AA8C59CA5A}" type="slidenum">
              <a:rPr lang="en-US" smtClean="0"/>
              <a:pPr>
                <a:spcAft>
                  <a:spcPts val="600"/>
                </a:spcAft>
              </a:pPr>
              <a:t>43</a:t>
            </a:fld>
            <a:endParaRPr lang="en-US"/>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563562"/>
          </a:xfrm>
        </p:spPr>
        <p:txBody>
          <a:bodyPr>
            <a:normAutofit fontScale="90000"/>
          </a:bodyPr>
          <a:lstStyle/>
          <a:p>
            <a:r>
              <a:rPr lang="en-US" sz="4000" dirty="0">
                <a:solidFill>
                  <a:schemeClr val="bg1"/>
                </a:solidFill>
                <a:latin typeface="Garamond" pitchFamily="18" charset="0"/>
              </a:rPr>
              <a:t>Exposure Index (DR) - AGFA</a:t>
            </a:r>
          </a:p>
        </p:txBody>
      </p:sp>
      <p:pic>
        <p:nvPicPr>
          <p:cNvPr id="2050" name="Picture 2"/>
          <p:cNvPicPr>
            <a:picLocks noChangeAspect="1" noChangeArrowheads="1"/>
          </p:cNvPicPr>
          <p:nvPr/>
        </p:nvPicPr>
        <p:blipFill>
          <a:blip r:embed="rId2"/>
          <a:srcRect/>
          <a:stretch>
            <a:fillRect/>
          </a:stretch>
        </p:blipFill>
        <p:spPr bwMode="auto">
          <a:xfrm>
            <a:off x="609600" y="1377524"/>
            <a:ext cx="3047999" cy="3804076"/>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258246" y="1377524"/>
            <a:ext cx="3047998" cy="380407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8135492" y="1377523"/>
            <a:ext cx="3047998" cy="3804075"/>
          </a:xfrm>
          <a:prstGeom prst="rect">
            <a:avLst/>
          </a:prstGeom>
          <a:noFill/>
          <a:ln w="9525">
            <a:noFill/>
            <a:miter lim="800000"/>
            <a:headEnd/>
            <a:tailEnd/>
          </a:ln>
          <a:effectLst/>
        </p:spPr>
      </p:pic>
      <p:sp>
        <p:nvSpPr>
          <p:cNvPr id="7" name="Rectangle 6"/>
          <p:cNvSpPr/>
          <p:nvPr/>
        </p:nvSpPr>
        <p:spPr>
          <a:xfrm>
            <a:off x="970410" y="5338241"/>
            <a:ext cx="2021579" cy="830997"/>
          </a:xfrm>
          <a:prstGeom prst="rect">
            <a:avLst/>
          </a:prstGeom>
        </p:spPr>
        <p:txBody>
          <a:bodyPr wrap="none">
            <a:spAutoFit/>
          </a:bodyPr>
          <a:lstStyle/>
          <a:p>
            <a:r>
              <a:rPr lang="nl-NL" dirty="0">
                <a:solidFill>
                  <a:schemeClr val="bg1"/>
                </a:solidFill>
                <a:latin typeface="Garamond" pitchFamily="18" charset="0"/>
              </a:rPr>
              <a:t>-3 &lt; D.I. &lt; +3 </a:t>
            </a:r>
          </a:p>
          <a:p>
            <a:pPr algn="ctr"/>
            <a:r>
              <a:rPr lang="nl-NL" b="1" dirty="0">
                <a:solidFill>
                  <a:srgbClr val="00B050"/>
                </a:solidFill>
                <a:latin typeface="Garamond" pitchFamily="18" charset="0"/>
              </a:rPr>
              <a:t>Green bar</a:t>
            </a:r>
            <a:endParaRPr lang="en-US" b="1" dirty="0">
              <a:solidFill>
                <a:srgbClr val="00B050"/>
              </a:solidFill>
              <a:latin typeface="Garamond" pitchFamily="18" charset="0"/>
            </a:endParaRPr>
          </a:p>
        </p:txBody>
      </p:sp>
      <p:sp>
        <p:nvSpPr>
          <p:cNvPr id="8" name="Rectangle 7"/>
          <p:cNvSpPr/>
          <p:nvPr/>
        </p:nvSpPr>
        <p:spPr>
          <a:xfrm>
            <a:off x="4971398" y="5338241"/>
            <a:ext cx="2249205" cy="1200329"/>
          </a:xfrm>
          <a:prstGeom prst="rect">
            <a:avLst/>
          </a:prstGeom>
        </p:spPr>
        <p:txBody>
          <a:bodyPr wrap="none">
            <a:spAutoFit/>
          </a:bodyPr>
          <a:lstStyle/>
          <a:p>
            <a:r>
              <a:rPr lang="en-US" dirty="0">
                <a:solidFill>
                  <a:schemeClr val="bg1"/>
                </a:solidFill>
                <a:latin typeface="Garamond" pitchFamily="18" charset="0"/>
              </a:rPr>
              <a:t>-6 &lt; D.I. &lt; -3 or </a:t>
            </a:r>
          </a:p>
          <a:p>
            <a:r>
              <a:rPr lang="en-US" dirty="0">
                <a:solidFill>
                  <a:schemeClr val="bg1"/>
                </a:solidFill>
                <a:latin typeface="Garamond" pitchFamily="18" charset="0"/>
              </a:rPr>
              <a:t>+ 3 &lt; D.I. &lt; +6 </a:t>
            </a:r>
          </a:p>
          <a:p>
            <a:pPr algn="ctr"/>
            <a:r>
              <a:rPr lang="en-US" b="1" dirty="0">
                <a:solidFill>
                  <a:srgbClr val="FFFF00"/>
                </a:solidFill>
                <a:latin typeface="Garamond" pitchFamily="18" charset="0"/>
              </a:rPr>
              <a:t>Yellow bar</a:t>
            </a:r>
          </a:p>
        </p:txBody>
      </p:sp>
      <p:sp>
        <p:nvSpPr>
          <p:cNvPr id="9" name="Rectangle 8"/>
          <p:cNvSpPr/>
          <p:nvPr/>
        </p:nvSpPr>
        <p:spPr>
          <a:xfrm>
            <a:off x="8562319" y="5338241"/>
            <a:ext cx="1597681" cy="1200329"/>
          </a:xfrm>
          <a:prstGeom prst="rect">
            <a:avLst/>
          </a:prstGeom>
        </p:spPr>
        <p:txBody>
          <a:bodyPr wrap="none">
            <a:spAutoFit/>
          </a:bodyPr>
          <a:lstStyle/>
          <a:p>
            <a:r>
              <a:rPr lang="en-US" dirty="0">
                <a:solidFill>
                  <a:schemeClr val="bg1"/>
                </a:solidFill>
                <a:latin typeface="Garamond" pitchFamily="18" charset="0"/>
              </a:rPr>
              <a:t>D.I. &lt; -6 or</a:t>
            </a:r>
          </a:p>
          <a:p>
            <a:r>
              <a:rPr lang="en-US" dirty="0">
                <a:solidFill>
                  <a:schemeClr val="bg1"/>
                </a:solidFill>
                <a:latin typeface="Garamond" pitchFamily="18" charset="0"/>
              </a:rPr>
              <a:t> +6 &lt; D.I </a:t>
            </a:r>
          </a:p>
          <a:p>
            <a:pPr algn="ctr"/>
            <a:r>
              <a:rPr lang="en-US" dirty="0">
                <a:latin typeface="Garamond" pitchFamily="18" charset="0"/>
              </a:rPr>
              <a:t> </a:t>
            </a:r>
            <a:r>
              <a:rPr lang="en-US" b="1" dirty="0">
                <a:solidFill>
                  <a:srgbClr val="FF0000"/>
                </a:solidFill>
                <a:latin typeface="Garamond" pitchFamily="18" charset="0"/>
              </a:rPr>
              <a:t>Red bar</a:t>
            </a:r>
          </a:p>
        </p:txBody>
      </p:sp>
      <p:sp>
        <p:nvSpPr>
          <p:cNvPr id="10" name="Slide Number Placeholder 9"/>
          <p:cNvSpPr>
            <a:spLocks noGrp="1"/>
          </p:cNvSpPr>
          <p:nvPr>
            <p:ph type="sldNum" sz="quarter" idx="12"/>
          </p:nvPr>
        </p:nvSpPr>
        <p:spPr/>
        <p:txBody>
          <a:bodyPr/>
          <a:lstStyle/>
          <a:p>
            <a:fld id="{4AC6D8AC-2226-46DD-AD37-61AA8C59CA5A}" type="slidenum">
              <a:rPr lang="en-US" smtClean="0"/>
              <a:pPr/>
              <a:t>44</a:t>
            </a:fld>
            <a:endParaRPr lang="en-US" dirty="0"/>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799" name="Rectangle 3379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801" name="Arc 3380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799105" y="1231968"/>
            <a:ext cx="5458838" cy="1325563"/>
          </a:xfrm>
        </p:spPr>
        <p:txBody>
          <a:bodyPr>
            <a:normAutofit/>
          </a:bodyPr>
          <a:lstStyle/>
          <a:p>
            <a:r>
              <a:rPr lang="en-US" sz="4000" dirty="0">
                <a:latin typeface="Times New Roman" panose="02020603050405020304" pitchFamily="18" charset="0"/>
                <a:cs typeface="Times New Roman" panose="02020603050405020304" pitchFamily="18" charset="0"/>
              </a:rPr>
              <a:t>Exposure Index (DR) - AGFA</a:t>
            </a:r>
          </a:p>
        </p:txBody>
      </p:sp>
      <p:sp>
        <p:nvSpPr>
          <p:cNvPr id="33803" name="Freeform: Shape 3380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3794" name="Picture 2" descr="http://4.bp.blogspot.com/-wwzu7B1kEdQ/UfsTjWjXadI/AAAAAAAAAJw/7pBMrq8KTvw/s400/Fullscreen+capture+6282013+123130+PM.jpg"/>
          <p:cNvPicPr>
            <a:picLocks noChangeAspect="1" noChangeArrowheads="1"/>
          </p:cNvPicPr>
          <p:nvPr/>
        </p:nvPicPr>
        <p:blipFill>
          <a:blip r:embed="rId2"/>
          <a:stretch>
            <a:fillRect/>
          </a:stretch>
        </p:blipFill>
        <p:spPr bwMode="auto">
          <a:xfrm>
            <a:off x="703182" y="517275"/>
            <a:ext cx="4777381" cy="565370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p:spPr>
      </p:pic>
      <p:sp>
        <p:nvSpPr>
          <p:cNvPr id="3" name="Content Placeholder 2"/>
          <p:cNvSpPr>
            <a:spLocks noGrp="1"/>
          </p:cNvSpPr>
          <p:nvPr>
            <p:ph idx="1"/>
          </p:nvPr>
        </p:nvSpPr>
        <p:spPr>
          <a:xfrm>
            <a:off x="5894962" y="1984443"/>
            <a:ext cx="5458838" cy="4192520"/>
          </a:xfrm>
        </p:spPr>
        <p:txBody>
          <a:bodyPr>
            <a:normAutofit/>
          </a:bodyPr>
          <a:lstStyle/>
          <a:p>
            <a:pPr>
              <a:defRPr/>
            </a:pPr>
            <a:endParaRPr lang="en-US" altLang="en-US" dirty="0">
              <a:latin typeface="Garamond" pitchFamily="18" charset="0"/>
            </a:endParaRPr>
          </a:p>
          <a:p>
            <a:endParaRPr lang="en-US" dirty="0">
              <a:latin typeface="Garamond" pitchFamily="18" charset="0"/>
            </a:endParaRPr>
          </a:p>
        </p:txBody>
      </p:sp>
      <p:sp>
        <p:nvSpPr>
          <p:cNvPr id="5" name="Slide Number Placeholder 4"/>
          <p:cNvSpPr>
            <a:spLocks noGrp="1"/>
          </p:cNvSpPr>
          <p:nvPr>
            <p:ph type="sldNum" sz="quarter" idx="12"/>
          </p:nvPr>
        </p:nvSpPr>
        <p:spPr>
          <a:xfrm>
            <a:off x="8610600" y="6356350"/>
            <a:ext cx="2743200" cy="365125"/>
          </a:xfrm>
        </p:spPr>
        <p:txBody>
          <a:bodyPr>
            <a:normAutofit/>
          </a:bodyPr>
          <a:lstStyle/>
          <a:p>
            <a:pPr>
              <a:spcAft>
                <a:spcPts val="600"/>
              </a:spcAft>
            </a:pPr>
            <a:fld id="{4AC6D8AC-2226-46DD-AD37-61AA8C59CA5A}" type="slidenum">
              <a:rPr lang="en-US" smtClean="0"/>
              <a:pPr>
                <a:spcAft>
                  <a:spcPts val="600"/>
                </a:spcAft>
              </a:pPr>
              <a:t>45</a:t>
            </a:fld>
            <a:endParaRPr lang="en-US"/>
          </a:p>
        </p:txBody>
      </p:sp>
    </p:spTree>
  </p:cSld>
  <p:clrMapOvr>
    <a:masterClrMapping/>
  </p:clrMapOvr>
  <p:transition spd="slow">
    <p:split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C8798C-8355-4DB7-B504-C70F54F75721}"/>
              </a:ext>
            </a:extLst>
          </p:cNvPr>
          <p:cNvSpPr>
            <a:spLocks noGrp="1"/>
          </p:cNvSpPr>
          <p:nvPr>
            <p:ph type="sldNum" sz="quarter" idx="12"/>
          </p:nvPr>
        </p:nvSpPr>
        <p:spPr/>
        <p:txBody>
          <a:bodyPr/>
          <a:lstStyle/>
          <a:p>
            <a:pPr>
              <a:defRPr/>
            </a:pPr>
            <a:fld id="{0F6C85A4-2D8B-4211-B730-122E0D635EB3}" type="slidenum">
              <a:rPr lang="en-US" smtClean="0"/>
              <a:pPr>
                <a:defRPr/>
              </a:pPr>
              <a:t>46</a:t>
            </a:fld>
            <a:endParaRPr lang="en-US" dirty="0"/>
          </a:p>
        </p:txBody>
      </p:sp>
      <p:pic>
        <p:nvPicPr>
          <p:cNvPr id="3" name="Picture 3">
            <a:extLst>
              <a:ext uri="{FF2B5EF4-FFF2-40B4-BE49-F238E27FC236}">
                <a16:creationId xmlns:a16="http://schemas.microsoft.com/office/drawing/2014/main" id="{A4F41CE3-F0A4-44BD-8943-E0073DFBE60A}"/>
              </a:ext>
            </a:extLst>
          </p:cNvPr>
          <p:cNvPicPr>
            <a:picLocks noChangeAspect="1" noChangeArrowheads="1"/>
          </p:cNvPicPr>
          <p:nvPr/>
        </p:nvPicPr>
        <p:blipFill>
          <a:blip r:embed="rId2"/>
          <a:srcRect/>
          <a:stretch>
            <a:fillRect/>
          </a:stretch>
        </p:blipFill>
        <p:spPr bwMode="auto">
          <a:xfrm>
            <a:off x="7064375" y="106362"/>
            <a:ext cx="3095625" cy="1066800"/>
          </a:xfrm>
          <a:prstGeom prst="rect">
            <a:avLst/>
          </a:prstGeom>
          <a:noFill/>
          <a:ln w="9525">
            <a:noFill/>
            <a:miter lim="800000"/>
            <a:headEnd/>
            <a:tailEnd/>
          </a:ln>
          <a:effectLst/>
        </p:spPr>
      </p:pic>
      <mc:AlternateContent xmlns:mc="http://schemas.openxmlformats.org/markup-compatibility/2006">
        <mc:Choice xmlns:a14="http://schemas.microsoft.com/office/drawing/2010/main" Requires="a14">
          <p:sp>
            <p:nvSpPr>
              <p:cNvPr id="4" name="Title 1">
                <a:extLst>
                  <a:ext uri="{FF2B5EF4-FFF2-40B4-BE49-F238E27FC236}">
                    <a16:creationId xmlns:a16="http://schemas.microsoft.com/office/drawing/2014/main" id="{4F4A5285-8CA5-4F2F-9BB0-A87A797CC1F0}"/>
                  </a:ext>
                </a:extLst>
              </p:cNvPr>
              <p:cNvSpPr txBox="1">
                <a:spLocks/>
              </p:cNvSpPr>
              <p:nvPr/>
            </p:nvSpPr>
            <p:spPr>
              <a:xfrm>
                <a:off x="6934200" y="1702499"/>
                <a:ext cx="3810000" cy="563562"/>
              </a:xfrm>
              <a:prstGeom prst="rect">
                <a:avLst/>
              </a:prstGeom>
            </p:spPr>
            <p:txBody>
              <a:bodyP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𝐷𝐼</m:t>
                      </m:r>
                      <m:r>
                        <a:rPr lang="en-US" sz="4000" b="0" i="1" smtClean="0">
                          <a:solidFill>
                            <a:schemeClr val="bg1"/>
                          </a:solidFill>
                          <a:latin typeface="Cambria Math" panose="02040503050406030204" pitchFamily="18" charset="0"/>
                        </a:rPr>
                        <m:t>=10 </m:t>
                      </m:r>
                      <m:r>
                        <a:rPr lang="en-US" sz="4000" b="0" i="1" smtClean="0">
                          <a:solidFill>
                            <a:schemeClr val="tx1"/>
                          </a:solidFill>
                          <a:latin typeface="Cambria Math" panose="02040503050406030204" pitchFamily="18" charset="0"/>
                        </a:rPr>
                        <m:t>𝑥</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𝑙𝑜𝑔</m:t>
                      </m:r>
                      <m:f>
                        <m:fPr>
                          <m:ctrlPr>
                            <a:rPr lang="pt-BR" sz="4000" i="1" smtClean="0">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800</m:t>
                          </m:r>
                        </m:num>
                        <m:den>
                          <m:r>
                            <a:rPr lang="en-US" sz="4000" b="0" i="1" smtClean="0">
                              <a:solidFill>
                                <a:schemeClr val="tx1"/>
                              </a:solidFill>
                              <a:latin typeface="Cambria Math" panose="02040503050406030204" pitchFamily="18" charset="0"/>
                            </a:rPr>
                            <m:t>400</m:t>
                          </m:r>
                        </m:den>
                      </m:f>
                    </m:oMath>
                  </m:oMathPara>
                </a14:m>
                <a:endParaRPr lang="en-US" sz="4000" dirty="0">
                  <a:solidFill>
                    <a:schemeClr val="bg1"/>
                  </a:solidFill>
                  <a:latin typeface="Garamond" pitchFamily="18" charset="0"/>
                </a:endParaRPr>
              </a:p>
            </p:txBody>
          </p:sp>
        </mc:Choice>
        <mc:Fallback>
          <p:sp>
            <p:nvSpPr>
              <p:cNvPr id="4" name="Title 1">
                <a:extLst>
                  <a:ext uri="{FF2B5EF4-FFF2-40B4-BE49-F238E27FC236}">
                    <a16:creationId xmlns:a16="http://schemas.microsoft.com/office/drawing/2014/main" id="{4F4A5285-8CA5-4F2F-9BB0-A87A797CC1F0}"/>
                  </a:ext>
                </a:extLst>
              </p:cNvPr>
              <p:cNvSpPr txBox="1">
                <a:spLocks noRot="1" noChangeAspect="1" noMove="1" noResize="1" noEditPoints="1" noAdjustHandles="1" noChangeArrowheads="1" noChangeShapeType="1" noTextEdit="1"/>
              </p:cNvSpPr>
              <p:nvPr/>
            </p:nvSpPr>
            <p:spPr>
              <a:xfrm>
                <a:off x="6934200" y="1702499"/>
                <a:ext cx="3810000" cy="5635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itle 1">
                <a:extLst>
                  <a:ext uri="{FF2B5EF4-FFF2-40B4-BE49-F238E27FC236}">
                    <a16:creationId xmlns:a16="http://schemas.microsoft.com/office/drawing/2014/main" id="{2FD210CA-F273-4A96-B0A5-1426411CE2CD}"/>
                  </a:ext>
                </a:extLst>
              </p:cNvPr>
              <p:cNvSpPr txBox="1">
                <a:spLocks/>
              </p:cNvSpPr>
              <p:nvPr/>
            </p:nvSpPr>
            <p:spPr>
              <a:xfrm>
                <a:off x="6858000" y="2459363"/>
                <a:ext cx="3810000" cy="563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𝐷𝐼</m:t>
                      </m:r>
                      <m:r>
                        <a:rPr lang="en-US" sz="1600" b="0" i="1" smtClean="0">
                          <a:solidFill>
                            <a:schemeClr val="tx1"/>
                          </a:solidFill>
                          <a:latin typeface="Cambria Math" panose="02040503050406030204" pitchFamily="18" charset="0"/>
                        </a:rPr>
                        <m:t>=10 </m:t>
                      </m:r>
                      <m:r>
                        <a:rPr lang="en-US" sz="1600" b="0" i="1" smtClean="0">
                          <a:solidFill>
                            <a:schemeClr val="tx1"/>
                          </a:solidFill>
                          <a:latin typeface="Cambria Math" panose="02040503050406030204" pitchFamily="18" charset="0"/>
                        </a:rPr>
                        <m:t>𝑥</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log</m:t>
                          </m:r>
                        </m:fName>
                        <m:e>
                          <m:r>
                            <a:rPr lang="en-US" sz="1600" b="0" i="1" smtClean="0">
                              <a:solidFill>
                                <a:schemeClr val="tx1"/>
                              </a:solidFill>
                              <a:latin typeface="Cambria Math" panose="02040503050406030204" pitchFamily="18" charset="0"/>
                            </a:rPr>
                            <m:t>2</m:t>
                          </m:r>
                        </m:e>
                      </m:func>
                    </m:oMath>
                  </m:oMathPara>
                </a14:m>
                <a:endParaRPr lang="en-US" sz="1600" dirty="0">
                  <a:solidFill>
                    <a:schemeClr val="tx1"/>
                  </a:solidFill>
                  <a:latin typeface="Garamond" pitchFamily="18" charset="0"/>
                </a:endParaRPr>
              </a:p>
            </p:txBody>
          </p:sp>
        </mc:Choice>
        <mc:Fallback>
          <p:sp>
            <p:nvSpPr>
              <p:cNvPr id="5" name="Title 1">
                <a:extLst>
                  <a:ext uri="{FF2B5EF4-FFF2-40B4-BE49-F238E27FC236}">
                    <a16:creationId xmlns:a16="http://schemas.microsoft.com/office/drawing/2014/main" id="{2FD210CA-F273-4A96-B0A5-1426411CE2CD}"/>
                  </a:ext>
                </a:extLst>
              </p:cNvPr>
              <p:cNvSpPr txBox="1">
                <a:spLocks noRot="1" noChangeAspect="1" noMove="1" noResize="1" noEditPoints="1" noAdjustHandles="1" noChangeArrowheads="1" noChangeShapeType="1" noTextEdit="1"/>
              </p:cNvSpPr>
              <p:nvPr/>
            </p:nvSpPr>
            <p:spPr>
              <a:xfrm>
                <a:off x="6858000" y="2459363"/>
                <a:ext cx="3810000" cy="56356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itle 1">
                <a:extLst>
                  <a:ext uri="{FF2B5EF4-FFF2-40B4-BE49-F238E27FC236}">
                    <a16:creationId xmlns:a16="http://schemas.microsoft.com/office/drawing/2014/main" id="{6A1A59AE-90BA-4C93-A504-1C20772EBAC5}"/>
                  </a:ext>
                </a:extLst>
              </p:cNvPr>
              <p:cNvSpPr txBox="1">
                <a:spLocks/>
              </p:cNvSpPr>
              <p:nvPr/>
            </p:nvSpPr>
            <p:spPr>
              <a:xfrm>
                <a:off x="6807200" y="3081966"/>
                <a:ext cx="3810000" cy="563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panose="02040503050406030204" pitchFamily="18" charset="0"/>
                        </a:rPr>
                        <m:t>𝐷𝐼</m:t>
                      </m:r>
                      <m:r>
                        <a:rPr lang="en-US" sz="1600" b="0" i="1" smtClean="0">
                          <a:solidFill>
                            <a:schemeClr val="tx1"/>
                          </a:solidFill>
                          <a:latin typeface="Cambria Math" panose="02040503050406030204" pitchFamily="18" charset="0"/>
                        </a:rPr>
                        <m:t>=10 </m:t>
                      </m:r>
                      <m:r>
                        <a:rPr lang="en-US" sz="1600" b="0" i="1" smtClean="0">
                          <a:solidFill>
                            <a:schemeClr val="tx1"/>
                          </a:solidFill>
                          <a:latin typeface="Cambria Math" panose="02040503050406030204" pitchFamily="18" charset="0"/>
                        </a:rPr>
                        <m:t>𝑥</m:t>
                      </m:r>
                      <m:r>
                        <a:rPr lang="en-US" sz="1600" b="0" i="1" smtClean="0">
                          <a:solidFill>
                            <a:schemeClr val="tx1"/>
                          </a:solidFill>
                          <a:latin typeface="Cambria Math" panose="02040503050406030204" pitchFamily="18" charset="0"/>
                        </a:rPr>
                        <m:t> 0.3</m:t>
                      </m:r>
                    </m:oMath>
                  </m:oMathPara>
                </a14:m>
                <a:endParaRPr lang="en-US" sz="1600" dirty="0">
                  <a:solidFill>
                    <a:schemeClr val="tx1"/>
                  </a:solidFill>
                  <a:latin typeface="Garamond" pitchFamily="18" charset="0"/>
                </a:endParaRPr>
              </a:p>
            </p:txBody>
          </p:sp>
        </mc:Choice>
        <mc:Fallback>
          <p:sp>
            <p:nvSpPr>
              <p:cNvPr id="6" name="Title 1">
                <a:extLst>
                  <a:ext uri="{FF2B5EF4-FFF2-40B4-BE49-F238E27FC236}">
                    <a16:creationId xmlns:a16="http://schemas.microsoft.com/office/drawing/2014/main" id="{6A1A59AE-90BA-4C93-A504-1C20772EBAC5}"/>
                  </a:ext>
                </a:extLst>
              </p:cNvPr>
              <p:cNvSpPr txBox="1">
                <a:spLocks noRot="1" noChangeAspect="1" noMove="1" noResize="1" noEditPoints="1" noAdjustHandles="1" noChangeArrowheads="1" noChangeShapeType="1" noTextEdit="1"/>
              </p:cNvSpPr>
              <p:nvPr/>
            </p:nvSpPr>
            <p:spPr>
              <a:xfrm>
                <a:off x="6807200" y="3081966"/>
                <a:ext cx="3810000" cy="56356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itle 1">
                <a:extLst>
                  <a:ext uri="{FF2B5EF4-FFF2-40B4-BE49-F238E27FC236}">
                    <a16:creationId xmlns:a16="http://schemas.microsoft.com/office/drawing/2014/main" id="{0662DE29-57C7-4409-A550-A2305DEF458A}"/>
                  </a:ext>
                </a:extLst>
              </p:cNvPr>
              <p:cNvSpPr txBox="1">
                <a:spLocks/>
              </p:cNvSpPr>
              <p:nvPr/>
            </p:nvSpPr>
            <p:spPr>
              <a:xfrm>
                <a:off x="6832600" y="3573999"/>
                <a:ext cx="3810000" cy="563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𝐷𝐼</m:t>
                      </m:r>
                      <m:r>
                        <a:rPr lang="en-US" sz="1600" b="0" i="1" smtClean="0">
                          <a:solidFill>
                            <a:srgbClr val="FF0000"/>
                          </a:solidFill>
                          <a:latin typeface="Cambria Math" panose="02040503050406030204" pitchFamily="18" charset="0"/>
                        </a:rPr>
                        <m:t>=3</m:t>
                      </m:r>
                    </m:oMath>
                  </m:oMathPara>
                </a14:m>
                <a:endParaRPr lang="en-US" sz="1600" dirty="0">
                  <a:solidFill>
                    <a:srgbClr val="FF0000"/>
                  </a:solidFill>
                  <a:latin typeface="Garamond" pitchFamily="18" charset="0"/>
                </a:endParaRPr>
              </a:p>
            </p:txBody>
          </p:sp>
        </mc:Choice>
        <mc:Fallback xmlns="">
          <p:sp>
            <p:nvSpPr>
              <p:cNvPr id="7" name="Title 1">
                <a:extLst>
                  <a:ext uri="{FF2B5EF4-FFF2-40B4-BE49-F238E27FC236}">
                    <a16:creationId xmlns:a16="http://schemas.microsoft.com/office/drawing/2014/main" id="{0662DE29-57C7-4409-A550-A2305DEF458A}"/>
                  </a:ext>
                </a:extLst>
              </p:cNvPr>
              <p:cNvSpPr txBox="1">
                <a:spLocks noRot="1" noChangeAspect="1" noMove="1" noResize="1" noEditPoints="1" noAdjustHandles="1" noChangeArrowheads="1" noChangeShapeType="1" noTextEdit="1"/>
              </p:cNvSpPr>
              <p:nvPr/>
            </p:nvSpPr>
            <p:spPr>
              <a:xfrm>
                <a:off x="6832600" y="3573999"/>
                <a:ext cx="3810000" cy="56356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itle 1">
                <a:extLst>
                  <a:ext uri="{FF2B5EF4-FFF2-40B4-BE49-F238E27FC236}">
                    <a16:creationId xmlns:a16="http://schemas.microsoft.com/office/drawing/2014/main" id="{D9D81971-5E79-417A-AB7E-1E549BEE1198}"/>
                  </a:ext>
                </a:extLst>
              </p:cNvPr>
              <p:cNvSpPr txBox="1">
                <a:spLocks/>
              </p:cNvSpPr>
              <p:nvPr/>
            </p:nvSpPr>
            <p:spPr>
              <a:xfrm>
                <a:off x="7010400" y="4392418"/>
                <a:ext cx="3810000" cy="563562"/>
              </a:xfrm>
              <a:prstGeom prst="rect">
                <a:avLst/>
              </a:prstGeom>
            </p:spPr>
            <p:txBody>
              <a:bodyP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𝐷𝐼</m:t>
                      </m:r>
                      <m:r>
                        <a:rPr lang="en-US" sz="4000" b="0" i="1" smtClean="0">
                          <a:solidFill>
                            <a:schemeClr val="tx1"/>
                          </a:solidFill>
                          <a:latin typeface="Cambria Math" panose="02040503050406030204" pitchFamily="18" charset="0"/>
                        </a:rPr>
                        <m:t>=10 </m:t>
                      </m:r>
                      <m:r>
                        <a:rPr lang="en-US" sz="4000" b="0" i="1" smtClean="0">
                          <a:solidFill>
                            <a:schemeClr val="tx1"/>
                          </a:solidFill>
                          <a:latin typeface="Cambria Math" panose="02040503050406030204" pitchFamily="18" charset="0"/>
                        </a:rPr>
                        <m:t>𝑥</m:t>
                      </m:r>
                      <m:r>
                        <a:rPr lang="en-US" sz="4000" b="0" i="1" smtClean="0">
                          <a:solidFill>
                            <a:schemeClr val="tx1"/>
                          </a:solidFill>
                          <a:latin typeface="Cambria Math" panose="02040503050406030204" pitchFamily="18" charset="0"/>
                        </a:rPr>
                        <m:t> </m:t>
                      </m:r>
                      <m:r>
                        <a:rPr lang="en-US" sz="4000" b="0" i="1" smtClean="0">
                          <a:solidFill>
                            <a:schemeClr val="tx1"/>
                          </a:solidFill>
                          <a:latin typeface="Cambria Math" panose="02040503050406030204" pitchFamily="18" charset="0"/>
                        </a:rPr>
                        <m:t>𝑙𝑜𝑔</m:t>
                      </m:r>
                      <m:f>
                        <m:fPr>
                          <m:ctrlPr>
                            <a:rPr lang="pt-BR" sz="4000" i="1" smtClean="0">
                              <a:solidFill>
                                <a:schemeClr val="tx1"/>
                              </a:solidFill>
                              <a:latin typeface="Cambria Math" panose="02040503050406030204" pitchFamily="18" charset="0"/>
                            </a:rPr>
                          </m:ctrlPr>
                        </m:fPr>
                        <m:num>
                          <m:r>
                            <a:rPr lang="en-US" sz="4000" b="0" i="1" smtClean="0">
                              <a:solidFill>
                                <a:schemeClr val="tx1"/>
                              </a:solidFill>
                              <a:latin typeface="Cambria Math" panose="02040503050406030204" pitchFamily="18" charset="0"/>
                            </a:rPr>
                            <m:t>200</m:t>
                          </m:r>
                        </m:num>
                        <m:den>
                          <m:r>
                            <a:rPr lang="en-US" sz="4000" b="0" i="1" smtClean="0">
                              <a:solidFill>
                                <a:schemeClr val="tx1"/>
                              </a:solidFill>
                              <a:latin typeface="Cambria Math" panose="02040503050406030204" pitchFamily="18" charset="0"/>
                            </a:rPr>
                            <m:t>400</m:t>
                          </m:r>
                        </m:den>
                      </m:f>
                    </m:oMath>
                  </m:oMathPara>
                </a14:m>
                <a:endParaRPr lang="en-US" sz="4000" dirty="0">
                  <a:solidFill>
                    <a:schemeClr val="bg1"/>
                  </a:solidFill>
                  <a:latin typeface="Garamond" pitchFamily="18" charset="0"/>
                </a:endParaRPr>
              </a:p>
            </p:txBody>
          </p:sp>
        </mc:Choice>
        <mc:Fallback>
          <p:sp>
            <p:nvSpPr>
              <p:cNvPr id="9" name="Title 1">
                <a:extLst>
                  <a:ext uri="{FF2B5EF4-FFF2-40B4-BE49-F238E27FC236}">
                    <a16:creationId xmlns:a16="http://schemas.microsoft.com/office/drawing/2014/main" id="{D9D81971-5E79-417A-AB7E-1E549BEE1198}"/>
                  </a:ext>
                </a:extLst>
              </p:cNvPr>
              <p:cNvSpPr txBox="1">
                <a:spLocks noRot="1" noChangeAspect="1" noMove="1" noResize="1" noEditPoints="1" noAdjustHandles="1" noChangeArrowheads="1" noChangeShapeType="1" noTextEdit="1"/>
              </p:cNvSpPr>
              <p:nvPr/>
            </p:nvSpPr>
            <p:spPr>
              <a:xfrm>
                <a:off x="7010400" y="4392418"/>
                <a:ext cx="3810000" cy="563562"/>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itle 1">
                <a:extLst>
                  <a:ext uri="{FF2B5EF4-FFF2-40B4-BE49-F238E27FC236}">
                    <a16:creationId xmlns:a16="http://schemas.microsoft.com/office/drawing/2014/main" id="{A9FE0B5A-62C8-4C84-8BAB-10C62206724D}"/>
                  </a:ext>
                </a:extLst>
              </p:cNvPr>
              <p:cNvSpPr txBox="1">
                <a:spLocks/>
              </p:cNvSpPr>
              <p:nvPr/>
            </p:nvSpPr>
            <p:spPr>
              <a:xfrm>
                <a:off x="6991350" y="5073558"/>
                <a:ext cx="3810000" cy="563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Para xmlns:m="http://schemas.openxmlformats.org/officeDocument/2006/math">
                    <m:oMathParaPr>
                      <m:jc m:val="centerGroup"/>
                    </m:oMathParaPr>
                    <m:oMath xmlns:m="http://schemas.openxmlformats.org/officeDocument/2006/math">
                      <m:r>
                        <a:rPr lang="en-US" sz="1600" b="0" i="1" smtClean="0">
                          <a:solidFill>
                            <a:schemeClr val="bg1"/>
                          </a:solidFill>
                          <a:latin typeface="Cambria Math" panose="02040503050406030204" pitchFamily="18" charset="0"/>
                        </a:rPr>
                        <m:t>𝐷𝐼</m:t>
                      </m:r>
                      <m:r>
                        <a:rPr lang="en-US" sz="1600" b="0" i="1" smtClean="0">
                          <a:solidFill>
                            <a:schemeClr val="tx1"/>
                          </a:solidFill>
                          <a:latin typeface="Cambria Math" panose="02040503050406030204" pitchFamily="18" charset="0"/>
                        </a:rPr>
                        <m:t>=10 </m:t>
                      </m:r>
                      <m:r>
                        <a:rPr lang="en-US" sz="1600" b="0" i="1" smtClean="0">
                          <a:solidFill>
                            <a:schemeClr val="tx1"/>
                          </a:solidFill>
                          <a:latin typeface="Cambria Math" panose="02040503050406030204" pitchFamily="18" charset="0"/>
                        </a:rPr>
                        <m:t>𝑥</m:t>
                      </m:r>
                      <m:func>
                        <m:funcPr>
                          <m:ctrlPr>
                            <a:rPr lang="en-US" sz="1600" b="0" i="1" smtClean="0">
                              <a:solidFill>
                                <a:schemeClr val="tx1"/>
                              </a:solidFill>
                              <a:latin typeface="Cambria Math" panose="02040503050406030204" pitchFamily="18" charset="0"/>
                            </a:rPr>
                          </m:ctrlPr>
                        </m:funcPr>
                        <m:fName>
                          <m:r>
                            <m:rPr>
                              <m:sty m:val="p"/>
                            </m:rPr>
                            <a:rPr lang="en-US" sz="1600" b="0" i="0" smtClean="0">
                              <a:solidFill>
                                <a:schemeClr val="tx1"/>
                              </a:solidFill>
                              <a:latin typeface="Cambria Math" panose="02040503050406030204" pitchFamily="18" charset="0"/>
                            </a:rPr>
                            <m:t>log</m:t>
                          </m:r>
                        </m:fName>
                        <m:e>
                          <m:r>
                            <a:rPr lang="en-US" sz="1600" b="0" i="1" smtClean="0">
                              <a:solidFill>
                                <a:schemeClr val="tx1"/>
                              </a:solidFill>
                              <a:latin typeface="Cambria Math" panose="02040503050406030204" pitchFamily="18" charset="0"/>
                            </a:rPr>
                            <m:t>0.5</m:t>
                          </m:r>
                        </m:e>
                      </m:func>
                    </m:oMath>
                  </m:oMathPara>
                </a14:m>
                <a:endParaRPr lang="en-US" sz="1600" dirty="0">
                  <a:solidFill>
                    <a:schemeClr val="bg1"/>
                  </a:solidFill>
                  <a:latin typeface="Garamond" pitchFamily="18" charset="0"/>
                </a:endParaRPr>
              </a:p>
            </p:txBody>
          </p:sp>
        </mc:Choice>
        <mc:Fallback>
          <p:sp>
            <p:nvSpPr>
              <p:cNvPr id="10" name="Title 1">
                <a:extLst>
                  <a:ext uri="{FF2B5EF4-FFF2-40B4-BE49-F238E27FC236}">
                    <a16:creationId xmlns:a16="http://schemas.microsoft.com/office/drawing/2014/main" id="{A9FE0B5A-62C8-4C84-8BAB-10C62206724D}"/>
                  </a:ext>
                </a:extLst>
              </p:cNvPr>
              <p:cNvSpPr txBox="1">
                <a:spLocks noRot="1" noChangeAspect="1" noMove="1" noResize="1" noEditPoints="1" noAdjustHandles="1" noChangeArrowheads="1" noChangeShapeType="1" noTextEdit="1"/>
              </p:cNvSpPr>
              <p:nvPr/>
            </p:nvSpPr>
            <p:spPr>
              <a:xfrm>
                <a:off x="6991350" y="5073558"/>
                <a:ext cx="3810000" cy="563562"/>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itle 1">
                <a:extLst>
                  <a:ext uri="{FF2B5EF4-FFF2-40B4-BE49-F238E27FC236}">
                    <a16:creationId xmlns:a16="http://schemas.microsoft.com/office/drawing/2014/main" id="{A2BC65D6-5160-4BEA-A938-69613B7C5C8A}"/>
                  </a:ext>
                </a:extLst>
              </p:cNvPr>
              <p:cNvSpPr txBox="1">
                <a:spLocks/>
              </p:cNvSpPr>
              <p:nvPr/>
            </p:nvSpPr>
            <p:spPr>
              <a:xfrm>
                <a:off x="6978650" y="5610196"/>
                <a:ext cx="3810000" cy="563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 xmlns:m="http://schemas.openxmlformats.org/officeDocument/2006/math">
                    <m:r>
                      <a:rPr lang="en-US" sz="1600" b="0" i="1" smtClean="0">
                        <a:solidFill>
                          <a:schemeClr val="bg1"/>
                        </a:solidFill>
                        <a:latin typeface="Cambria Math" panose="02040503050406030204" pitchFamily="18" charset="0"/>
                      </a:rPr>
                      <m:t>𝐷𝐼</m:t>
                    </m:r>
                    <m:r>
                      <a:rPr lang="en-US" sz="1600" b="0" i="1" smtClean="0">
                        <a:solidFill>
                          <a:schemeClr val="tx1"/>
                        </a:solidFill>
                        <a:latin typeface="Cambria Math" panose="02040503050406030204" pitchFamily="18" charset="0"/>
                      </a:rPr>
                      <m:t>=10 </m:t>
                    </m:r>
                    <m:r>
                      <a:rPr lang="en-US" sz="1600" b="0" i="1" smtClean="0">
                        <a:solidFill>
                          <a:schemeClr val="tx1"/>
                        </a:solidFill>
                        <a:latin typeface="Cambria Math" panose="02040503050406030204" pitchFamily="18" charset="0"/>
                      </a:rPr>
                      <m:t>𝑥</m:t>
                    </m:r>
                    <m:r>
                      <a:rPr lang="en-US" sz="1600" b="0" i="1" smtClean="0">
                        <a:solidFill>
                          <a:schemeClr val="tx1"/>
                        </a:solidFill>
                        <a:latin typeface="Cambria Math" panose="02040503050406030204" pitchFamily="18" charset="0"/>
                      </a:rPr>
                      <m:t> (−0.3</m:t>
                    </m:r>
                  </m:oMath>
                </a14:m>
                <a:r>
                  <a:rPr lang="en-US" sz="1600" dirty="0">
                    <a:solidFill>
                      <a:schemeClr val="tx1"/>
                    </a:solidFill>
                    <a:latin typeface="Garamond" pitchFamily="18" charset="0"/>
                  </a:rPr>
                  <a:t>)</a:t>
                </a:r>
                <a:endParaRPr lang="en-US" sz="1600" dirty="0">
                  <a:solidFill>
                    <a:schemeClr val="bg1"/>
                  </a:solidFill>
                  <a:latin typeface="Garamond" pitchFamily="18" charset="0"/>
                </a:endParaRPr>
              </a:p>
            </p:txBody>
          </p:sp>
        </mc:Choice>
        <mc:Fallback>
          <p:sp>
            <p:nvSpPr>
              <p:cNvPr id="11" name="Title 1">
                <a:extLst>
                  <a:ext uri="{FF2B5EF4-FFF2-40B4-BE49-F238E27FC236}">
                    <a16:creationId xmlns:a16="http://schemas.microsoft.com/office/drawing/2014/main" id="{A2BC65D6-5160-4BEA-A938-69613B7C5C8A}"/>
                  </a:ext>
                </a:extLst>
              </p:cNvPr>
              <p:cNvSpPr txBox="1">
                <a:spLocks noRot="1" noChangeAspect="1" noMove="1" noResize="1" noEditPoints="1" noAdjustHandles="1" noChangeArrowheads="1" noChangeShapeType="1" noTextEdit="1"/>
              </p:cNvSpPr>
              <p:nvPr/>
            </p:nvSpPr>
            <p:spPr>
              <a:xfrm>
                <a:off x="6978650" y="5610196"/>
                <a:ext cx="3810000" cy="563562"/>
              </a:xfrm>
              <a:prstGeom prst="rect">
                <a:avLst/>
              </a:prstGeom>
              <a:blipFill>
                <a:blip r:embed="rId9"/>
                <a:stretch>
                  <a:fillRect t="-21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itle 1">
                <a:extLst>
                  <a:ext uri="{FF2B5EF4-FFF2-40B4-BE49-F238E27FC236}">
                    <a16:creationId xmlns:a16="http://schemas.microsoft.com/office/drawing/2014/main" id="{A7C042A5-2EC7-453D-BE16-09DB18440406}"/>
                  </a:ext>
                </a:extLst>
              </p:cNvPr>
              <p:cNvSpPr txBox="1">
                <a:spLocks/>
              </p:cNvSpPr>
              <p:nvPr/>
            </p:nvSpPr>
            <p:spPr>
              <a:xfrm>
                <a:off x="6707187" y="6188076"/>
                <a:ext cx="3810000" cy="5635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14:m>
                  <m:oMathPara xmlns:m="http://schemas.openxmlformats.org/officeDocument/2006/math">
                    <m:oMathParaPr>
                      <m:jc m:val="centerGroup"/>
                    </m:oMathParaPr>
                    <m:oMath xmlns:m="http://schemas.openxmlformats.org/officeDocument/2006/math">
                      <m:r>
                        <a:rPr lang="en-US" sz="1600" b="0" i="1" smtClean="0">
                          <a:solidFill>
                            <a:srgbClr val="FF0000"/>
                          </a:solidFill>
                          <a:latin typeface="Cambria Math" panose="02040503050406030204" pitchFamily="18" charset="0"/>
                        </a:rPr>
                        <m:t>𝐷𝐼</m:t>
                      </m:r>
                      <m:r>
                        <a:rPr lang="en-US" sz="1600" b="0" i="1" smtClean="0">
                          <a:solidFill>
                            <a:srgbClr val="FF0000"/>
                          </a:solidFill>
                          <a:latin typeface="Cambria Math" panose="02040503050406030204" pitchFamily="18" charset="0"/>
                        </a:rPr>
                        <m:t>=−3</m:t>
                      </m:r>
                    </m:oMath>
                  </m:oMathPara>
                </a14:m>
                <a:endParaRPr lang="en-US" sz="1600" dirty="0">
                  <a:solidFill>
                    <a:srgbClr val="FF0000"/>
                  </a:solidFill>
                  <a:latin typeface="Garamond" pitchFamily="18" charset="0"/>
                </a:endParaRPr>
              </a:p>
            </p:txBody>
          </p:sp>
        </mc:Choice>
        <mc:Fallback xmlns="">
          <p:sp>
            <p:nvSpPr>
              <p:cNvPr id="12" name="Title 1">
                <a:extLst>
                  <a:ext uri="{FF2B5EF4-FFF2-40B4-BE49-F238E27FC236}">
                    <a16:creationId xmlns:a16="http://schemas.microsoft.com/office/drawing/2014/main" id="{A7C042A5-2EC7-453D-BE16-09DB18440406}"/>
                  </a:ext>
                </a:extLst>
              </p:cNvPr>
              <p:cNvSpPr txBox="1">
                <a:spLocks noRot="1" noChangeAspect="1" noMove="1" noResize="1" noEditPoints="1" noAdjustHandles="1" noChangeArrowheads="1" noChangeShapeType="1" noTextEdit="1"/>
              </p:cNvSpPr>
              <p:nvPr/>
            </p:nvSpPr>
            <p:spPr>
              <a:xfrm>
                <a:off x="6707187" y="6188076"/>
                <a:ext cx="3810000" cy="563562"/>
              </a:xfrm>
              <a:prstGeom prst="rect">
                <a:avLst/>
              </a:prstGeom>
              <a:blipFill>
                <a:blip r:embed="rId11"/>
                <a:stretch>
                  <a:fillRect/>
                </a:stretch>
              </a:blipFill>
            </p:spPr>
            <p:txBody>
              <a:bodyPr/>
              <a:lstStyle/>
              <a:p>
                <a:r>
                  <a:rPr lang="en-US">
                    <a:noFill/>
                  </a:rPr>
                  <a:t> </a:t>
                </a:r>
              </a:p>
            </p:txBody>
          </p:sp>
        </mc:Fallback>
      </mc:AlternateContent>
      <p:pic>
        <p:nvPicPr>
          <p:cNvPr id="13" name="Picture 2" descr="http://4.bp.blogspot.com/-wwzu7B1kEdQ/UfsTjWjXadI/AAAAAAAAAJw/7pBMrq8KTvw/s400/Fullscreen+capture+6282013+123130+PM.jpg">
            <a:extLst>
              <a:ext uri="{FF2B5EF4-FFF2-40B4-BE49-F238E27FC236}">
                <a16:creationId xmlns:a16="http://schemas.microsoft.com/office/drawing/2014/main" id="{86BD1D05-3864-47A6-A914-5A7506C6FAC9}"/>
              </a:ext>
            </a:extLst>
          </p:cNvPr>
          <p:cNvPicPr>
            <a:picLocks noChangeAspect="1" noChangeArrowheads="1"/>
          </p:cNvPicPr>
          <p:nvPr/>
        </p:nvPicPr>
        <p:blipFill>
          <a:blip r:embed="rId12"/>
          <a:srcRect/>
          <a:stretch>
            <a:fillRect/>
          </a:stretch>
        </p:blipFill>
        <p:spPr bwMode="auto">
          <a:xfrm>
            <a:off x="356394" y="277647"/>
            <a:ext cx="5486400" cy="6172200"/>
          </a:xfrm>
          <a:prstGeom prst="rect">
            <a:avLst/>
          </a:prstGeom>
          <a:noFill/>
        </p:spPr>
      </p:pic>
      <p:cxnSp>
        <p:nvCxnSpPr>
          <p:cNvPr id="15" name="Straight Arrow Connector 14">
            <a:extLst>
              <a:ext uri="{FF2B5EF4-FFF2-40B4-BE49-F238E27FC236}">
                <a16:creationId xmlns:a16="http://schemas.microsoft.com/office/drawing/2014/main" id="{2068BF35-2284-487D-B01D-EC4EA316F954}"/>
              </a:ext>
            </a:extLst>
          </p:cNvPr>
          <p:cNvCxnSpPr/>
          <p:nvPr/>
        </p:nvCxnSpPr>
        <p:spPr>
          <a:xfrm flipV="1">
            <a:off x="5852878" y="2266061"/>
            <a:ext cx="2154472" cy="475083"/>
          </a:xfrm>
          <a:prstGeom prst="straightConnector1">
            <a:avLst/>
          </a:prstGeom>
          <a:ln>
            <a:solidFill>
              <a:srgbClr val="FC24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2C8124C-BC3B-4412-8362-7517A40BD5F4}"/>
              </a:ext>
            </a:extLst>
          </p:cNvPr>
          <p:cNvCxnSpPr>
            <a:cxnSpLocks/>
          </p:cNvCxnSpPr>
          <p:nvPr/>
        </p:nvCxnSpPr>
        <p:spPr>
          <a:xfrm>
            <a:off x="5843559" y="4392419"/>
            <a:ext cx="2233641" cy="281780"/>
          </a:xfrm>
          <a:prstGeom prst="straightConnector1">
            <a:avLst/>
          </a:prstGeom>
          <a:ln>
            <a:solidFill>
              <a:srgbClr val="FC24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6BAF6BE-0B28-4849-942C-B8B9295453DA}"/>
              </a:ext>
            </a:extLst>
          </p:cNvPr>
          <p:cNvCxnSpPr>
            <a:cxnSpLocks/>
          </p:cNvCxnSpPr>
          <p:nvPr/>
        </p:nvCxnSpPr>
        <p:spPr>
          <a:xfrm>
            <a:off x="356394" y="2819400"/>
            <a:ext cx="5496484" cy="0"/>
          </a:xfrm>
          <a:prstGeom prst="line">
            <a:avLst/>
          </a:prstGeom>
          <a:ln w="31750">
            <a:solidFill>
              <a:srgbClr val="FC24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18ED28C-C164-4144-AECB-A6FAEB200AB6}"/>
              </a:ext>
            </a:extLst>
          </p:cNvPr>
          <p:cNvCxnSpPr>
            <a:cxnSpLocks/>
          </p:cNvCxnSpPr>
          <p:nvPr/>
        </p:nvCxnSpPr>
        <p:spPr>
          <a:xfrm>
            <a:off x="356394" y="4495800"/>
            <a:ext cx="5486400" cy="0"/>
          </a:xfrm>
          <a:prstGeom prst="line">
            <a:avLst/>
          </a:prstGeom>
          <a:ln w="31750">
            <a:solidFill>
              <a:srgbClr val="FC24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94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8229600" cy="5257800"/>
          </a:xfrm>
        </p:spPr>
        <p:txBody>
          <a:bodyPr>
            <a:normAutofit/>
          </a:bodyPr>
          <a:lstStyle/>
          <a:p>
            <a:pPr>
              <a:defRPr/>
            </a:pPr>
            <a:endParaRPr lang="en-US" altLang="en-US" dirty="0">
              <a:latin typeface="Garamond" pitchFamily="18" charset="0"/>
            </a:endParaRPr>
          </a:p>
          <a:p>
            <a:endParaRPr lang="en-US" dirty="0">
              <a:solidFill>
                <a:schemeClr val="bg1"/>
              </a:solidFill>
              <a:latin typeface="Garamond" pitchFamily="18" charset="0"/>
            </a:endParaRPr>
          </a:p>
        </p:txBody>
      </p:sp>
      <p:pic>
        <p:nvPicPr>
          <p:cNvPr id="33794" name="Picture 2" descr="http://4.bp.blogspot.com/-wwzu7B1kEdQ/UfsTjWjXadI/AAAAAAAAAJw/7pBMrq8KTvw/s400/Fullscreen+capture+6282013+123130+PM.jpg"/>
          <p:cNvPicPr>
            <a:picLocks noChangeAspect="1" noChangeArrowheads="1"/>
          </p:cNvPicPr>
          <p:nvPr/>
        </p:nvPicPr>
        <p:blipFill>
          <a:blip r:embed="rId2"/>
          <a:srcRect/>
          <a:stretch>
            <a:fillRect/>
          </a:stretch>
        </p:blipFill>
        <p:spPr bwMode="auto">
          <a:xfrm>
            <a:off x="254001" y="816305"/>
            <a:ext cx="5486400" cy="6172200"/>
          </a:xfrm>
          <a:prstGeom prst="rect">
            <a:avLst/>
          </a:prstGeom>
          <a:noFill/>
        </p:spPr>
      </p:pic>
      <p:sp>
        <p:nvSpPr>
          <p:cNvPr id="5" name="Slide Number Placeholder 4"/>
          <p:cNvSpPr>
            <a:spLocks noGrp="1"/>
          </p:cNvSpPr>
          <p:nvPr>
            <p:ph type="sldNum" sz="quarter" idx="12"/>
          </p:nvPr>
        </p:nvSpPr>
        <p:spPr/>
        <p:txBody>
          <a:bodyPr/>
          <a:lstStyle/>
          <a:p>
            <a:fld id="{4AC6D8AC-2226-46DD-AD37-61AA8C59CA5A}" type="slidenum">
              <a:rPr lang="en-US" smtClean="0"/>
              <a:pPr/>
              <a:t>47</a:t>
            </a:fld>
            <a:endParaRPr lang="en-US" dirty="0"/>
          </a:p>
        </p:txBody>
      </p:sp>
      <p:sp>
        <p:nvSpPr>
          <p:cNvPr id="4" name="Rectangle: Rounded Corners 3">
            <a:extLst>
              <a:ext uri="{FF2B5EF4-FFF2-40B4-BE49-F238E27FC236}">
                <a16:creationId xmlns:a16="http://schemas.microsoft.com/office/drawing/2014/main" id="{1A91A16E-16E9-4CAC-AEF8-643E68BC790B}"/>
              </a:ext>
            </a:extLst>
          </p:cNvPr>
          <p:cNvSpPr/>
          <p:nvPr/>
        </p:nvSpPr>
        <p:spPr>
          <a:xfrm>
            <a:off x="254001" y="2590800"/>
            <a:ext cx="5410200" cy="228600"/>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22231EC-A6A0-4201-877E-9658C66C7DA2}"/>
              </a:ext>
            </a:extLst>
          </p:cNvPr>
          <p:cNvSpPr>
            <a:spLocks noGrp="1"/>
          </p:cNvSpPr>
          <p:nvPr>
            <p:ph type="title"/>
          </p:nvPr>
        </p:nvSpPr>
        <p:spPr>
          <a:xfrm>
            <a:off x="1981200" y="136524"/>
            <a:ext cx="8229600" cy="334962"/>
          </a:xfrm>
        </p:spPr>
        <p:txBody>
          <a:bodyPr>
            <a:normAutofit fontScale="90000"/>
          </a:bodyPr>
          <a:lstStyle/>
          <a:p>
            <a:r>
              <a:rPr lang="en-US" sz="4000" dirty="0">
                <a:solidFill>
                  <a:schemeClr val="bg1"/>
                </a:solidFill>
                <a:latin typeface="Garamond" pitchFamily="18" charset="0"/>
              </a:rPr>
              <a:t>Technique </a:t>
            </a:r>
            <a:r>
              <a:rPr lang="en-US" sz="4000" dirty="0" err="1">
                <a:solidFill>
                  <a:schemeClr val="bg1"/>
                </a:solidFill>
                <a:latin typeface="Garamond" pitchFamily="18" charset="0"/>
              </a:rPr>
              <a:t>Compensastion</a:t>
            </a:r>
            <a:r>
              <a:rPr lang="en-US" sz="4000" dirty="0">
                <a:solidFill>
                  <a:schemeClr val="bg1"/>
                </a:solidFill>
                <a:latin typeface="Garamond" pitchFamily="18" charset="0"/>
              </a:rPr>
              <a:t> using EI and TEI</a:t>
            </a:r>
          </a:p>
        </p:txBody>
      </p:sp>
      <p:pic>
        <p:nvPicPr>
          <p:cNvPr id="13" name="Picture 12">
            <a:extLst>
              <a:ext uri="{FF2B5EF4-FFF2-40B4-BE49-F238E27FC236}">
                <a16:creationId xmlns:a16="http://schemas.microsoft.com/office/drawing/2014/main" id="{BDD2F603-5497-409C-B5EE-5C7022B59093}"/>
              </a:ext>
            </a:extLst>
          </p:cNvPr>
          <p:cNvPicPr>
            <a:picLocks noChangeAspect="1"/>
          </p:cNvPicPr>
          <p:nvPr/>
        </p:nvPicPr>
        <p:blipFill>
          <a:blip r:embed="rId3"/>
          <a:stretch>
            <a:fillRect/>
          </a:stretch>
        </p:blipFill>
        <p:spPr>
          <a:xfrm>
            <a:off x="7505219" y="915970"/>
            <a:ext cx="2616955" cy="1993870"/>
          </a:xfrm>
          <a:prstGeom prst="rect">
            <a:avLst/>
          </a:prstGeom>
        </p:spPr>
      </p:pic>
      <p:sp>
        <p:nvSpPr>
          <p:cNvPr id="15" name="Rectangle: Rounded Corners 14">
            <a:extLst>
              <a:ext uri="{FF2B5EF4-FFF2-40B4-BE49-F238E27FC236}">
                <a16:creationId xmlns:a16="http://schemas.microsoft.com/office/drawing/2014/main" id="{A8883657-0484-4BB4-86FC-9252B9A7E7EB}"/>
              </a:ext>
            </a:extLst>
          </p:cNvPr>
          <p:cNvSpPr/>
          <p:nvPr/>
        </p:nvSpPr>
        <p:spPr>
          <a:xfrm>
            <a:off x="292375" y="5334000"/>
            <a:ext cx="5410200" cy="228600"/>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76F0530-8790-4739-B257-0C529EF487D8}"/>
              </a:ext>
            </a:extLst>
          </p:cNvPr>
          <p:cNvPicPr>
            <a:picLocks noChangeAspect="1"/>
          </p:cNvPicPr>
          <p:nvPr/>
        </p:nvPicPr>
        <p:blipFill>
          <a:blip r:embed="rId4"/>
          <a:stretch>
            <a:fillRect/>
          </a:stretch>
        </p:blipFill>
        <p:spPr>
          <a:xfrm>
            <a:off x="7467600" y="3988624"/>
            <a:ext cx="2743200" cy="1993870"/>
          </a:xfrm>
          <a:prstGeom prst="rect">
            <a:avLst/>
          </a:prstGeom>
        </p:spPr>
      </p:pic>
    </p:spTree>
    <p:extLst>
      <p:ext uri="{BB962C8B-B14F-4D97-AF65-F5344CB8AC3E}">
        <p14:creationId xmlns:p14="http://schemas.microsoft.com/office/powerpoint/2010/main" val="1373769316"/>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219200"/>
            <a:ext cx="8229600" cy="5257800"/>
          </a:xfrm>
        </p:spPr>
        <p:txBody>
          <a:bodyPr>
            <a:normAutofit/>
          </a:bodyPr>
          <a:lstStyle/>
          <a:p>
            <a:pPr>
              <a:defRPr/>
            </a:pPr>
            <a:endParaRPr lang="en-US" altLang="en-US" dirty="0">
              <a:latin typeface="Garamond" pitchFamily="18" charset="0"/>
            </a:endParaRPr>
          </a:p>
          <a:p>
            <a:endParaRPr lang="en-US" dirty="0">
              <a:solidFill>
                <a:schemeClr val="bg1"/>
              </a:solidFill>
              <a:latin typeface="Garamond" pitchFamily="18" charset="0"/>
            </a:endParaRPr>
          </a:p>
        </p:txBody>
      </p:sp>
      <p:pic>
        <p:nvPicPr>
          <p:cNvPr id="33794" name="Picture 2" descr="http://4.bp.blogspot.com/-wwzu7B1kEdQ/UfsTjWjXadI/AAAAAAAAAJw/7pBMrq8KTvw/s400/Fullscreen+capture+6282013+123130+PM.jpg"/>
          <p:cNvPicPr>
            <a:picLocks noChangeAspect="1" noChangeArrowheads="1"/>
          </p:cNvPicPr>
          <p:nvPr/>
        </p:nvPicPr>
        <p:blipFill>
          <a:blip r:embed="rId2"/>
          <a:srcRect/>
          <a:stretch>
            <a:fillRect/>
          </a:stretch>
        </p:blipFill>
        <p:spPr bwMode="auto">
          <a:xfrm>
            <a:off x="254001" y="816305"/>
            <a:ext cx="5486400" cy="6172200"/>
          </a:xfrm>
          <a:prstGeom prst="rect">
            <a:avLst/>
          </a:prstGeom>
          <a:noFill/>
        </p:spPr>
      </p:pic>
      <p:sp>
        <p:nvSpPr>
          <p:cNvPr id="5" name="Slide Number Placeholder 4"/>
          <p:cNvSpPr>
            <a:spLocks noGrp="1"/>
          </p:cNvSpPr>
          <p:nvPr>
            <p:ph type="sldNum" sz="quarter" idx="12"/>
          </p:nvPr>
        </p:nvSpPr>
        <p:spPr/>
        <p:txBody>
          <a:bodyPr/>
          <a:lstStyle/>
          <a:p>
            <a:fld id="{4AC6D8AC-2226-46DD-AD37-61AA8C59CA5A}" type="slidenum">
              <a:rPr lang="en-US" smtClean="0"/>
              <a:pPr/>
              <a:t>48</a:t>
            </a:fld>
            <a:endParaRPr lang="en-US" dirty="0"/>
          </a:p>
        </p:txBody>
      </p:sp>
      <p:sp>
        <p:nvSpPr>
          <p:cNvPr id="4" name="Rectangle: Rounded Corners 3">
            <a:extLst>
              <a:ext uri="{FF2B5EF4-FFF2-40B4-BE49-F238E27FC236}">
                <a16:creationId xmlns:a16="http://schemas.microsoft.com/office/drawing/2014/main" id="{1A91A16E-16E9-4CAC-AEF8-643E68BC790B}"/>
              </a:ext>
            </a:extLst>
          </p:cNvPr>
          <p:cNvSpPr/>
          <p:nvPr/>
        </p:nvSpPr>
        <p:spPr>
          <a:xfrm>
            <a:off x="254001" y="2590800"/>
            <a:ext cx="5410200" cy="228600"/>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4CB0D7DA-97C8-44EF-A626-0029DC6D48CB}"/>
                  </a:ext>
                </a:extLst>
              </p:cNvPr>
              <p:cNvSpPr txBox="1">
                <a:spLocks/>
              </p:cNvSpPr>
              <p:nvPr/>
            </p:nvSpPr>
            <p:spPr>
              <a:xfrm>
                <a:off x="7083311" y="637087"/>
                <a:ext cx="3810000" cy="563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800" b="0" dirty="0">
                    <a:solidFill>
                      <a:schemeClr val="bg1"/>
                    </a:solidFill>
                  </a:rPr>
                  <a:t>D</a:t>
                </a:r>
                <a14:m>
                  <m:oMath xmlns:m="http://schemas.openxmlformats.org/officeDocument/2006/math">
                    <m:r>
                      <m:rPr>
                        <m:sty m:val="p"/>
                      </m:rPr>
                      <a:rPr lang="en-US" sz="1800" b="0" i="0" smtClean="0">
                        <a:solidFill>
                          <a:schemeClr val="bg1"/>
                        </a:solidFill>
                        <a:latin typeface="Cambria Math" panose="02040503050406030204" pitchFamily="18" charset="0"/>
                      </a:rPr>
                      <m:t>eviation</m:t>
                    </m:r>
                    <m:r>
                      <a:rPr lang="en-US" sz="1800" b="0" i="0" smtClean="0">
                        <a:solidFill>
                          <a:schemeClr val="bg1"/>
                        </a:solidFill>
                        <a:latin typeface="Cambria Math" panose="02040503050406030204" pitchFamily="18" charset="0"/>
                      </a:rPr>
                      <m:t> </m:t>
                    </m:r>
                    <m:r>
                      <m:rPr>
                        <m:sty m:val="p"/>
                      </m:rPr>
                      <a:rPr lang="en-US" sz="1800" b="0" i="0" smtClean="0">
                        <a:solidFill>
                          <a:schemeClr val="bg1"/>
                        </a:solidFill>
                        <a:latin typeface="Cambria Math" panose="02040503050406030204" pitchFamily="18" charset="0"/>
                      </a:rPr>
                      <m:t>Index</m:t>
                    </m:r>
                    <m:r>
                      <a:rPr lang="en-US" sz="1800" b="0" i="1" smtClean="0">
                        <a:solidFill>
                          <a:schemeClr val="bg1"/>
                        </a:solidFill>
                        <a:latin typeface="Cambria Math" panose="02040503050406030204" pitchFamily="18" charset="0"/>
                      </a:rPr>
                      <m:t>=</m:t>
                    </m:r>
                  </m:oMath>
                </a14:m>
                <a:r>
                  <a:rPr lang="en-US" sz="1800" dirty="0">
                    <a:solidFill>
                      <a:schemeClr val="bg1"/>
                    </a:solidFill>
                    <a:latin typeface="Garamond" pitchFamily="18" charset="0"/>
                  </a:rPr>
                  <a:t> 4.0</a:t>
                </a:r>
              </a:p>
            </p:txBody>
          </p:sp>
        </mc:Choice>
        <mc:Fallback xmlns="">
          <p:sp>
            <p:nvSpPr>
              <p:cNvPr id="8" name="Title 1">
                <a:extLst>
                  <a:ext uri="{FF2B5EF4-FFF2-40B4-BE49-F238E27FC236}">
                    <a16:creationId xmlns:a16="http://schemas.microsoft.com/office/drawing/2014/main" id="{4CB0D7DA-97C8-44EF-A626-0029DC6D48CB}"/>
                  </a:ext>
                </a:extLst>
              </p:cNvPr>
              <p:cNvSpPr txBox="1">
                <a:spLocks noRot="1" noChangeAspect="1" noMove="1" noResize="1" noEditPoints="1" noAdjustHandles="1" noChangeArrowheads="1" noChangeShapeType="1" noTextEdit="1"/>
              </p:cNvSpPr>
              <p:nvPr/>
            </p:nvSpPr>
            <p:spPr>
              <a:xfrm>
                <a:off x="7083311" y="637087"/>
                <a:ext cx="3810000" cy="563562"/>
              </a:xfrm>
              <a:prstGeom prst="rect">
                <a:avLst/>
              </a:prstGeom>
              <a:blipFill>
                <a:blip r:embed="rId3"/>
                <a:stretch>
                  <a:fillRect t="-65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itle 1">
                <a:extLst>
                  <a:ext uri="{FF2B5EF4-FFF2-40B4-BE49-F238E27FC236}">
                    <a16:creationId xmlns:a16="http://schemas.microsoft.com/office/drawing/2014/main" id="{79935FEE-1E36-4AED-BE87-074D0363F76D}"/>
                  </a:ext>
                </a:extLst>
              </p:cNvPr>
              <p:cNvSpPr txBox="1">
                <a:spLocks/>
              </p:cNvSpPr>
              <p:nvPr/>
            </p:nvSpPr>
            <p:spPr>
              <a:xfrm>
                <a:off x="8246346" y="3123963"/>
                <a:ext cx="1828800" cy="3651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100" dirty="0">
                    <a:solidFill>
                      <a:schemeClr val="bg1"/>
                    </a:solidFill>
                  </a:rPr>
                  <a:t>old</a:t>
                </a:r>
                <a:r>
                  <a:rPr lang="en-US" sz="1800" dirty="0" err="1">
                    <a:solidFill>
                      <a:schemeClr val="bg1"/>
                    </a:solidFill>
                  </a:rPr>
                  <a:t>mAs</a:t>
                </a:r>
                <a14:m>
                  <m:oMath xmlns:m="http://schemas.openxmlformats.org/officeDocument/2006/math">
                    <m:r>
                      <a:rPr lang="en-US" sz="1400" b="0" i="1" smtClean="0">
                        <a:solidFill>
                          <a:schemeClr val="bg1"/>
                        </a:solidFill>
                        <a:latin typeface="Cambria Math" panose="02040503050406030204" pitchFamily="18" charset="0"/>
                      </a:rPr>
                      <m:t>=</m:t>
                    </m:r>
                    <m:r>
                      <a:rPr lang="en-US" sz="1400" i="1" smtClean="0">
                        <a:solidFill>
                          <a:schemeClr val="bg1"/>
                        </a:solidFill>
                        <a:latin typeface="Cambria Math" panose="02040503050406030204" pitchFamily="18" charset="0"/>
                      </a:rPr>
                      <m:t>7</m:t>
                    </m:r>
                    <m:r>
                      <a:rPr lang="en-US" sz="1400" b="0" i="1" smtClean="0">
                        <a:solidFill>
                          <a:schemeClr val="bg1"/>
                        </a:solidFill>
                        <a:latin typeface="Cambria Math" panose="02040503050406030204" pitchFamily="18" charset="0"/>
                      </a:rPr>
                      <m:t>5              </m:t>
                    </m:r>
                  </m:oMath>
                </a14:m>
                <a:endParaRPr lang="en-US" sz="1800" dirty="0">
                  <a:solidFill>
                    <a:schemeClr val="bg1"/>
                  </a:solidFill>
                  <a:latin typeface="Garamond" pitchFamily="18" charset="0"/>
                </a:endParaRPr>
              </a:p>
            </p:txBody>
          </p:sp>
        </mc:Choice>
        <mc:Fallback xmlns="">
          <p:sp>
            <p:nvSpPr>
              <p:cNvPr id="10" name="Title 1">
                <a:extLst>
                  <a:ext uri="{FF2B5EF4-FFF2-40B4-BE49-F238E27FC236}">
                    <a16:creationId xmlns:a16="http://schemas.microsoft.com/office/drawing/2014/main" id="{79935FEE-1E36-4AED-BE87-074D0363F76D}"/>
                  </a:ext>
                </a:extLst>
              </p:cNvPr>
              <p:cNvSpPr txBox="1">
                <a:spLocks noRot="1" noChangeAspect="1" noMove="1" noResize="1" noEditPoints="1" noAdjustHandles="1" noChangeArrowheads="1" noChangeShapeType="1" noTextEdit="1"/>
              </p:cNvSpPr>
              <p:nvPr/>
            </p:nvSpPr>
            <p:spPr>
              <a:xfrm>
                <a:off x="8246346" y="3123963"/>
                <a:ext cx="1828800" cy="365125"/>
              </a:xfrm>
              <a:prstGeom prst="rect">
                <a:avLst/>
              </a:prstGeom>
              <a:blipFill>
                <a:blip r:embed="rId4"/>
                <a:stretch>
                  <a:fillRect t="-8333" b="-26667"/>
                </a:stretch>
              </a:blipFill>
            </p:spPr>
            <p:txBody>
              <a:bodyPr/>
              <a:lstStyle/>
              <a:p>
                <a:r>
                  <a:rPr lang="en-US">
                    <a:noFill/>
                  </a:rPr>
                  <a:t> </a:t>
                </a:r>
              </a:p>
            </p:txBody>
          </p:sp>
        </mc:Fallback>
      </mc:AlternateContent>
      <p:sp>
        <p:nvSpPr>
          <p:cNvPr id="11" name="Title 1">
            <a:extLst>
              <a:ext uri="{FF2B5EF4-FFF2-40B4-BE49-F238E27FC236}">
                <a16:creationId xmlns:a16="http://schemas.microsoft.com/office/drawing/2014/main" id="{B22231EC-A6A0-4201-877E-9658C66C7DA2}"/>
              </a:ext>
            </a:extLst>
          </p:cNvPr>
          <p:cNvSpPr>
            <a:spLocks noGrp="1"/>
          </p:cNvSpPr>
          <p:nvPr>
            <p:ph type="title"/>
          </p:nvPr>
        </p:nvSpPr>
        <p:spPr>
          <a:xfrm>
            <a:off x="1981200" y="136524"/>
            <a:ext cx="8229600" cy="334962"/>
          </a:xfrm>
        </p:spPr>
        <p:txBody>
          <a:bodyPr>
            <a:normAutofit fontScale="90000"/>
          </a:bodyPr>
          <a:lstStyle/>
          <a:p>
            <a:r>
              <a:rPr lang="en-US" sz="4000" dirty="0">
                <a:solidFill>
                  <a:schemeClr val="bg1"/>
                </a:solidFill>
                <a:latin typeface="Garamond" pitchFamily="18" charset="0"/>
              </a:rPr>
              <a:t>Technique </a:t>
            </a:r>
            <a:r>
              <a:rPr lang="en-US" sz="4000" dirty="0" err="1">
                <a:solidFill>
                  <a:schemeClr val="bg1"/>
                </a:solidFill>
                <a:latin typeface="Garamond" pitchFamily="18" charset="0"/>
              </a:rPr>
              <a:t>Compensastion</a:t>
            </a:r>
            <a:r>
              <a:rPr lang="en-US" sz="4000" dirty="0">
                <a:solidFill>
                  <a:schemeClr val="bg1"/>
                </a:solidFill>
                <a:latin typeface="Garamond" pitchFamily="18" charset="0"/>
              </a:rPr>
              <a:t> using DI</a:t>
            </a:r>
          </a:p>
        </p:txBody>
      </p:sp>
      <mc:AlternateContent xmlns:mc="http://schemas.openxmlformats.org/markup-compatibility/2006">
        <mc:Choice xmlns:a14="http://schemas.microsoft.com/office/drawing/2010/main" Requires="a14">
          <p:sp>
            <p:nvSpPr>
              <p:cNvPr id="12" name="Title 1">
                <a:extLst>
                  <a:ext uri="{FF2B5EF4-FFF2-40B4-BE49-F238E27FC236}">
                    <a16:creationId xmlns:a16="http://schemas.microsoft.com/office/drawing/2014/main" id="{895130BB-D0DE-4848-A9A3-1B0F4C1C50CA}"/>
                  </a:ext>
                </a:extLst>
              </p:cNvPr>
              <p:cNvSpPr txBox="1">
                <a:spLocks/>
              </p:cNvSpPr>
              <p:nvPr/>
            </p:nvSpPr>
            <p:spPr>
              <a:xfrm>
                <a:off x="7480039" y="3585477"/>
                <a:ext cx="3356089" cy="36512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100" b="1" dirty="0">
                    <a:solidFill>
                      <a:schemeClr val="tx1"/>
                    </a:solidFill>
                  </a:rPr>
                  <a:t>new</a:t>
                </a:r>
                <a:r>
                  <a:rPr lang="en-US" sz="1800" dirty="0" err="1">
                    <a:solidFill>
                      <a:schemeClr val="tx1"/>
                    </a:solidFill>
                  </a:rPr>
                  <a:t>mAs</a:t>
                </a:r>
                <a14:m>
                  <m:oMath xmlns:m="http://schemas.openxmlformats.org/officeDocument/2006/math">
                    <m:r>
                      <a:rPr lang="en-US" sz="1400" b="0" i="1" smtClean="0">
                        <a:solidFill>
                          <a:schemeClr val="tx1"/>
                        </a:solidFill>
                        <a:latin typeface="Cambria Math" panose="02040503050406030204" pitchFamily="18" charset="0"/>
                      </a:rPr>
                      <m:t>=</m:t>
                    </m:r>
                    <m:f>
                      <m:fPr>
                        <m:ctrlPr>
                          <a:rPr lang="en-US" sz="1400" b="0" i="1" smtClean="0">
                            <a:solidFill>
                              <a:schemeClr val="tx1"/>
                            </a:solidFill>
                            <a:latin typeface="Cambria Math" panose="02040503050406030204" pitchFamily="18" charset="0"/>
                          </a:rPr>
                        </m:ctrlPr>
                      </m:fPr>
                      <m:num>
                        <m:r>
                          <a:rPr lang="en-US" sz="1400" i="1" smtClean="0">
                            <a:solidFill>
                              <a:schemeClr val="tx1"/>
                            </a:solidFill>
                            <a:latin typeface="Cambria Math" panose="02040503050406030204" pitchFamily="18" charset="0"/>
                          </a:rPr>
                          <m:t>7</m:t>
                        </m:r>
                        <m:r>
                          <a:rPr lang="en-US" sz="1400" b="0" i="1" smtClean="0">
                            <a:solidFill>
                              <a:schemeClr val="tx1"/>
                            </a:solidFill>
                            <a:latin typeface="Cambria Math" panose="02040503050406030204" pitchFamily="18" charset="0"/>
                          </a:rPr>
                          <m:t>5</m:t>
                        </m:r>
                      </m:num>
                      <m:den>
                        <m:r>
                          <a:rPr lang="en-US" sz="1400" b="0" i="1" smtClean="0">
                            <a:solidFill>
                              <a:schemeClr val="tx1"/>
                            </a:solidFill>
                            <a:latin typeface="Cambria Math" panose="02040503050406030204" pitchFamily="18" charset="0"/>
                          </a:rPr>
                          <m:t>2.5</m:t>
                        </m:r>
                      </m:den>
                    </m:f>
                    <m:r>
                      <a:rPr lang="en-US" sz="1400" b="0" i="1" smtClean="0">
                        <a:solidFill>
                          <a:schemeClr val="tx1"/>
                        </a:solidFill>
                        <a:latin typeface="Cambria Math" panose="02040503050406030204" pitchFamily="18" charset="0"/>
                      </a:rPr>
                      <m:t>=30             </m:t>
                    </m:r>
                  </m:oMath>
                </a14:m>
                <a:endParaRPr lang="en-US" sz="1800" dirty="0">
                  <a:solidFill>
                    <a:schemeClr val="tx1"/>
                  </a:solidFill>
                  <a:latin typeface="Garamond" pitchFamily="18" charset="0"/>
                </a:endParaRPr>
              </a:p>
            </p:txBody>
          </p:sp>
        </mc:Choice>
        <mc:Fallback>
          <p:sp>
            <p:nvSpPr>
              <p:cNvPr id="12" name="Title 1">
                <a:extLst>
                  <a:ext uri="{FF2B5EF4-FFF2-40B4-BE49-F238E27FC236}">
                    <a16:creationId xmlns:a16="http://schemas.microsoft.com/office/drawing/2014/main" id="{895130BB-D0DE-4848-A9A3-1B0F4C1C50CA}"/>
                  </a:ext>
                </a:extLst>
              </p:cNvPr>
              <p:cNvSpPr txBox="1">
                <a:spLocks noRot="1" noChangeAspect="1" noMove="1" noResize="1" noEditPoints="1" noAdjustHandles="1" noChangeArrowheads="1" noChangeShapeType="1" noTextEdit="1"/>
              </p:cNvSpPr>
              <p:nvPr/>
            </p:nvSpPr>
            <p:spPr>
              <a:xfrm>
                <a:off x="7480039" y="3585477"/>
                <a:ext cx="3356089" cy="365125"/>
              </a:xfrm>
              <a:prstGeom prst="rect">
                <a:avLst/>
              </a:prstGeom>
              <a:blipFill>
                <a:blip r:embed="rId5"/>
                <a:stretch>
                  <a:fillRect t="-8333" b="-26667"/>
                </a:stretch>
              </a:blipFill>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A8883657-0484-4BB4-86FC-9252B9A7E7EB}"/>
              </a:ext>
            </a:extLst>
          </p:cNvPr>
          <p:cNvSpPr/>
          <p:nvPr/>
        </p:nvSpPr>
        <p:spPr>
          <a:xfrm>
            <a:off x="292375" y="5334000"/>
            <a:ext cx="5410200" cy="228600"/>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405C1B3E-960F-45F6-B27C-E848E799EF61}"/>
                  </a:ext>
                </a:extLst>
              </p:cNvPr>
              <p:cNvSpPr txBox="1"/>
              <p:nvPr/>
            </p:nvSpPr>
            <p:spPr>
              <a:xfrm>
                <a:off x="7773250" y="1185795"/>
                <a:ext cx="2769669" cy="319318"/>
              </a:xfrm>
              <a:prstGeom prst="rect">
                <a:avLst/>
              </a:prstGeom>
              <a:noFill/>
            </p:spPr>
            <p:txBody>
              <a:bodyPr wrap="none" lIns="0" tIns="0" rIns="0" bIns="0" rtlCol="0">
                <a:spAutoFit/>
              </a:bodyPr>
              <a:lstStyle/>
              <a:p>
                <a:r>
                  <a:rPr lang="en-US" sz="2000" dirty="0">
                    <a:solidFill>
                      <a:schemeClr val="tx1"/>
                    </a:solidFill>
                  </a:rPr>
                  <a:t>Exposure Factor</a:t>
                </a:r>
                <a14:m>
                  <m:oMath xmlns:m="http://schemas.openxmlformats.org/officeDocument/2006/math">
                    <m:r>
                      <a:rPr lang="en-US" sz="2000" i="1" smtClean="0">
                        <a:solidFill>
                          <a:schemeClr val="tx1"/>
                        </a:solidFill>
                        <a:latin typeface="Cambria Math" panose="02040503050406030204" pitchFamily="18" charset="0"/>
                      </a:rPr>
                      <m:t>=</m:t>
                    </m:r>
                    <m:sSup>
                      <m:sSupPr>
                        <m:ctrlPr>
                          <a:rPr lang="en-US" sz="200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10</m:t>
                        </m:r>
                      </m:e>
                      <m:sup>
                        <m:r>
                          <a:rPr lang="en-US" sz="2000" b="0" i="1" smtClean="0">
                            <a:solidFill>
                              <a:schemeClr val="tx1"/>
                            </a:solidFill>
                            <a:latin typeface="Cambria Math" panose="02040503050406030204" pitchFamily="18" charset="0"/>
                          </a:rPr>
                          <m:t>𝐷𝐼</m:t>
                        </m:r>
                        <m:r>
                          <a:rPr lang="en-US" sz="2000" b="0" i="1" smtClean="0">
                            <a:solidFill>
                              <a:schemeClr val="tx1"/>
                            </a:solidFill>
                            <a:latin typeface="Cambria Math" panose="02040503050406030204" pitchFamily="18" charset="0"/>
                          </a:rPr>
                          <m:t>/10</m:t>
                        </m:r>
                      </m:sup>
                    </m:sSup>
                  </m:oMath>
                </a14:m>
                <a:endParaRPr lang="en-US" sz="2000" dirty="0">
                  <a:solidFill>
                    <a:schemeClr val="tx1"/>
                  </a:solidFill>
                </a:endParaRPr>
              </a:p>
            </p:txBody>
          </p:sp>
        </mc:Choice>
        <mc:Fallback>
          <p:sp>
            <p:nvSpPr>
              <p:cNvPr id="17" name="TextBox 16">
                <a:extLst>
                  <a:ext uri="{FF2B5EF4-FFF2-40B4-BE49-F238E27FC236}">
                    <a16:creationId xmlns:a16="http://schemas.microsoft.com/office/drawing/2014/main" id="{405C1B3E-960F-45F6-B27C-E848E799EF61}"/>
                  </a:ext>
                </a:extLst>
              </p:cNvPr>
              <p:cNvSpPr txBox="1">
                <a:spLocks noRot="1" noChangeAspect="1" noMove="1" noResize="1" noEditPoints="1" noAdjustHandles="1" noChangeArrowheads="1" noChangeShapeType="1" noTextEdit="1"/>
              </p:cNvSpPr>
              <p:nvPr/>
            </p:nvSpPr>
            <p:spPr>
              <a:xfrm>
                <a:off x="7773250" y="1185795"/>
                <a:ext cx="2769669" cy="319318"/>
              </a:xfrm>
              <a:prstGeom prst="rect">
                <a:avLst/>
              </a:prstGeom>
              <a:blipFill>
                <a:blip r:embed="rId6"/>
                <a:stretch>
                  <a:fillRect l="-5507" t="-21154" r="-220" b="-480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85E946D9-C1DE-43DF-A19A-16CDEF22D257}"/>
                  </a:ext>
                </a:extLst>
              </p:cNvPr>
              <p:cNvSpPr txBox="1"/>
              <p:nvPr/>
            </p:nvSpPr>
            <p:spPr>
              <a:xfrm>
                <a:off x="7752889" y="1641578"/>
                <a:ext cx="2811795" cy="319318"/>
              </a:xfrm>
              <a:prstGeom prst="rect">
                <a:avLst/>
              </a:prstGeom>
              <a:noFill/>
            </p:spPr>
            <p:txBody>
              <a:bodyPr wrap="none" lIns="0" tIns="0" rIns="0" bIns="0" rtlCol="0">
                <a:spAutoFit/>
              </a:bodyPr>
              <a:lstStyle/>
              <a:p>
                <a:r>
                  <a:rPr lang="en-US" sz="2000" dirty="0">
                    <a:solidFill>
                      <a:schemeClr val="bg1"/>
                    </a:solidFill>
                  </a:rPr>
                  <a:t>Exposure Factor</a:t>
                </a:r>
                <a14:m>
                  <m:oMath xmlns:m="http://schemas.openxmlformats.org/officeDocument/2006/math">
                    <m:r>
                      <a:rPr lang="en-US" sz="2000" i="1" smtClean="0">
                        <a:solidFill>
                          <a:schemeClr val="bg1"/>
                        </a:solidFill>
                        <a:latin typeface="Cambria Math" panose="02040503050406030204" pitchFamily="18" charset="0"/>
                      </a:rPr>
                      <m:t>=</m:t>
                    </m:r>
                    <m:sSup>
                      <m:sSupPr>
                        <m:ctrlPr>
                          <a:rPr lang="en-US" sz="2000" i="1" smtClean="0">
                            <a:solidFill>
                              <a:schemeClr val="bg1"/>
                            </a:solidFill>
                            <a:latin typeface="Cambria Math" panose="02040503050406030204" pitchFamily="18" charset="0"/>
                          </a:rPr>
                        </m:ctrlPr>
                      </m:sSupPr>
                      <m:e>
                        <m:r>
                          <a:rPr lang="en-US" sz="2000" b="0" i="1" smtClean="0">
                            <a:solidFill>
                              <a:schemeClr val="bg1"/>
                            </a:solidFill>
                            <a:latin typeface="Cambria Math" panose="02040503050406030204" pitchFamily="18" charset="0"/>
                          </a:rPr>
                          <m:t>10</m:t>
                        </m:r>
                      </m:e>
                      <m:sup>
                        <m:r>
                          <a:rPr lang="en-US" sz="2000" b="0" i="1" smtClean="0">
                            <a:solidFill>
                              <a:schemeClr val="bg1"/>
                            </a:solidFill>
                            <a:latin typeface="Cambria Math" panose="02040503050406030204" pitchFamily="18" charset="0"/>
                          </a:rPr>
                          <m:t>4.0/10</m:t>
                        </m:r>
                      </m:sup>
                    </m:sSup>
                  </m:oMath>
                </a14:m>
                <a:endParaRPr lang="en-US" sz="2000" dirty="0"/>
              </a:p>
            </p:txBody>
          </p:sp>
        </mc:Choice>
        <mc:Fallback xmlns="">
          <p:sp>
            <p:nvSpPr>
              <p:cNvPr id="19" name="TextBox 18">
                <a:extLst>
                  <a:ext uri="{FF2B5EF4-FFF2-40B4-BE49-F238E27FC236}">
                    <a16:creationId xmlns:a16="http://schemas.microsoft.com/office/drawing/2014/main" id="{85E946D9-C1DE-43DF-A19A-16CDEF22D257}"/>
                  </a:ext>
                </a:extLst>
              </p:cNvPr>
              <p:cNvSpPr txBox="1">
                <a:spLocks noRot="1" noChangeAspect="1" noMove="1" noResize="1" noEditPoints="1" noAdjustHandles="1" noChangeArrowheads="1" noChangeShapeType="1" noTextEdit="1"/>
              </p:cNvSpPr>
              <p:nvPr/>
            </p:nvSpPr>
            <p:spPr>
              <a:xfrm>
                <a:off x="7752889" y="1641578"/>
                <a:ext cx="2811795" cy="319318"/>
              </a:xfrm>
              <a:prstGeom prst="rect">
                <a:avLst/>
              </a:prstGeom>
              <a:blipFill>
                <a:blip r:embed="rId7"/>
                <a:stretch>
                  <a:fillRect l="-5640" t="-20755" r="-1302" b="-4717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38F69F66-9E4F-4413-989F-0877A74119FB}"/>
                  </a:ext>
                </a:extLst>
              </p:cNvPr>
              <p:cNvSpPr txBox="1"/>
              <p:nvPr/>
            </p:nvSpPr>
            <p:spPr>
              <a:xfrm>
                <a:off x="7786955" y="2177966"/>
                <a:ext cx="2502416" cy="307777"/>
              </a:xfrm>
              <a:prstGeom prst="rect">
                <a:avLst/>
              </a:prstGeom>
              <a:noFill/>
            </p:spPr>
            <p:txBody>
              <a:bodyPr wrap="none" lIns="0" tIns="0" rIns="0" bIns="0" rtlCol="0">
                <a:spAutoFit/>
              </a:bodyPr>
              <a:lstStyle/>
              <a:p>
                <a:r>
                  <a:rPr lang="en-US" sz="2000" dirty="0">
                    <a:solidFill>
                      <a:schemeClr val="tx1"/>
                    </a:solidFill>
                  </a:rPr>
                  <a:t>Exposure Factor</a:t>
                </a:r>
                <a14:m>
                  <m:oMath xmlns:m="http://schemas.openxmlformats.org/officeDocument/2006/math">
                    <m:r>
                      <a:rPr lang="en-US" sz="2000" i="1" smtClean="0">
                        <a:solidFill>
                          <a:schemeClr val="tx1"/>
                        </a:solidFill>
                        <a:latin typeface="Cambria Math" panose="02040503050406030204" pitchFamily="18" charset="0"/>
                      </a:rPr>
                      <m:t>=</m:t>
                    </m:r>
                    <m:sSup>
                      <m:sSupPr>
                        <m:ctrlPr>
                          <a:rPr lang="en-US" sz="200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10</m:t>
                        </m:r>
                      </m:e>
                      <m:sup>
                        <m:r>
                          <a:rPr lang="en-US" sz="2000" b="0" i="1" smtClean="0">
                            <a:solidFill>
                              <a:schemeClr val="tx1"/>
                            </a:solidFill>
                            <a:latin typeface="Cambria Math" panose="02040503050406030204" pitchFamily="18" charset="0"/>
                          </a:rPr>
                          <m:t>0.4</m:t>
                        </m:r>
                      </m:sup>
                    </m:sSup>
                  </m:oMath>
                </a14:m>
                <a:endParaRPr lang="en-US" sz="2000" dirty="0">
                  <a:solidFill>
                    <a:schemeClr val="tx1"/>
                  </a:solidFill>
                </a:endParaRPr>
              </a:p>
            </p:txBody>
          </p:sp>
        </mc:Choice>
        <mc:Fallback>
          <p:sp>
            <p:nvSpPr>
              <p:cNvPr id="20" name="TextBox 19">
                <a:extLst>
                  <a:ext uri="{FF2B5EF4-FFF2-40B4-BE49-F238E27FC236}">
                    <a16:creationId xmlns:a16="http://schemas.microsoft.com/office/drawing/2014/main" id="{38F69F66-9E4F-4413-989F-0877A74119FB}"/>
                  </a:ext>
                </a:extLst>
              </p:cNvPr>
              <p:cNvSpPr txBox="1">
                <a:spLocks noRot="1" noChangeAspect="1" noMove="1" noResize="1" noEditPoints="1" noAdjustHandles="1" noChangeArrowheads="1" noChangeShapeType="1" noTextEdit="1"/>
              </p:cNvSpPr>
              <p:nvPr/>
            </p:nvSpPr>
            <p:spPr>
              <a:xfrm>
                <a:off x="7786955" y="2177966"/>
                <a:ext cx="2502416" cy="307777"/>
              </a:xfrm>
              <a:prstGeom prst="rect">
                <a:avLst/>
              </a:prstGeom>
              <a:blipFill>
                <a:blip r:embed="rId8"/>
                <a:stretch>
                  <a:fillRect l="-6083" t="-25490" r="-243" b="-4902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a:extLst>
                  <a:ext uri="{FF2B5EF4-FFF2-40B4-BE49-F238E27FC236}">
                    <a16:creationId xmlns:a16="http://schemas.microsoft.com/office/drawing/2014/main" id="{CA10FC78-A1AA-466D-BA15-4CBB00D800A4}"/>
                  </a:ext>
                </a:extLst>
              </p:cNvPr>
              <p:cNvSpPr txBox="1"/>
              <p:nvPr/>
            </p:nvSpPr>
            <p:spPr>
              <a:xfrm>
                <a:off x="7786955" y="2688250"/>
                <a:ext cx="2288191" cy="307777"/>
              </a:xfrm>
              <a:prstGeom prst="rect">
                <a:avLst/>
              </a:prstGeom>
              <a:noFill/>
            </p:spPr>
            <p:txBody>
              <a:bodyPr wrap="none" lIns="0" tIns="0" rIns="0" bIns="0" rtlCol="0">
                <a:spAutoFit/>
              </a:bodyPr>
              <a:lstStyle/>
              <a:p>
                <a:r>
                  <a:rPr lang="en-US" sz="2000" dirty="0">
                    <a:solidFill>
                      <a:schemeClr val="tx1"/>
                    </a:solidFill>
                  </a:rPr>
                  <a:t>Exposure Factor</a:t>
                </a:r>
                <a14:m>
                  <m:oMath xmlns:m="http://schemas.openxmlformats.org/officeDocument/2006/math">
                    <m:r>
                      <a:rPr lang="en-US" sz="2000" i="1" smtClean="0">
                        <a:solidFill>
                          <a:schemeClr val="tx1"/>
                        </a:solidFill>
                        <a:latin typeface="Cambria Math" panose="02040503050406030204" pitchFamily="18" charset="0"/>
                      </a:rPr>
                      <m:t>=2</m:t>
                    </m:r>
                    <m:r>
                      <a:rPr lang="en-US" sz="2000" b="0" i="1" smtClean="0">
                        <a:solidFill>
                          <a:schemeClr val="tx1"/>
                        </a:solidFill>
                        <a:latin typeface="Cambria Math" panose="02040503050406030204" pitchFamily="18" charset="0"/>
                      </a:rPr>
                      <m:t>.5</m:t>
                    </m:r>
                  </m:oMath>
                </a14:m>
                <a:endParaRPr lang="en-US" sz="2000" dirty="0">
                  <a:solidFill>
                    <a:schemeClr val="tx1"/>
                  </a:solidFill>
                </a:endParaRPr>
              </a:p>
            </p:txBody>
          </p:sp>
        </mc:Choice>
        <mc:Fallback>
          <p:sp>
            <p:nvSpPr>
              <p:cNvPr id="21" name="TextBox 20">
                <a:extLst>
                  <a:ext uri="{FF2B5EF4-FFF2-40B4-BE49-F238E27FC236}">
                    <a16:creationId xmlns:a16="http://schemas.microsoft.com/office/drawing/2014/main" id="{CA10FC78-A1AA-466D-BA15-4CBB00D800A4}"/>
                  </a:ext>
                </a:extLst>
              </p:cNvPr>
              <p:cNvSpPr txBox="1">
                <a:spLocks noRot="1" noChangeAspect="1" noMove="1" noResize="1" noEditPoints="1" noAdjustHandles="1" noChangeArrowheads="1" noChangeShapeType="1" noTextEdit="1"/>
              </p:cNvSpPr>
              <p:nvPr/>
            </p:nvSpPr>
            <p:spPr>
              <a:xfrm>
                <a:off x="7786955" y="2688250"/>
                <a:ext cx="2288191" cy="307777"/>
              </a:xfrm>
              <a:prstGeom prst="rect">
                <a:avLst/>
              </a:prstGeom>
              <a:blipFill>
                <a:blip r:embed="rId9"/>
                <a:stretch>
                  <a:fillRect l="-6649" t="-26000" r="-2394" b="-50000"/>
                </a:stretch>
              </a:blipFill>
            </p:spPr>
            <p:txBody>
              <a:bodyPr/>
              <a:lstStyle/>
              <a:p>
                <a:r>
                  <a:rPr lang="en-US">
                    <a:noFill/>
                  </a:rPr>
                  <a:t> </a:t>
                </a:r>
              </a:p>
            </p:txBody>
          </p:sp>
        </mc:Fallback>
      </mc:AlternateContent>
    </p:spTree>
    <p:extLst>
      <p:ext uri="{BB962C8B-B14F-4D97-AF65-F5344CB8AC3E}">
        <p14:creationId xmlns:p14="http://schemas.microsoft.com/office/powerpoint/2010/main" val="1896696696"/>
      </p:ext>
    </p:extLst>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sz="4000" dirty="0">
                <a:solidFill>
                  <a:schemeClr val="bg1"/>
                </a:solidFill>
                <a:latin typeface="Garamond" pitchFamily="18" charset="0"/>
              </a:rPr>
              <a:t>Exposure Index (DR) - AGFA</a:t>
            </a:r>
          </a:p>
        </p:txBody>
      </p:sp>
      <p:sp>
        <p:nvSpPr>
          <p:cNvPr id="3" name="Content Placeholder 2"/>
          <p:cNvSpPr>
            <a:spLocks noGrp="1"/>
          </p:cNvSpPr>
          <p:nvPr>
            <p:ph idx="1"/>
          </p:nvPr>
        </p:nvSpPr>
        <p:spPr>
          <a:xfrm>
            <a:off x="1981200" y="1219200"/>
            <a:ext cx="8229600" cy="5257800"/>
          </a:xfrm>
        </p:spPr>
        <p:txBody>
          <a:bodyPr>
            <a:normAutofit/>
          </a:bodyPr>
          <a:lstStyle/>
          <a:p>
            <a:pPr>
              <a:defRPr/>
            </a:pPr>
            <a:endParaRPr lang="en-US" altLang="en-US" dirty="0">
              <a:latin typeface="Garamond" pitchFamily="18" charset="0"/>
            </a:endParaRPr>
          </a:p>
          <a:p>
            <a:endParaRPr lang="en-US" dirty="0">
              <a:solidFill>
                <a:schemeClr val="bg1"/>
              </a:solidFill>
              <a:latin typeface="Garamond" pitchFamily="18" charset="0"/>
            </a:endParaRPr>
          </a:p>
        </p:txBody>
      </p:sp>
      <p:pic>
        <p:nvPicPr>
          <p:cNvPr id="2050" name="Picture 2"/>
          <p:cNvPicPr>
            <a:picLocks noChangeAspect="1" noChangeArrowheads="1"/>
          </p:cNvPicPr>
          <p:nvPr/>
        </p:nvPicPr>
        <p:blipFill>
          <a:blip r:embed="rId2"/>
          <a:srcRect/>
          <a:stretch>
            <a:fillRect/>
          </a:stretch>
        </p:blipFill>
        <p:spPr bwMode="auto">
          <a:xfrm>
            <a:off x="914400" y="838200"/>
            <a:ext cx="10439400" cy="58832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AC6D8AC-2226-46DD-AD37-61AA8C59CA5A}" type="slidenum">
              <a:rPr lang="en-US" smtClean="0"/>
              <a:pPr/>
              <a:t>49</a:t>
            </a:fld>
            <a:endParaRPr lang="en-US" dirty="0"/>
          </a:p>
        </p:txBody>
      </p:sp>
    </p:spTree>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C:\Documents and Settings\Compaq_Owner\My Documents\My Pictures\how.gif">
            <a:extLst>
              <a:ext uri="{FF2B5EF4-FFF2-40B4-BE49-F238E27FC236}">
                <a16:creationId xmlns:a16="http://schemas.microsoft.com/office/drawing/2014/main" id="{9E813E4C-5FD1-4640-803E-41EB7F0910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1773238"/>
            <a:ext cx="62484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a:extLst>
              <a:ext uri="{FF2B5EF4-FFF2-40B4-BE49-F238E27FC236}">
                <a16:creationId xmlns:a16="http://schemas.microsoft.com/office/drawing/2014/main" id="{57037A12-FACF-4643-B6DE-58A33351645D}"/>
              </a:ext>
            </a:extLst>
          </p:cNvPr>
          <p:cNvCxnSpPr/>
          <p:nvPr/>
        </p:nvCxnSpPr>
        <p:spPr>
          <a:xfrm rot="10800000">
            <a:off x="3000375" y="1052514"/>
            <a:ext cx="0" cy="284797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E8F6717-5FBD-4A4D-82CC-45F5A554A556}"/>
              </a:ext>
            </a:extLst>
          </p:cNvPr>
          <p:cNvCxnSpPr/>
          <p:nvPr/>
        </p:nvCxnSpPr>
        <p:spPr>
          <a:xfrm rot="10800000">
            <a:off x="8904288" y="1052514"/>
            <a:ext cx="0" cy="2847975"/>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3A544E-69D1-4363-A0E0-E8A23A25F670}"/>
              </a:ext>
            </a:extLst>
          </p:cNvPr>
          <p:cNvCxnSpPr/>
          <p:nvPr/>
        </p:nvCxnSpPr>
        <p:spPr>
          <a:xfrm rot="10800000" flipV="1">
            <a:off x="3000375" y="1052514"/>
            <a:ext cx="2222500" cy="7937"/>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E33CB4-9AB7-4A05-A5D4-4E878314F49E}"/>
              </a:ext>
            </a:extLst>
          </p:cNvPr>
          <p:cNvCxnSpPr/>
          <p:nvPr/>
        </p:nvCxnSpPr>
        <p:spPr>
          <a:xfrm rot="10800000">
            <a:off x="6527800" y="1052513"/>
            <a:ext cx="2376488" cy="0"/>
          </a:xfrm>
          <a:prstGeom prst="line">
            <a:avLst/>
          </a:prstGeom>
          <a:ln w="22225">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A6714B9-89FF-4F34-8C6E-1E4F13B1BB2A}"/>
              </a:ext>
            </a:extLst>
          </p:cNvPr>
          <p:cNvSpPr/>
          <p:nvPr/>
        </p:nvSpPr>
        <p:spPr>
          <a:xfrm>
            <a:off x="3935413" y="765176"/>
            <a:ext cx="4032250"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Potential difference </a:t>
            </a:r>
            <a:r>
              <a:rPr lang="en-US" dirty="0" err="1">
                <a:solidFill>
                  <a:schemeClr val="bg1"/>
                </a:solidFill>
              </a:rPr>
              <a:t>kVp</a:t>
            </a:r>
            <a:endParaRPr lang="en-US" dirty="0">
              <a:solidFill>
                <a:schemeClr val="bg1"/>
              </a:solidFill>
            </a:endParaRPr>
          </a:p>
        </p:txBody>
      </p:sp>
      <p:sp>
        <p:nvSpPr>
          <p:cNvPr id="9" name="Oval 8">
            <a:extLst>
              <a:ext uri="{FF2B5EF4-FFF2-40B4-BE49-F238E27FC236}">
                <a16:creationId xmlns:a16="http://schemas.microsoft.com/office/drawing/2014/main" id="{0C3600BA-AE42-4BD3-ACD4-08C55334B28E}"/>
              </a:ext>
            </a:extLst>
          </p:cNvPr>
          <p:cNvSpPr/>
          <p:nvPr/>
        </p:nvSpPr>
        <p:spPr>
          <a:xfrm>
            <a:off x="4295775" y="5229226"/>
            <a:ext cx="1728788"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mA</a:t>
            </a:r>
          </a:p>
        </p:txBody>
      </p:sp>
      <p:cxnSp>
        <p:nvCxnSpPr>
          <p:cNvPr id="12" name="Straight Arrow Connector 11">
            <a:extLst>
              <a:ext uri="{FF2B5EF4-FFF2-40B4-BE49-F238E27FC236}">
                <a16:creationId xmlns:a16="http://schemas.microsoft.com/office/drawing/2014/main" id="{63585D6A-BCD1-4B3D-AD7C-A9F51ABC2BFC}"/>
              </a:ext>
            </a:extLst>
          </p:cNvPr>
          <p:cNvCxnSpPr>
            <a:stCxn id="9" idx="6"/>
          </p:cNvCxnSpPr>
          <p:nvPr/>
        </p:nvCxnSpPr>
        <p:spPr>
          <a:xfrm flipH="1" flipV="1">
            <a:off x="5664201" y="4221163"/>
            <a:ext cx="360363" cy="11874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D0637E-C359-4344-82CB-BBDA12E6ACF1}"/>
              </a:ext>
            </a:extLst>
          </p:cNvPr>
          <p:cNvCxnSpPr>
            <a:stCxn id="9" idx="6"/>
          </p:cNvCxnSpPr>
          <p:nvPr/>
        </p:nvCxnSpPr>
        <p:spPr>
          <a:xfrm flipV="1">
            <a:off x="6024564" y="4221163"/>
            <a:ext cx="71437" cy="11874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7CB55BC-BAC9-4E77-B005-44B358478EF1}"/>
              </a:ext>
            </a:extLst>
          </p:cNvPr>
          <p:cNvCxnSpPr>
            <a:stCxn id="9" idx="6"/>
          </p:cNvCxnSpPr>
          <p:nvPr/>
        </p:nvCxnSpPr>
        <p:spPr>
          <a:xfrm flipV="1">
            <a:off x="6024563" y="4365625"/>
            <a:ext cx="792162" cy="1042988"/>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225341FD-CB96-4BD5-AA0D-1AD9ADB09B5E}"/>
              </a:ext>
            </a:extLst>
          </p:cNvPr>
          <p:cNvSpPr/>
          <p:nvPr/>
        </p:nvSpPr>
        <p:spPr>
          <a:xfrm>
            <a:off x="7824789" y="5876926"/>
            <a:ext cx="2447925" cy="3603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X-ray photons</a:t>
            </a:r>
          </a:p>
        </p:txBody>
      </p:sp>
      <p:cxnSp>
        <p:nvCxnSpPr>
          <p:cNvPr id="24" name="Straight Arrow Connector 23">
            <a:extLst>
              <a:ext uri="{FF2B5EF4-FFF2-40B4-BE49-F238E27FC236}">
                <a16:creationId xmlns:a16="http://schemas.microsoft.com/office/drawing/2014/main" id="{54D2FAA5-9F10-4082-91B4-605F2C4C26B8}"/>
              </a:ext>
            </a:extLst>
          </p:cNvPr>
          <p:cNvCxnSpPr>
            <a:stCxn id="23" idx="2"/>
          </p:cNvCxnSpPr>
          <p:nvPr/>
        </p:nvCxnSpPr>
        <p:spPr>
          <a:xfrm rot="10800000" flipV="1">
            <a:off x="7319964" y="6057901"/>
            <a:ext cx="504825" cy="349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sz="4000" dirty="0">
                <a:solidFill>
                  <a:schemeClr val="bg1"/>
                </a:solidFill>
                <a:latin typeface="Garamond" pitchFamily="18" charset="0"/>
              </a:rPr>
              <a:t>Exposure Index (DR) - AGFA</a:t>
            </a:r>
          </a:p>
        </p:txBody>
      </p:sp>
      <p:sp>
        <p:nvSpPr>
          <p:cNvPr id="3" name="Content Placeholder 2"/>
          <p:cNvSpPr>
            <a:spLocks noGrp="1"/>
          </p:cNvSpPr>
          <p:nvPr>
            <p:ph idx="1"/>
          </p:nvPr>
        </p:nvSpPr>
        <p:spPr>
          <a:xfrm>
            <a:off x="1981200" y="1219200"/>
            <a:ext cx="8229600" cy="5257800"/>
          </a:xfrm>
        </p:spPr>
        <p:txBody>
          <a:bodyPr>
            <a:normAutofit/>
          </a:bodyPr>
          <a:lstStyle/>
          <a:p>
            <a:pPr>
              <a:defRPr/>
            </a:pPr>
            <a:endParaRPr lang="en-US" altLang="en-US" dirty="0">
              <a:latin typeface="Garamond" pitchFamily="18" charset="0"/>
            </a:endParaRPr>
          </a:p>
          <a:p>
            <a:endParaRPr lang="en-US" dirty="0">
              <a:solidFill>
                <a:schemeClr val="bg1"/>
              </a:solidFill>
              <a:latin typeface="Garamond" pitchFamily="18" charset="0"/>
            </a:endParaRPr>
          </a:p>
        </p:txBody>
      </p:sp>
      <p:pic>
        <p:nvPicPr>
          <p:cNvPr id="3074" name="Picture 2"/>
          <p:cNvPicPr>
            <a:picLocks noChangeAspect="1" noChangeArrowheads="1"/>
          </p:cNvPicPr>
          <p:nvPr/>
        </p:nvPicPr>
        <p:blipFill>
          <a:blip r:embed="rId2"/>
          <a:srcRect/>
          <a:stretch>
            <a:fillRect/>
          </a:stretch>
        </p:blipFill>
        <p:spPr bwMode="auto">
          <a:xfrm>
            <a:off x="990600" y="838200"/>
            <a:ext cx="10210800" cy="588327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AC6D8AC-2226-46DD-AD37-61AA8C59CA5A}" type="slidenum">
              <a:rPr lang="en-US" smtClean="0"/>
              <a:pPr/>
              <a:t>50</a:t>
            </a:fld>
            <a:endParaRPr lang="en-US" dirty="0"/>
          </a:p>
        </p:txBody>
      </p:sp>
    </p:spTree>
  </p:cSld>
  <p:clrMapOvr>
    <a:masterClrMapping/>
  </p:clrMapOvr>
  <p:transition spd="slow">
    <p:wheel spokes="2"/>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sz="4000" dirty="0">
                <a:solidFill>
                  <a:schemeClr val="bg1"/>
                </a:solidFill>
                <a:latin typeface="Garamond" pitchFamily="18" charset="0"/>
              </a:rPr>
              <a:t>Exposure Index (DR) - AGFA</a:t>
            </a:r>
          </a:p>
        </p:txBody>
      </p:sp>
      <p:sp>
        <p:nvSpPr>
          <p:cNvPr id="3" name="Content Placeholder 2"/>
          <p:cNvSpPr>
            <a:spLocks noGrp="1"/>
          </p:cNvSpPr>
          <p:nvPr>
            <p:ph idx="1"/>
          </p:nvPr>
        </p:nvSpPr>
        <p:spPr>
          <a:xfrm>
            <a:off x="1981200" y="1219200"/>
            <a:ext cx="8229600" cy="5257800"/>
          </a:xfrm>
        </p:spPr>
        <p:txBody>
          <a:bodyPr>
            <a:normAutofit/>
          </a:bodyPr>
          <a:lstStyle/>
          <a:p>
            <a:pPr>
              <a:defRPr/>
            </a:pPr>
            <a:endParaRPr lang="en-US" altLang="en-US" dirty="0">
              <a:latin typeface="Garamond" pitchFamily="18" charset="0"/>
            </a:endParaRPr>
          </a:p>
          <a:p>
            <a:endParaRPr lang="en-US" dirty="0">
              <a:solidFill>
                <a:schemeClr val="bg1"/>
              </a:solidFill>
              <a:latin typeface="Garamond" pitchFamily="18" charset="0"/>
            </a:endParaRPr>
          </a:p>
        </p:txBody>
      </p:sp>
      <p:pic>
        <p:nvPicPr>
          <p:cNvPr id="4098" name="Picture 2"/>
          <p:cNvPicPr>
            <a:picLocks noChangeAspect="1" noChangeArrowheads="1"/>
          </p:cNvPicPr>
          <p:nvPr/>
        </p:nvPicPr>
        <p:blipFill>
          <a:blip r:embed="rId2"/>
          <a:srcRect/>
          <a:stretch>
            <a:fillRect/>
          </a:stretch>
        </p:blipFill>
        <p:spPr bwMode="auto">
          <a:xfrm>
            <a:off x="990600" y="838199"/>
            <a:ext cx="9906000" cy="5911849"/>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AC6D8AC-2226-46DD-AD37-61AA8C59CA5A}" type="slidenum">
              <a:rPr lang="en-US" smtClean="0"/>
              <a:pPr/>
              <a:t>51</a:t>
            </a:fld>
            <a:endParaRPr lang="en-US" dirty="0"/>
          </a:p>
        </p:txBody>
      </p:sp>
    </p:spTree>
  </p:cSld>
  <p:clrMapOvr>
    <a:masterClrMapping/>
  </p:clrMapOvr>
  <p:transition spd="slow">
    <p:wheel spokes="3"/>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r>
              <a:rPr lang="en-US" sz="4000" dirty="0">
                <a:solidFill>
                  <a:schemeClr val="bg1"/>
                </a:solidFill>
                <a:latin typeface="Garamond" pitchFamily="18" charset="0"/>
              </a:rPr>
              <a:t>Exposure Index (DR) - AGFA</a:t>
            </a:r>
          </a:p>
        </p:txBody>
      </p:sp>
      <p:sp>
        <p:nvSpPr>
          <p:cNvPr id="3" name="Content Placeholder 2"/>
          <p:cNvSpPr>
            <a:spLocks noGrp="1"/>
          </p:cNvSpPr>
          <p:nvPr>
            <p:ph idx="1"/>
          </p:nvPr>
        </p:nvSpPr>
        <p:spPr>
          <a:xfrm>
            <a:off x="1981200" y="1219200"/>
            <a:ext cx="8229600" cy="5257800"/>
          </a:xfrm>
        </p:spPr>
        <p:txBody>
          <a:bodyPr>
            <a:normAutofit/>
          </a:bodyPr>
          <a:lstStyle/>
          <a:p>
            <a:pPr>
              <a:defRPr/>
            </a:pPr>
            <a:endParaRPr lang="en-US" altLang="en-US" dirty="0">
              <a:latin typeface="Garamond" pitchFamily="18" charset="0"/>
            </a:endParaRPr>
          </a:p>
          <a:p>
            <a:endParaRPr lang="en-US" dirty="0">
              <a:solidFill>
                <a:schemeClr val="bg1"/>
              </a:solidFill>
              <a:latin typeface="Garamond" pitchFamily="18" charset="0"/>
            </a:endParaRPr>
          </a:p>
        </p:txBody>
      </p:sp>
      <p:pic>
        <p:nvPicPr>
          <p:cNvPr id="47106" name="Picture 2"/>
          <p:cNvPicPr>
            <a:picLocks noChangeAspect="1" noChangeArrowheads="1"/>
          </p:cNvPicPr>
          <p:nvPr/>
        </p:nvPicPr>
        <p:blipFill>
          <a:blip r:embed="rId2"/>
          <a:srcRect/>
          <a:stretch>
            <a:fillRect/>
          </a:stretch>
        </p:blipFill>
        <p:spPr bwMode="auto">
          <a:xfrm>
            <a:off x="914400" y="762000"/>
            <a:ext cx="9982200" cy="595947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AC6D8AC-2226-46DD-AD37-61AA8C59CA5A}" type="slidenum">
              <a:rPr lang="en-US" smtClean="0"/>
              <a:pPr/>
              <a:t>52</a:t>
            </a:fld>
            <a:endParaRPr lang="en-US" dirty="0"/>
          </a:p>
        </p:txBody>
      </p:sp>
    </p:spTree>
  </p:cSld>
  <p:clrMapOvr>
    <a:masterClrMapping/>
  </p:clrMapOvr>
  <p:transition spd="slow">
    <p:wheel spokes="8"/>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55612"/>
          </a:xfrm>
        </p:spPr>
        <p:txBody>
          <a:bodyPr>
            <a:normAutofit fontScale="90000"/>
          </a:bodyPr>
          <a:lstStyle/>
          <a:p>
            <a:r>
              <a:rPr lang="en-US" sz="4000" dirty="0">
                <a:solidFill>
                  <a:schemeClr val="bg1"/>
                </a:solidFill>
                <a:latin typeface="Garamond" pitchFamily="18" charset="0"/>
              </a:rPr>
              <a:t>Exposure Index (DR) - AGFA</a:t>
            </a:r>
          </a:p>
        </p:txBody>
      </p:sp>
      <p:sp>
        <p:nvSpPr>
          <p:cNvPr id="3" name="Content Placeholder 2"/>
          <p:cNvSpPr>
            <a:spLocks noGrp="1"/>
          </p:cNvSpPr>
          <p:nvPr>
            <p:ph idx="1"/>
          </p:nvPr>
        </p:nvSpPr>
        <p:spPr>
          <a:xfrm>
            <a:off x="1981200" y="1219200"/>
            <a:ext cx="8229600" cy="5257800"/>
          </a:xfrm>
        </p:spPr>
        <p:txBody>
          <a:bodyPr>
            <a:normAutofit/>
          </a:bodyPr>
          <a:lstStyle/>
          <a:p>
            <a:pPr>
              <a:defRPr/>
            </a:pPr>
            <a:endParaRPr lang="en-US" altLang="en-US" dirty="0">
              <a:latin typeface="Garamond" pitchFamily="18" charset="0"/>
            </a:endParaRPr>
          </a:p>
          <a:p>
            <a:endParaRPr lang="en-US" dirty="0">
              <a:solidFill>
                <a:schemeClr val="bg1"/>
              </a:solidFill>
              <a:latin typeface="Garamond" pitchFamily="18" charset="0"/>
            </a:endParaRPr>
          </a:p>
        </p:txBody>
      </p:sp>
      <p:pic>
        <p:nvPicPr>
          <p:cNvPr id="5122" name="Picture 2"/>
          <p:cNvPicPr>
            <a:picLocks noChangeAspect="1" noChangeArrowheads="1"/>
          </p:cNvPicPr>
          <p:nvPr/>
        </p:nvPicPr>
        <p:blipFill>
          <a:blip r:embed="rId2"/>
          <a:srcRect/>
          <a:stretch>
            <a:fillRect/>
          </a:stretch>
        </p:blipFill>
        <p:spPr bwMode="auto">
          <a:xfrm>
            <a:off x="914400" y="838200"/>
            <a:ext cx="10058399" cy="5883276"/>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4AC6D8AC-2226-46DD-AD37-61AA8C59CA5A}" type="slidenum">
              <a:rPr lang="en-US" smtClean="0"/>
              <a:pPr/>
              <a:t>53</a:t>
            </a:fld>
            <a:endParaRPr lang="en-US" dirty="0"/>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11" name="Rectangle 21510">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3" name="Freeform: Shape 21512">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15" name="Arc 215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506" name="Rectangle 3">
            <a:extLst>
              <a:ext uri="{FF2B5EF4-FFF2-40B4-BE49-F238E27FC236}">
                <a16:creationId xmlns:a16="http://schemas.microsoft.com/office/drawing/2014/main" id="{781A150F-6330-4EC2-87E4-1A6DF6B3B755}"/>
              </a:ext>
            </a:extLst>
          </p:cNvPr>
          <p:cNvSpPr>
            <a:spLocks noChangeArrowheads="1"/>
          </p:cNvSpPr>
          <p:nvPr/>
        </p:nvSpPr>
        <p:spPr bwMode="auto">
          <a:xfrm>
            <a:off x="838200" y="1825625"/>
            <a:ext cx="10515600" cy="435133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eaLnBrk="0" hangingPunct="0">
              <a:spcBef>
                <a:spcPct val="20000"/>
              </a:spcBef>
              <a:buClr>
                <a:schemeClr val="tx1"/>
              </a:buClr>
              <a:buChar char="•"/>
              <a:defRPr sz="2400">
                <a:solidFill>
                  <a:schemeClr val="tx1"/>
                </a:solidFill>
                <a:latin typeface="Arial" panose="020B0604020202020204" pitchFamily="34" charset="0"/>
              </a:defRPr>
            </a:lvl1pPr>
            <a:lvl2pPr marL="742950" indent="-285750" eaLnBrk="0" hangingPunct="0">
              <a:spcBef>
                <a:spcPct val="20000"/>
              </a:spcBef>
              <a:buClr>
                <a:schemeClr val="tx1"/>
              </a:buClr>
              <a:buChar char="•"/>
              <a:defRPr sz="2400">
                <a:solidFill>
                  <a:schemeClr val="tx1"/>
                </a:solidFill>
                <a:latin typeface="Arial" panose="020B0604020202020204" pitchFamily="34" charset="0"/>
              </a:defRPr>
            </a:lvl2pPr>
            <a:lvl3pPr marL="1143000" indent="-228600" eaLnBrk="0" hangingPunct="0">
              <a:spcBef>
                <a:spcPct val="20000"/>
              </a:spcBef>
              <a:buClr>
                <a:schemeClr val="tx1"/>
              </a:buClr>
              <a:buChar char="•"/>
              <a:defRPr sz="2400">
                <a:solidFill>
                  <a:schemeClr val="tx1"/>
                </a:solidFill>
                <a:latin typeface="Arial" panose="020B0604020202020204" pitchFamily="34" charset="0"/>
              </a:defRPr>
            </a:lvl3pPr>
            <a:lvl4pPr marL="1600200" indent="-228600" eaLnBrk="0" hangingPunct="0">
              <a:spcBef>
                <a:spcPct val="20000"/>
              </a:spcBef>
              <a:buClr>
                <a:schemeClr val="tx1"/>
              </a:buClr>
              <a:buChar char="•"/>
              <a:defRPr sz="2400">
                <a:solidFill>
                  <a:schemeClr val="tx1"/>
                </a:solidFill>
                <a:latin typeface="Arial" panose="020B0604020202020204" pitchFamily="34" charset="0"/>
              </a:defRPr>
            </a:lvl4pPr>
            <a:lvl5pPr marL="2057400" indent="-228600" eaLnBrk="0" hangingPunct="0">
              <a:spcBef>
                <a:spcPct val="20000"/>
              </a:spcBef>
              <a:buClr>
                <a:schemeClr val="tx1"/>
              </a:buClr>
              <a:buChar char="•"/>
              <a:defRPr sz="2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9pPr>
          </a:lstStyle>
          <a:p>
            <a:pPr indent="-228600" eaLnBrk="1" hangingPunct="1">
              <a:lnSpc>
                <a:spcPct val="90000"/>
              </a:lnSpc>
              <a:spcBef>
                <a:spcPct val="0"/>
              </a:spcBef>
              <a:spcAft>
                <a:spcPts val="600"/>
              </a:spcAft>
              <a:buClrTx/>
              <a:buFont typeface="Arial" panose="020B0604020202020204" pitchFamily="34" charset="0"/>
              <a:buChar char="•"/>
            </a:pPr>
            <a:r>
              <a:rPr lang="en-US" altLang="en-US">
                <a:latin typeface="+mn-lt"/>
              </a:rPr>
              <a:t>The quantity of x-ray photons in an exposure cannot be determined by either the mA or the exposure time alone. Although mA determines the rate of x-ray production, it does not indicate the total quantity, because it does not indicate how long the exposure lasts. Exposure time does not indicate the total quantity either, because it does not measure the rate of x-ray production. To determine the quantity of radiation involved in an exposure, both mA and time must be considered.</a:t>
            </a:r>
          </a:p>
        </p:txBody>
      </p:sp>
      <p:sp>
        <p:nvSpPr>
          <p:cNvPr id="5" name="Rectangle 4">
            <a:extLst>
              <a:ext uri="{FF2B5EF4-FFF2-40B4-BE49-F238E27FC236}">
                <a16:creationId xmlns:a16="http://schemas.microsoft.com/office/drawing/2014/main" id="{937E7C65-1C95-4364-82D9-6CB89EEF92C2}"/>
              </a:ext>
            </a:extLst>
          </p:cNvPr>
          <p:cNvSpPr/>
          <p:nvPr/>
        </p:nvSpPr>
        <p:spPr>
          <a:xfrm>
            <a:off x="4775200" y="4691063"/>
            <a:ext cx="4375150" cy="144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ts val="600"/>
              </a:spcAft>
              <a:defRPr/>
            </a:pPr>
            <a:r>
              <a:rPr lang="en-US" sz="2800" dirty="0">
                <a:solidFill>
                  <a:schemeClr val="bg1"/>
                </a:solidFill>
              </a:rPr>
              <a:t>mA x Time (sec) = </a:t>
            </a:r>
            <a:r>
              <a:rPr lang="en-US" sz="2800" dirty="0" err="1">
                <a:solidFill>
                  <a:schemeClr val="bg1"/>
                </a:solidFill>
              </a:rPr>
              <a:t>mAs</a:t>
            </a:r>
            <a:endParaRPr lang="en-US" sz="280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E193E76-E7FB-4BE2-9045-01759C86BD83}"/>
              </a:ext>
            </a:extLst>
          </p:cNvPr>
          <p:cNvSpPr/>
          <p:nvPr/>
        </p:nvSpPr>
        <p:spPr>
          <a:xfrm>
            <a:off x="2876550" y="4298950"/>
            <a:ext cx="5803900" cy="1443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320 mA x 0.025 (sec) =  8 </a:t>
            </a:r>
            <a:r>
              <a:rPr lang="en-US" sz="2800" dirty="0" err="1">
                <a:solidFill>
                  <a:schemeClr val="bg1"/>
                </a:solidFill>
              </a:rPr>
              <a:t>mAs</a:t>
            </a:r>
            <a:endParaRPr lang="en-US" sz="2800" dirty="0">
              <a:solidFill>
                <a:schemeClr val="bg1"/>
              </a:solidFill>
            </a:endParaRPr>
          </a:p>
        </p:txBody>
      </p:sp>
      <p:pic>
        <p:nvPicPr>
          <p:cNvPr id="22531" name="Picture 1">
            <a:extLst>
              <a:ext uri="{FF2B5EF4-FFF2-40B4-BE49-F238E27FC236}">
                <a16:creationId xmlns:a16="http://schemas.microsoft.com/office/drawing/2014/main" id="{6F85BA3E-2F77-4F42-A150-23C555B637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520701"/>
            <a:ext cx="5194300"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C118C7-1707-445F-B1EC-F9914ACF5E7D}"/>
              </a:ext>
            </a:extLst>
          </p:cNvPr>
          <p:cNvSpPr/>
          <p:nvPr/>
        </p:nvSpPr>
        <p:spPr>
          <a:xfrm>
            <a:off x="3170238" y="4468814"/>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320 mA x 0.050 (sec) =  16 </a:t>
            </a:r>
            <a:r>
              <a:rPr lang="en-US" sz="2800" dirty="0" err="1">
                <a:solidFill>
                  <a:schemeClr val="bg1"/>
                </a:solidFill>
              </a:rPr>
              <a:t>mAs</a:t>
            </a:r>
            <a:endParaRPr lang="en-US" sz="2800" dirty="0">
              <a:solidFill>
                <a:schemeClr val="bg1"/>
              </a:solidFill>
            </a:endParaRPr>
          </a:p>
        </p:txBody>
      </p:sp>
      <p:pic>
        <p:nvPicPr>
          <p:cNvPr id="23555" name="Picture 4">
            <a:extLst>
              <a:ext uri="{FF2B5EF4-FFF2-40B4-BE49-F238E27FC236}">
                <a16:creationId xmlns:a16="http://schemas.microsoft.com/office/drawing/2014/main" id="{6B00A72D-75A6-45AF-B366-26F53EE978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19500" y="642938"/>
            <a:ext cx="4903788" cy="326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E4A16-BF1E-4886-90B7-197BA1977C44}"/>
              </a:ext>
            </a:extLst>
          </p:cNvPr>
          <p:cNvSpPr/>
          <p:nvPr/>
        </p:nvSpPr>
        <p:spPr>
          <a:xfrm>
            <a:off x="3170238" y="4468814"/>
            <a:ext cx="5803900" cy="1443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bg1"/>
                </a:solidFill>
              </a:rPr>
              <a:t>630 mA x 0.050 (sec) =  31.5 </a:t>
            </a:r>
            <a:r>
              <a:rPr lang="en-US" sz="2800" dirty="0" err="1">
                <a:solidFill>
                  <a:schemeClr val="bg1"/>
                </a:solidFill>
              </a:rPr>
              <a:t>mAs</a:t>
            </a:r>
            <a:endParaRPr lang="en-US" sz="2800" dirty="0">
              <a:solidFill>
                <a:schemeClr val="bg1"/>
              </a:solidFill>
            </a:endParaRPr>
          </a:p>
        </p:txBody>
      </p:sp>
      <p:pic>
        <p:nvPicPr>
          <p:cNvPr id="24579" name="Picture 1">
            <a:extLst>
              <a:ext uri="{FF2B5EF4-FFF2-40B4-BE49-F238E27FC236}">
                <a16:creationId xmlns:a16="http://schemas.microsoft.com/office/drawing/2014/main" id="{EE1522C2-086C-440C-B112-0A9D562CFB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555625"/>
            <a:ext cx="5421312"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1667</Words>
  <Application>Microsoft Office PowerPoint</Application>
  <PresentationFormat>Widescreen</PresentationFormat>
  <Paragraphs>243</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Cambria Math</vt:lpstr>
      <vt:lpstr>Garamond</vt:lpstr>
      <vt:lpstr>Times New Roman</vt:lpstr>
      <vt:lpstr>Office Theme</vt:lpstr>
      <vt:lpstr>PowerPoint Presentation</vt:lpstr>
      <vt:lpstr>X-ray Emission</vt:lpstr>
      <vt:lpstr>PowerPoint Presentation</vt:lpstr>
      <vt:lpstr>Prime Exposure 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mAs reciprocity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There are really 2 main reasons why someone would do the 15% Rule with mAs compensation: </vt:lpstr>
      <vt:lpstr>Exposure Index (DR)</vt:lpstr>
      <vt:lpstr>Exposure Index (DR)</vt:lpstr>
      <vt:lpstr>Exposure Index (DR)</vt:lpstr>
      <vt:lpstr>Exposure Index (DR)</vt:lpstr>
      <vt:lpstr>Exposure Index &amp; Patient Dose</vt:lpstr>
      <vt:lpstr>Exposure Index (DR) - AGFA</vt:lpstr>
      <vt:lpstr>Exposure Index (DR) - AGFA</vt:lpstr>
      <vt:lpstr>Exposure Index (DR) - AGFA</vt:lpstr>
      <vt:lpstr>PowerPoint Presentation</vt:lpstr>
      <vt:lpstr>Technique Compensastion using EI and TEI</vt:lpstr>
      <vt:lpstr>Technique Compensastion using DI</vt:lpstr>
      <vt:lpstr>Exposure Index (DR) - AGFA</vt:lpstr>
      <vt:lpstr>Exposure Index (DR) - AGFA</vt:lpstr>
      <vt:lpstr>Exposure Index (DR) - AGFA</vt:lpstr>
      <vt:lpstr>Exposure Index (DR) - AGFA</vt:lpstr>
      <vt:lpstr>Exposure Index (DR) - AGFA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Jarek Stelmark</dc:creator>
  <cp:lastModifiedBy>Konrad Stelmark</cp:lastModifiedBy>
  <cp:revision>3</cp:revision>
  <dcterms:created xsi:type="dcterms:W3CDTF">2021-01-27T22:48:56Z</dcterms:created>
  <dcterms:modified xsi:type="dcterms:W3CDTF">2026-01-19T14:57:17Z</dcterms:modified>
</cp:coreProperties>
</file>