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9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3" r:id="rId29"/>
    <p:sldId id="285" r:id="rId30"/>
    <p:sldId id="282" r:id="rId31"/>
    <p:sldId id="284" r:id="rId32"/>
    <p:sldId id="286" r:id="rId33"/>
    <p:sldId id="287" r:id="rId34"/>
    <p:sldId id="290" r:id="rId35"/>
    <p:sldId id="288" r:id="rId36"/>
    <p:sldId id="28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138" d="100"/>
          <a:sy n="138" d="100"/>
        </p:scale>
        <p:origin x="120"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CF2EFE-B6B2-47C8-AD5A-9FE24F7CDDDE}"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FD19C59D-87F6-494D-8B52-FA484CAB7402}">
      <dgm:prSet/>
      <dgm:spPr/>
      <dgm:t>
        <a:bodyPr/>
        <a:lstStyle/>
        <a:p>
          <a:r>
            <a:rPr lang="en-US" b="1"/>
            <a:t>Purpose of this lecture:</a:t>
          </a:r>
          <a:endParaRPr lang="en-US"/>
        </a:p>
      </dgm:t>
    </dgm:pt>
    <dgm:pt modelId="{AEDFF445-18D6-474D-A7C8-9CCC78EDE7E0}" type="parTrans" cxnId="{CC1ECD73-7178-4137-B5E2-AF7FFE786B5A}">
      <dgm:prSet/>
      <dgm:spPr/>
      <dgm:t>
        <a:bodyPr/>
        <a:lstStyle/>
        <a:p>
          <a:endParaRPr lang="en-US"/>
        </a:p>
      </dgm:t>
    </dgm:pt>
    <dgm:pt modelId="{B7BE01EF-91DB-4ED4-8F29-5B00E5BE80C1}" type="sibTrans" cxnId="{CC1ECD73-7178-4137-B5E2-AF7FFE786B5A}">
      <dgm:prSet/>
      <dgm:spPr/>
      <dgm:t>
        <a:bodyPr/>
        <a:lstStyle/>
        <a:p>
          <a:endParaRPr lang="en-US"/>
        </a:p>
      </dgm:t>
    </dgm:pt>
    <dgm:pt modelId="{D03A55BF-CAAA-4445-A05A-8DE51AF4026B}">
      <dgm:prSet/>
      <dgm:spPr/>
      <dgm:t>
        <a:bodyPr/>
        <a:lstStyle/>
        <a:p>
          <a:r>
            <a:rPr lang="en-US"/>
            <a:t>Learn what X-rays are and how they were discovered.</a:t>
          </a:r>
        </a:p>
      </dgm:t>
    </dgm:pt>
    <dgm:pt modelId="{BC2C202C-6F4D-4507-BACB-4D720BB33B93}" type="parTrans" cxnId="{99AC3486-94C5-404F-B8CD-C2279CE712EB}">
      <dgm:prSet/>
      <dgm:spPr/>
      <dgm:t>
        <a:bodyPr/>
        <a:lstStyle/>
        <a:p>
          <a:endParaRPr lang="en-US"/>
        </a:p>
      </dgm:t>
    </dgm:pt>
    <dgm:pt modelId="{2EA529C5-728F-4D1D-8807-BF962B3BCDA3}" type="sibTrans" cxnId="{99AC3486-94C5-404F-B8CD-C2279CE712EB}">
      <dgm:prSet/>
      <dgm:spPr/>
      <dgm:t>
        <a:bodyPr/>
        <a:lstStyle/>
        <a:p>
          <a:endParaRPr lang="en-US"/>
        </a:p>
      </dgm:t>
    </dgm:pt>
    <dgm:pt modelId="{4349DDA9-9976-4351-BB7E-094449885274}">
      <dgm:prSet/>
      <dgm:spPr/>
      <dgm:t>
        <a:bodyPr/>
        <a:lstStyle/>
        <a:p>
          <a:r>
            <a:rPr lang="en-US"/>
            <a:t>Understand their physical nature and properties.</a:t>
          </a:r>
        </a:p>
      </dgm:t>
    </dgm:pt>
    <dgm:pt modelId="{510A211D-4B84-4630-99A1-EFBC432E211D}" type="parTrans" cxnId="{A56EC819-0145-410A-88A5-235ECCA2ED68}">
      <dgm:prSet/>
      <dgm:spPr/>
      <dgm:t>
        <a:bodyPr/>
        <a:lstStyle/>
        <a:p>
          <a:endParaRPr lang="en-US"/>
        </a:p>
      </dgm:t>
    </dgm:pt>
    <dgm:pt modelId="{FD2E75AD-953F-4E30-A421-0E93F3274BF8}" type="sibTrans" cxnId="{A56EC819-0145-410A-88A5-235ECCA2ED68}">
      <dgm:prSet/>
      <dgm:spPr/>
      <dgm:t>
        <a:bodyPr/>
        <a:lstStyle/>
        <a:p>
          <a:endParaRPr lang="en-US"/>
        </a:p>
      </dgm:t>
    </dgm:pt>
    <dgm:pt modelId="{7168C820-75E5-4ECC-9B88-2FF36087BC09}">
      <dgm:prSet/>
      <dgm:spPr/>
      <dgm:t>
        <a:bodyPr/>
        <a:lstStyle/>
        <a:p>
          <a:r>
            <a:rPr lang="en-US"/>
            <a:t>See how they are produced in the X-ray tube.</a:t>
          </a:r>
        </a:p>
      </dgm:t>
    </dgm:pt>
    <dgm:pt modelId="{DDACB209-A2B0-4CEC-8272-A62D372813D5}" type="parTrans" cxnId="{574821C3-E45B-4AD3-B0F4-F125BFB59CF7}">
      <dgm:prSet/>
      <dgm:spPr/>
      <dgm:t>
        <a:bodyPr/>
        <a:lstStyle/>
        <a:p>
          <a:endParaRPr lang="en-US"/>
        </a:p>
      </dgm:t>
    </dgm:pt>
    <dgm:pt modelId="{497C765E-493E-4686-887F-69A9E8E7D086}" type="sibTrans" cxnId="{574821C3-E45B-4AD3-B0F4-F125BFB59CF7}">
      <dgm:prSet/>
      <dgm:spPr/>
      <dgm:t>
        <a:bodyPr/>
        <a:lstStyle/>
        <a:p>
          <a:endParaRPr lang="en-US"/>
        </a:p>
      </dgm:t>
    </dgm:pt>
    <dgm:pt modelId="{ACE396F2-334A-40FE-B61E-C7C640DD9094}">
      <dgm:prSet/>
      <dgm:spPr/>
      <dgm:t>
        <a:bodyPr/>
        <a:lstStyle/>
        <a:p>
          <a:r>
            <a:rPr lang="en-US"/>
            <a:t>Explore their uses, benefits, and potential risks.</a:t>
          </a:r>
        </a:p>
      </dgm:t>
    </dgm:pt>
    <dgm:pt modelId="{E6874F78-5412-4652-812D-92D4B41AF5FA}" type="parTrans" cxnId="{65E65956-7EDD-4FB1-B15F-2C1711B948DB}">
      <dgm:prSet/>
      <dgm:spPr/>
      <dgm:t>
        <a:bodyPr/>
        <a:lstStyle/>
        <a:p>
          <a:endParaRPr lang="en-US"/>
        </a:p>
      </dgm:t>
    </dgm:pt>
    <dgm:pt modelId="{97C84235-68FE-440A-AFF8-3F051D4AB2B5}" type="sibTrans" cxnId="{65E65956-7EDD-4FB1-B15F-2C1711B948DB}">
      <dgm:prSet/>
      <dgm:spPr/>
      <dgm:t>
        <a:bodyPr/>
        <a:lstStyle/>
        <a:p>
          <a:endParaRPr lang="en-US"/>
        </a:p>
      </dgm:t>
    </dgm:pt>
    <dgm:pt modelId="{55EC0758-5EAD-4459-9EC9-656860FDF0B5}">
      <dgm:prSet/>
      <dgm:spPr/>
      <dgm:t>
        <a:bodyPr/>
        <a:lstStyle/>
        <a:p>
          <a:r>
            <a:rPr lang="en-US"/>
            <a:t>Understand basic safety principles in radiologic technology.</a:t>
          </a:r>
        </a:p>
      </dgm:t>
    </dgm:pt>
    <dgm:pt modelId="{71890C42-99BF-42D2-A290-A8F72098B255}" type="parTrans" cxnId="{BBF0BFF7-4564-4E2B-B1AC-CA4D6AE2D9C2}">
      <dgm:prSet/>
      <dgm:spPr/>
      <dgm:t>
        <a:bodyPr/>
        <a:lstStyle/>
        <a:p>
          <a:endParaRPr lang="en-US"/>
        </a:p>
      </dgm:t>
    </dgm:pt>
    <dgm:pt modelId="{6BF3928E-E3B1-41CA-B5BF-C97B5A8F3942}" type="sibTrans" cxnId="{BBF0BFF7-4564-4E2B-B1AC-CA4D6AE2D9C2}">
      <dgm:prSet/>
      <dgm:spPr/>
      <dgm:t>
        <a:bodyPr/>
        <a:lstStyle/>
        <a:p>
          <a:endParaRPr lang="en-US"/>
        </a:p>
      </dgm:t>
    </dgm:pt>
    <dgm:pt modelId="{D933C644-2369-452E-88C2-7A2BE1569B2E}">
      <dgm:prSet/>
      <dgm:spPr/>
      <dgm:t>
        <a:bodyPr/>
        <a:lstStyle/>
        <a:p>
          <a:r>
            <a:rPr lang="en-US" i="1"/>
            <a:t>This is a foundation lecture. We will start from absolute basics, so everyone can follow; no extensive science background is needed.</a:t>
          </a:r>
          <a:endParaRPr lang="en-US"/>
        </a:p>
      </dgm:t>
    </dgm:pt>
    <dgm:pt modelId="{0E010EBA-921A-4053-8779-01D4E8AD5887}" type="parTrans" cxnId="{8B642F88-0E83-4810-A994-7F31DD11685B}">
      <dgm:prSet/>
      <dgm:spPr/>
      <dgm:t>
        <a:bodyPr/>
        <a:lstStyle/>
        <a:p>
          <a:endParaRPr lang="en-US"/>
        </a:p>
      </dgm:t>
    </dgm:pt>
    <dgm:pt modelId="{9A787F4C-096B-4652-A2D3-391D9F406A2E}" type="sibTrans" cxnId="{8B642F88-0E83-4810-A994-7F31DD11685B}">
      <dgm:prSet/>
      <dgm:spPr/>
      <dgm:t>
        <a:bodyPr/>
        <a:lstStyle/>
        <a:p>
          <a:endParaRPr lang="en-US"/>
        </a:p>
      </dgm:t>
    </dgm:pt>
    <dgm:pt modelId="{5DB6AEF4-6D50-4467-968A-365C1E5CDB53}" type="pres">
      <dgm:prSet presAssocID="{F5CF2EFE-B6B2-47C8-AD5A-9FE24F7CDDDE}" presName="Name0" presStyleCnt="0">
        <dgm:presLayoutVars>
          <dgm:dir/>
          <dgm:animLvl val="lvl"/>
          <dgm:resizeHandles val="exact"/>
        </dgm:presLayoutVars>
      </dgm:prSet>
      <dgm:spPr/>
    </dgm:pt>
    <dgm:pt modelId="{F1091DE4-3F29-4604-8EEE-DB3FECAA9D75}" type="pres">
      <dgm:prSet presAssocID="{D933C644-2369-452E-88C2-7A2BE1569B2E}" presName="boxAndChildren" presStyleCnt="0"/>
      <dgm:spPr/>
    </dgm:pt>
    <dgm:pt modelId="{4B951165-F02E-487F-B891-F9F71772E473}" type="pres">
      <dgm:prSet presAssocID="{D933C644-2369-452E-88C2-7A2BE1569B2E}" presName="parentTextBox" presStyleLbl="node1" presStyleIdx="0" presStyleCnt="2"/>
      <dgm:spPr/>
    </dgm:pt>
    <dgm:pt modelId="{F08AE6EF-928E-4304-97DF-A2E4D039AEF3}" type="pres">
      <dgm:prSet presAssocID="{B7BE01EF-91DB-4ED4-8F29-5B00E5BE80C1}" presName="sp" presStyleCnt="0"/>
      <dgm:spPr/>
    </dgm:pt>
    <dgm:pt modelId="{80021AD5-6830-4E0E-A174-171DC4DACC12}" type="pres">
      <dgm:prSet presAssocID="{FD19C59D-87F6-494D-8B52-FA484CAB7402}" presName="arrowAndChildren" presStyleCnt="0"/>
      <dgm:spPr/>
    </dgm:pt>
    <dgm:pt modelId="{B98F6BF4-A54F-437C-85D8-D28F0B94654E}" type="pres">
      <dgm:prSet presAssocID="{FD19C59D-87F6-494D-8B52-FA484CAB7402}" presName="parentTextArrow" presStyleLbl="node1" presStyleIdx="0" presStyleCnt="2"/>
      <dgm:spPr/>
    </dgm:pt>
    <dgm:pt modelId="{DB25F0B7-22CB-4E08-91ED-9C623681532E}" type="pres">
      <dgm:prSet presAssocID="{FD19C59D-87F6-494D-8B52-FA484CAB7402}" presName="arrow" presStyleLbl="node1" presStyleIdx="1" presStyleCnt="2"/>
      <dgm:spPr/>
    </dgm:pt>
    <dgm:pt modelId="{4AB1EC7D-B084-4C59-A34C-49051A4101A0}" type="pres">
      <dgm:prSet presAssocID="{FD19C59D-87F6-494D-8B52-FA484CAB7402}" presName="descendantArrow" presStyleCnt="0"/>
      <dgm:spPr/>
    </dgm:pt>
    <dgm:pt modelId="{F04C044E-7A20-4907-9811-D7FEEBDBE17C}" type="pres">
      <dgm:prSet presAssocID="{D03A55BF-CAAA-4445-A05A-8DE51AF4026B}" presName="childTextArrow" presStyleLbl="fgAccFollowNode1" presStyleIdx="0" presStyleCnt="5">
        <dgm:presLayoutVars>
          <dgm:bulletEnabled val="1"/>
        </dgm:presLayoutVars>
      </dgm:prSet>
      <dgm:spPr/>
    </dgm:pt>
    <dgm:pt modelId="{4D17A03C-4427-43BD-857F-D312FD1D6505}" type="pres">
      <dgm:prSet presAssocID="{4349DDA9-9976-4351-BB7E-094449885274}" presName="childTextArrow" presStyleLbl="fgAccFollowNode1" presStyleIdx="1" presStyleCnt="5">
        <dgm:presLayoutVars>
          <dgm:bulletEnabled val="1"/>
        </dgm:presLayoutVars>
      </dgm:prSet>
      <dgm:spPr/>
    </dgm:pt>
    <dgm:pt modelId="{CA6DB270-F630-4549-9AA4-7EE4AE86C767}" type="pres">
      <dgm:prSet presAssocID="{7168C820-75E5-4ECC-9B88-2FF36087BC09}" presName="childTextArrow" presStyleLbl="fgAccFollowNode1" presStyleIdx="2" presStyleCnt="5">
        <dgm:presLayoutVars>
          <dgm:bulletEnabled val="1"/>
        </dgm:presLayoutVars>
      </dgm:prSet>
      <dgm:spPr/>
    </dgm:pt>
    <dgm:pt modelId="{A2B72362-F8C7-4851-9013-C5CD84FBF2C2}" type="pres">
      <dgm:prSet presAssocID="{ACE396F2-334A-40FE-B61E-C7C640DD9094}" presName="childTextArrow" presStyleLbl="fgAccFollowNode1" presStyleIdx="3" presStyleCnt="5">
        <dgm:presLayoutVars>
          <dgm:bulletEnabled val="1"/>
        </dgm:presLayoutVars>
      </dgm:prSet>
      <dgm:spPr/>
    </dgm:pt>
    <dgm:pt modelId="{0473BC99-776C-4E11-A650-F4AC4ADE9DE0}" type="pres">
      <dgm:prSet presAssocID="{55EC0758-5EAD-4459-9EC9-656860FDF0B5}" presName="childTextArrow" presStyleLbl="fgAccFollowNode1" presStyleIdx="4" presStyleCnt="5">
        <dgm:presLayoutVars>
          <dgm:bulletEnabled val="1"/>
        </dgm:presLayoutVars>
      </dgm:prSet>
      <dgm:spPr/>
    </dgm:pt>
  </dgm:ptLst>
  <dgm:cxnLst>
    <dgm:cxn modelId="{5FB69915-8111-4E3A-8BA0-15E63A509FEA}" type="presOf" srcId="{55EC0758-5EAD-4459-9EC9-656860FDF0B5}" destId="{0473BC99-776C-4E11-A650-F4AC4ADE9DE0}" srcOrd="0" destOrd="0" presId="urn:microsoft.com/office/officeart/2005/8/layout/process4"/>
    <dgm:cxn modelId="{A56EC819-0145-410A-88A5-235ECCA2ED68}" srcId="{FD19C59D-87F6-494D-8B52-FA484CAB7402}" destId="{4349DDA9-9976-4351-BB7E-094449885274}" srcOrd="1" destOrd="0" parTransId="{510A211D-4B84-4630-99A1-EFBC432E211D}" sibTransId="{FD2E75AD-953F-4E30-A421-0E93F3274BF8}"/>
    <dgm:cxn modelId="{F4EBF41D-1B7B-40F4-A86C-C698923C9CF3}" type="presOf" srcId="{ACE396F2-334A-40FE-B61E-C7C640DD9094}" destId="{A2B72362-F8C7-4851-9013-C5CD84FBF2C2}" srcOrd="0" destOrd="0" presId="urn:microsoft.com/office/officeart/2005/8/layout/process4"/>
    <dgm:cxn modelId="{057DA03D-ED7C-47C4-B42E-0339AE0ECE9F}" type="presOf" srcId="{FD19C59D-87F6-494D-8B52-FA484CAB7402}" destId="{B98F6BF4-A54F-437C-85D8-D28F0B94654E}" srcOrd="0" destOrd="0" presId="urn:microsoft.com/office/officeart/2005/8/layout/process4"/>
    <dgm:cxn modelId="{16BD0C40-BF66-4A07-B829-CF5D1D7DE420}" type="presOf" srcId="{7168C820-75E5-4ECC-9B88-2FF36087BC09}" destId="{CA6DB270-F630-4549-9AA4-7EE4AE86C767}" srcOrd="0" destOrd="0" presId="urn:microsoft.com/office/officeart/2005/8/layout/process4"/>
    <dgm:cxn modelId="{8864864C-5507-40CD-92F7-FC685B594FA2}" type="presOf" srcId="{D03A55BF-CAAA-4445-A05A-8DE51AF4026B}" destId="{F04C044E-7A20-4907-9811-D7FEEBDBE17C}" srcOrd="0" destOrd="0" presId="urn:microsoft.com/office/officeart/2005/8/layout/process4"/>
    <dgm:cxn modelId="{CC1ECD73-7178-4137-B5E2-AF7FFE786B5A}" srcId="{F5CF2EFE-B6B2-47C8-AD5A-9FE24F7CDDDE}" destId="{FD19C59D-87F6-494D-8B52-FA484CAB7402}" srcOrd="0" destOrd="0" parTransId="{AEDFF445-18D6-474D-A7C8-9CCC78EDE7E0}" sibTransId="{B7BE01EF-91DB-4ED4-8F29-5B00E5BE80C1}"/>
    <dgm:cxn modelId="{7BCE7275-F81E-4561-8373-60CDCF273E5E}" type="presOf" srcId="{4349DDA9-9976-4351-BB7E-094449885274}" destId="{4D17A03C-4427-43BD-857F-D312FD1D6505}" srcOrd="0" destOrd="0" presId="urn:microsoft.com/office/officeart/2005/8/layout/process4"/>
    <dgm:cxn modelId="{65E65956-7EDD-4FB1-B15F-2C1711B948DB}" srcId="{FD19C59D-87F6-494D-8B52-FA484CAB7402}" destId="{ACE396F2-334A-40FE-B61E-C7C640DD9094}" srcOrd="3" destOrd="0" parTransId="{E6874F78-5412-4652-812D-92D4B41AF5FA}" sibTransId="{97C84235-68FE-440A-AFF8-3F051D4AB2B5}"/>
    <dgm:cxn modelId="{99AC3486-94C5-404F-B8CD-C2279CE712EB}" srcId="{FD19C59D-87F6-494D-8B52-FA484CAB7402}" destId="{D03A55BF-CAAA-4445-A05A-8DE51AF4026B}" srcOrd="0" destOrd="0" parTransId="{BC2C202C-6F4D-4507-BACB-4D720BB33B93}" sibTransId="{2EA529C5-728F-4D1D-8807-BF962B3BCDA3}"/>
    <dgm:cxn modelId="{8B642F88-0E83-4810-A994-7F31DD11685B}" srcId="{F5CF2EFE-B6B2-47C8-AD5A-9FE24F7CDDDE}" destId="{D933C644-2369-452E-88C2-7A2BE1569B2E}" srcOrd="1" destOrd="0" parTransId="{0E010EBA-921A-4053-8779-01D4E8AD5887}" sibTransId="{9A787F4C-096B-4652-A2D3-391D9F406A2E}"/>
    <dgm:cxn modelId="{4C17648A-EB25-47EA-A573-0E5FCCF1A93D}" type="presOf" srcId="{FD19C59D-87F6-494D-8B52-FA484CAB7402}" destId="{DB25F0B7-22CB-4E08-91ED-9C623681532E}" srcOrd="1" destOrd="0" presId="urn:microsoft.com/office/officeart/2005/8/layout/process4"/>
    <dgm:cxn modelId="{AD15DCA5-4820-432D-B300-28FE6B83AE37}" type="presOf" srcId="{D933C644-2369-452E-88C2-7A2BE1569B2E}" destId="{4B951165-F02E-487F-B891-F9F71772E473}" srcOrd="0" destOrd="0" presId="urn:microsoft.com/office/officeart/2005/8/layout/process4"/>
    <dgm:cxn modelId="{574821C3-E45B-4AD3-B0F4-F125BFB59CF7}" srcId="{FD19C59D-87F6-494D-8B52-FA484CAB7402}" destId="{7168C820-75E5-4ECC-9B88-2FF36087BC09}" srcOrd="2" destOrd="0" parTransId="{DDACB209-A2B0-4CEC-8272-A62D372813D5}" sibTransId="{497C765E-493E-4686-887F-69A9E8E7D086}"/>
    <dgm:cxn modelId="{943853DD-41FD-4979-97C4-5EE683FD7283}" type="presOf" srcId="{F5CF2EFE-B6B2-47C8-AD5A-9FE24F7CDDDE}" destId="{5DB6AEF4-6D50-4467-968A-365C1E5CDB53}" srcOrd="0" destOrd="0" presId="urn:microsoft.com/office/officeart/2005/8/layout/process4"/>
    <dgm:cxn modelId="{BBF0BFF7-4564-4E2B-B1AC-CA4D6AE2D9C2}" srcId="{FD19C59D-87F6-494D-8B52-FA484CAB7402}" destId="{55EC0758-5EAD-4459-9EC9-656860FDF0B5}" srcOrd="4" destOrd="0" parTransId="{71890C42-99BF-42D2-A290-A8F72098B255}" sibTransId="{6BF3928E-E3B1-41CA-B5BF-C97B5A8F3942}"/>
    <dgm:cxn modelId="{D60EBB05-08D4-438D-835F-BA42B63810DB}" type="presParOf" srcId="{5DB6AEF4-6D50-4467-968A-365C1E5CDB53}" destId="{F1091DE4-3F29-4604-8EEE-DB3FECAA9D75}" srcOrd="0" destOrd="0" presId="urn:microsoft.com/office/officeart/2005/8/layout/process4"/>
    <dgm:cxn modelId="{1513928F-2F92-4D7B-90AB-3C01E5F0F72B}" type="presParOf" srcId="{F1091DE4-3F29-4604-8EEE-DB3FECAA9D75}" destId="{4B951165-F02E-487F-B891-F9F71772E473}" srcOrd="0" destOrd="0" presId="urn:microsoft.com/office/officeart/2005/8/layout/process4"/>
    <dgm:cxn modelId="{AEA2ABA2-4FE2-49BE-AB1E-5462E954A183}" type="presParOf" srcId="{5DB6AEF4-6D50-4467-968A-365C1E5CDB53}" destId="{F08AE6EF-928E-4304-97DF-A2E4D039AEF3}" srcOrd="1" destOrd="0" presId="urn:microsoft.com/office/officeart/2005/8/layout/process4"/>
    <dgm:cxn modelId="{1C11D416-7A1E-4BBA-984C-676A3CBAF95C}" type="presParOf" srcId="{5DB6AEF4-6D50-4467-968A-365C1E5CDB53}" destId="{80021AD5-6830-4E0E-A174-171DC4DACC12}" srcOrd="2" destOrd="0" presId="urn:microsoft.com/office/officeart/2005/8/layout/process4"/>
    <dgm:cxn modelId="{96BEF787-E5A1-4085-8F6E-669138330499}" type="presParOf" srcId="{80021AD5-6830-4E0E-A174-171DC4DACC12}" destId="{B98F6BF4-A54F-437C-85D8-D28F0B94654E}" srcOrd="0" destOrd="0" presId="urn:microsoft.com/office/officeart/2005/8/layout/process4"/>
    <dgm:cxn modelId="{1C6F1625-6C81-450F-9C40-38C9886E6713}" type="presParOf" srcId="{80021AD5-6830-4E0E-A174-171DC4DACC12}" destId="{DB25F0B7-22CB-4E08-91ED-9C623681532E}" srcOrd="1" destOrd="0" presId="urn:microsoft.com/office/officeart/2005/8/layout/process4"/>
    <dgm:cxn modelId="{D1ED011C-42E6-4B1A-B42E-2CC455148C47}" type="presParOf" srcId="{80021AD5-6830-4E0E-A174-171DC4DACC12}" destId="{4AB1EC7D-B084-4C59-A34C-49051A4101A0}" srcOrd="2" destOrd="0" presId="urn:microsoft.com/office/officeart/2005/8/layout/process4"/>
    <dgm:cxn modelId="{4AB4FA14-19D4-453D-A362-586FDB01A80D}" type="presParOf" srcId="{4AB1EC7D-B084-4C59-A34C-49051A4101A0}" destId="{F04C044E-7A20-4907-9811-D7FEEBDBE17C}" srcOrd="0" destOrd="0" presId="urn:microsoft.com/office/officeart/2005/8/layout/process4"/>
    <dgm:cxn modelId="{48823865-FFAB-4981-B7C3-D167B5BA4712}" type="presParOf" srcId="{4AB1EC7D-B084-4C59-A34C-49051A4101A0}" destId="{4D17A03C-4427-43BD-857F-D312FD1D6505}" srcOrd="1" destOrd="0" presId="urn:microsoft.com/office/officeart/2005/8/layout/process4"/>
    <dgm:cxn modelId="{B323A1CD-40D6-469C-B9BF-2A02E7BAB1CF}" type="presParOf" srcId="{4AB1EC7D-B084-4C59-A34C-49051A4101A0}" destId="{CA6DB270-F630-4549-9AA4-7EE4AE86C767}" srcOrd="2" destOrd="0" presId="urn:microsoft.com/office/officeart/2005/8/layout/process4"/>
    <dgm:cxn modelId="{205D1AA4-5C86-4E6E-95F7-3B9D74DA6551}" type="presParOf" srcId="{4AB1EC7D-B084-4C59-A34C-49051A4101A0}" destId="{A2B72362-F8C7-4851-9013-C5CD84FBF2C2}" srcOrd="3" destOrd="0" presId="urn:microsoft.com/office/officeart/2005/8/layout/process4"/>
    <dgm:cxn modelId="{A462CDAC-D4E0-4B00-8DBE-6802321E3ABC}" type="presParOf" srcId="{4AB1EC7D-B084-4C59-A34C-49051A4101A0}" destId="{0473BC99-776C-4E11-A650-F4AC4ADE9DE0}" srcOrd="4"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76D9C4-4F25-4291-B6AB-849825E3D0A7}"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BA468403-01D9-402F-9BDE-5CBA68E24688}">
      <dgm:prSet/>
      <dgm:spPr/>
      <dgm:t>
        <a:bodyPr/>
        <a:lstStyle/>
        <a:p>
          <a:r>
            <a:rPr lang="en-US" b="1"/>
            <a:t>Matter and Energy: The Two Fundamentals</a:t>
          </a:r>
          <a:endParaRPr lang="en-US"/>
        </a:p>
      </dgm:t>
    </dgm:pt>
    <dgm:pt modelId="{EA84664D-9F3D-4C64-97FF-4656F6D7BB75}" type="parTrans" cxnId="{BC818B2B-8207-417A-BC2F-4614201140A2}">
      <dgm:prSet/>
      <dgm:spPr/>
      <dgm:t>
        <a:bodyPr/>
        <a:lstStyle/>
        <a:p>
          <a:endParaRPr lang="en-US"/>
        </a:p>
      </dgm:t>
    </dgm:pt>
    <dgm:pt modelId="{686322B6-009A-4D49-9D0B-93DEE2FD0783}" type="sibTrans" cxnId="{BC818B2B-8207-417A-BC2F-4614201140A2}">
      <dgm:prSet/>
      <dgm:spPr/>
      <dgm:t>
        <a:bodyPr/>
        <a:lstStyle/>
        <a:p>
          <a:endParaRPr lang="en-US"/>
        </a:p>
      </dgm:t>
    </dgm:pt>
    <dgm:pt modelId="{629C2E45-2D54-4B55-A279-7B3DD47F4D0F}">
      <dgm:prSet/>
      <dgm:spPr/>
      <dgm:t>
        <a:bodyPr/>
        <a:lstStyle/>
        <a:p>
          <a:r>
            <a:rPr lang="en-US"/>
            <a:t>The physical universe can be divided into matter and energy.</a:t>
          </a:r>
        </a:p>
      </dgm:t>
    </dgm:pt>
    <dgm:pt modelId="{AE41A08A-B9C9-49DA-BE1C-6FA7868C0E57}" type="parTrans" cxnId="{4E62DC23-4A12-4E6C-81D1-913FF9A4A314}">
      <dgm:prSet/>
      <dgm:spPr/>
      <dgm:t>
        <a:bodyPr/>
        <a:lstStyle/>
        <a:p>
          <a:endParaRPr lang="en-US"/>
        </a:p>
      </dgm:t>
    </dgm:pt>
    <dgm:pt modelId="{8005C95A-6903-400B-A9EA-56FBF3CA443E}" type="sibTrans" cxnId="{4E62DC23-4A12-4E6C-81D1-913FF9A4A314}">
      <dgm:prSet/>
      <dgm:spPr/>
      <dgm:t>
        <a:bodyPr/>
        <a:lstStyle/>
        <a:p>
          <a:endParaRPr lang="en-US"/>
        </a:p>
      </dgm:t>
    </dgm:pt>
    <dgm:pt modelId="{D749B87E-6826-4C14-89C2-F12358B68E75}">
      <dgm:prSet/>
      <dgm:spPr/>
      <dgm:t>
        <a:bodyPr/>
        <a:lstStyle/>
        <a:p>
          <a:r>
            <a:rPr lang="en-US" b="1"/>
            <a:t>Matter</a:t>
          </a:r>
          <a:r>
            <a:rPr lang="en-US"/>
            <a:t>: anything that occupies space and has mass (the amount of material in it).</a:t>
          </a:r>
        </a:p>
      </dgm:t>
    </dgm:pt>
    <dgm:pt modelId="{7DB74966-E63C-43BF-B942-671948BE4DE1}" type="parTrans" cxnId="{C8998A45-7C9F-4B49-BB2F-39A5D22C0EC2}">
      <dgm:prSet/>
      <dgm:spPr/>
      <dgm:t>
        <a:bodyPr/>
        <a:lstStyle/>
        <a:p>
          <a:endParaRPr lang="en-US"/>
        </a:p>
      </dgm:t>
    </dgm:pt>
    <dgm:pt modelId="{FE3BC1A8-3C1C-4D72-A1A3-71A725434E27}" type="sibTrans" cxnId="{C8998A45-7C9F-4B49-BB2F-39A5D22C0EC2}">
      <dgm:prSet/>
      <dgm:spPr/>
      <dgm:t>
        <a:bodyPr/>
        <a:lstStyle/>
        <a:p>
          <a:endParaRPr lang="en-US"/>
        </a:p>
      </dgm:t>
    </dgm:pt>
    <dgm:pt modelId="{6256E4FF-262C-44CF-8B41-22CB8147481E}">
      <dgm:prSet/>
      <dgm:spPr/>
      <dgm:t>
        <a:bodyPr/>
        <a:lstStyle/>
        <a:p>
          <a:r>
            <a:rPr lang="en-US"/>
            <a:t>Examples: your body, air, a table, water.</a:t>
          </a:r>
        </a:p>
      </dgm:t>
    </dgm:pt>
    <dgm:pt modelId="{AA5F01B1-CD39-493A-9347-C0A940BC6C60}" type="parTrans" cxnId="{DD424A16-2058-40E7-BB22-D1CFEB4FB588}">
      <dgm:prSet/>
      <dgm:spPr/>
      <dgm:t>
        <a:bodyPr/>
        <a:lstStyle/>
        <a:p>
          <a:endParaRPr lang="en-US"/>
        </a:p>
      </dgm:t>
    </dgm:pt>
    <dgm:pt modelId="{084F5AEB-2783-4865-9722-3FD97B17F0D5}" type="sibTrans" cxnId="{DD424A16-2058-40E7-BB22-D1CFEB4FB588}">
      <dgm:prSet/>
      <dgm:spPr/>
      <dgm:t>
        <a:bodyPr/>
        <a:lstStyle/>
        <a:p>
          <a:endParaRPr lang="en-US"/>
        </a:p>
      </dgm:t>
    </dgm:pt>
    <dgm:pt modelId="{AEB459B3-5A84-4ACF-8B5A-7F43D81BEE1A}">
      <dgm:prSet/>
      <dgm:spPr/>
      <dgm:t>
        <a:bodyPr/>
        <a:lstStyle/>
        <a:p>
          <a:r>
            <a:rPr lang="en-US"/>
            <a:t>Matter is made up of atoms — tiny building blocks with a nucleus and electrons.</a:t>
          </a:r>
        </a:p>
      </dgm:t>
    </dgm:pt>
    <dgm:pt modelId="{EE22428C-BC23-4885-9591-0CED080C9856}" type="parTrans" cxnId="{D35B3D90-EF8F-4598-BDF0-48E3DCF93585}">
      <dgm:prSet/>
      <dgm:spPr/>
      <dgm:t>
        <a:bodyPr/>
        <a:lstStyle/>
        <a:p>
          <a:endParaRPr lang="en-US"/>
        </a:p>
      </dgm:t>
    </dgm:pt>
    <dgm:pt modelId="{1CCFDFF3-FBB1-4F33-A6A1-FE1A90AAB1D0}" type="sibTrans" cxnId="{D35B3D90-EF8F-4598-BDF0-48E3DCF93585}">
      <dgm:prSet/>
      <dgm:spPr/>
      <dgm:t>
        <a:bodyPr/>
        <a:lstStyle/>
        <a:p>
          <a:endParaRPr lang="en-US"/>
        </a:p>
      </dgm:t>
    </dgm:pt>
    <dgm:pt modelId="{9500D96D-C424-4B39-BD52-9450546A6B26}">
      <dgm:prSet/>
      <dgm:spPr/>
      <dgm:t>
        <a:bodyPr/>
        <a:lstStyle/>
        <a:p>
          <a:r>
            <a:rPr lang="en-US" b="1"/>
            <a:t>Energy</a:t>
          </a:r>
          <a:r>
            <a:rPr lang="en-US"/>
            <a:t>: the ability to do work or cause change.</a:t>
          </a:r>
        </a:p>
      </dgm:t>
    </dgm:pt>
    <dgm:pt modelId="{1FC9713B-8B04-4277-A6BB-6B09899A54A3}" type="parTrans" cxnId="{4E818703-5BDD-45E0-9EEC-5D23F50F01E7}">
      <dgm:prSet/>
      <dgm:spPr/>
      <dgm:t>
        <a:bodyPr/>
        <a:lstStyle/>
        <a:p>
          <a:endParaRPr lang="en-US"/>
        </a:p>
      </dgm:t>
    </dgm:pt>
    <dgm:pt modelId="{1679EB86-7518-4F69-AF77-63D2F554C04F}" type="sibTrans" cxnId="{4E818703-5BDD-45E0-9EEC-5D23F50F01E7}">
      <dgm:prSet/>
      <dgm:spPr/>
      <dgm:t>
        <a:bodyPr/>
        <a:lstStyle/>
        <a:p>
          <a:endParaRPr lang="en-US"/>
        </a:p>
      </dgm:t>
    </dgm:pt>
    <dgm:pt modelId="{7F407898-E4A2-4BA4-BA3F-FAAE87C18725}">
      <dgm:prSet/>
      <dgm:spPr/>
      <dgm:t>
        <a:bodyPr/>
        <a:lstStyle/>
        <a:p>
          <a:r>
            <a:rPr lang="en-US"/>
            <a:t>Examples: a moving car, light from the sun, heat from a stove.</a:t>
          </a:r>
        </a:p>
      </dgm:t>
    </dgm:pt>
    <dgm:pt modelId="{03A9073D-70D1-4B7E-8391-0962E0B33478}" type="parTrans" cxnId="{0F90215B-5E51-438D-8193-349496DC9036}">
      <dgm:prSet/>
      <dgm:spPr/>
      <dgm:t>
        <a:bodyPr/>
        <a:lstStyle/>
        <a:p>
          <a:endParaRPr lang="en-US"/>
        </a:p>
      </dgm:t>
    </dgm:pt>
    <dgm:pt modelId="{D583EB34-6196-42F2-9672-7494E6F2CD3A}" type="sibTrans" cxnId="{0F90215B-5E51-438D-8193-349496DC9036}">
      <dgm:prSet/>
      <dgm:spPr/>
      <dgm:t>
        <a:bodyPr/>
        <a:lstStyle/>
        <a:p>
          <a:endParaRPr lang="en-US"/>
        </a:p>
      </dgm:t>
    </dgm:pt>
    <dgm:pt modelId="{66C243C3-7B6A-4A64-8CD3-2B8D74569FDA}">
      <dgm:prSet/>
      <dgm:spPr/>
      <dgm:t>
        <a:bodyPr/>
        <a:lstStyle/>
        <a:p>
          <a:r>
            <a:rPr lang="en-US" b="1"/>
            <a:t>Connection to X-rays:</a:t>
          </a:r>
          <a:endParaRPr lang="en-US"/>
        </a:p>
      </dgm:t>
    </dgm:pt>
    <dgm:pt modelId="{5E7D5A5C-37C3-46CF-8BFF-F4755420E026}" type="parTrans" cxnId="{C38DC1C3-7DEB-458A-B471-C7776C8E0A75}">
      <dgm:prSet/>
      <dgm:spPr/>
      <dgm:t>
        <a:bodyPr/>
        <a:lstStyle/>
        <a:p>
          <a:endParaRPr lang="en-US"/>
        </a:p>
      </dgm:t>
    </dgm:pt>
    <dgm:pt modelId="{836C6A86-1135-4C28-AC02-ACD20AAE34F6}" type="sibTrans" cxnId="{C38DC1C3-7DEB-458A-B471-C7776C8E0A75}">
      <dgm:prSet/>
      <dgm:spPr/>
      <dgm:t>
        <a:bodyPr/>
        <a:lstStyle/>
        <a:p>
          <a:endParaRPr lang="en-US"/>
        </a:p>
      </dgm:t>
    </dgm:pt>
    <dgm:pt modelId="{CE51E7AD-47F4-4A18-B62F-BC621999C2FB}">
      <dgm:prSet/>
      <dgm:spPr/>
      <dgm:t>
        <a:bodyPr/>
        <a:lstStyle/>
        <a:p>
          <a:r>
            <a:rPr lang="en-US"/>
            <a:t>X-rays are </a:t>
          </a:r>
          <a:r>
            <a:rPr lang="en-US" b="1"/>
            <a:t>energy</a:t>
          </a:r>
          <a:r>
            <a:rPr lang="en-US"/>
            <a:t>, but they interact with </a:t>
          </a:r>
          <a:r>
            <a:rPr lang="en-US" b="1"/>
            <a:t>matter</a:t>
          </a:r>
          <a:r>
            <a:rPr lang="en-US"/>
            <a:t> (your body, detectors, walls).</a:t>
          </a:r>
        </a:p>
      </dgm:t>
    </dgm:pt>
    <dgm:pt modelId="{309CF1FD-C71E-4F54-B5CA-659641FAB250}" type="parTrans" cxnId="{CA3D135C-ECA9-4226-AA14-159D307F92B6}">
      <dgm:prSet/>
      <dgm:spPr/>
      <dgm:t>
        <a:bodyPr/>
        <a:lstStyle/>
        <a:p>
          <a:endParaRPr lang="en-US"/>
        </a:p>
      </dgm:t>
    </dgm:pt>
    <dgm:pt modelId="{5B9D99EC-79AA-447F-A6E2-8ABB19E90897}" type="sibTrans" cxnId="{CA3D135C-ECA9-4226-AA14-159D307F92B6}">
      <dgm:prSet/>
      <dgm:spPr/>
      <dgm:t>
        <a:bodyPr/>
        <a:lstStyle/>
        <a:p>
          <a:endParaRPr lang="en-US"/>
        </a:p>
      </dgm:t>
    </dgm:pt>
    <dgm:pt modelId="{82826999-3391-467F-9947-8DD55CF4DF7F}">
      <dgm:prSet/>
      <dgm:spPr/>
      <dgm:t>
        <a:bodyPr/>
        <a:lstStyle/>
        <a:p>
          <a:r>
            <a:rPr lang="en-US"/>
            <a:t>To understand X-rays, you must understand both matter and energy.</a:t>
          </a:r>
        </a:p>
      </dgm:t>
    </dgm:pt>
    <dgm:pt modelId="{CFBB7AAE-265D-44EB-B241-42AC3B968078}" type="parTrans" cxnId="{3251C141-5F19-4984-92E5-D10CB009E4CB}">
      <dgm:prSet/>
      <dgm:spPr/>
      <dgm:t>
        <a:bodyPr/>
        <a:lstStyle/>
        <a:p>
          <a:endParaRPr lang="en-US"/>
        </a:p>
      </dgm:t>
    </dgm:pt>
    <dgm:pt modelId="{EC14B648-8528-4C65-9369-D69545452DB5}" type="sibTrans" cxnId="{3251C141-5F19-4984-92E5-D10CB009E4CB}">
      <dgm:prSet/>
      <dgm:spPr/>
      <dgm:t>
        <a:bodyPr/>
        <a:lstStyle/>
        <a:p>
          <a:endParaRPr lang="en-US"/>
        </a:p>
      </dgm:t>
    </dgm:pt>
    <dgm:pt modelId="{B8CF84B3-DEA1-4F39-A2EF-D09CE837471B}" type="pres">
      <dgm:prSet presAssocID="{2B76D9C4-4F25-4291-B6AB-849825E3D0A7}" presName="linear" presStyleCnt="0">
        <dgm:presLayoutVars>
          <dgm:dir/>
          <dgm:animLvl val="lvl"/>
          <dgm:resizeHandles val="exact"/>
        </dgm:presLayoutVars>
      </dgm:prSet>
      <dgm:spPr/>
    </dgm:pt>
    <dgm:pt modelId="{4F6011C5-1CE6-4859-A6E2-54F7554D3E94}" type="pres">
      <dgm:prSet presAssocID="{BA468403-01D9-402F-9BDE-5CBA68E24688}" presName="parentLin" presStyleCnt="0"/>
      <dgm:spPr/>
    </dgm:pt>
    <dgm:pt modelId="{512DEF13-25AF-410C-80C0-63B52BDA28AD}" type="pres">
      <dgm:prSet presAssocID="{BA468403-01D9-402F-9BDE-5CBA68E24688}" presName="parentLeftMargin" presStyleLbl="node1" presStyleIdx="0" presStyleCnt="5"/>
      <dgm:spPr/>
    </dgm:pt>
    <dgm:pt modelId="{C33B76EB-0557-454B-96FB-0408605CE255}" type="pres">
      <dgm:prSet presAssocID="{BA468403-01D9-402F-9BDE-5CBA68E24688}" presName="parentText" presStyleLbl="node1" presStyleIdx="0" presStyleCnt="5">
        <dgm:presLayoutVars>
          <dgm:chMax val="0"/>
          <dgm:bulletEnabled val="1"/>
        </dgm:presLayoutVars>
      </dgm:prSet>
      <dgm:spPr/>
    </dgm:pt>
    <dgm:pt modelId="{CF741B67-7C43-4712-A85F-4172BA845E54}" type="pres">
      <dgm:prSet presAssocID="{BA468403-01D9-402F-9BDE-5CBA68E24688}" presName="negativeSpace" presStyleCnt="0"/>
      <dgm:spPr/>
    </dgm:pt>
    <dgm:pt modelId="{FE2B3012-36B3-49AA-9102-1B3BCF542B21}" type="pres">
      <dgm:prSet presAssocID="{BA468403-01D9-402F-9BDE-5CBA68E24688}" presName="childText" presStyleLbl="conFgAcc1" presStyleIdx="0" presStyleCnt="5">
        <dgm:presLayoutVars>
          <dgm:bulletEnabled val="1"/>
        </dgm:presLayoutVars>
      </dgm:prSet>
      <dgm:spPr/>
    </dgm:pt>
    <dgm:pt modelId="{86721810-9C26-4111-889E-8B1FAA12164F}" type="pres">
      <dgm:prSet presAssocID="{686322B6-009A-4D49-9D0B-93DEE2FD0783}" presName="spaceBetweenRectangles" presStyleCnt="0"/>
      <dgm:spPr/>
    </dgm:pt>
    <dgm:pt modelId="{F8E1B58B-77A3-4A60-882D-27BA35A0E07C}" type="pres">
      <dgm:prSet presAssocID="{629C2E45-2D54-4B55-A279-7B3DD47F4D0F}" presName="parentLin" presStyleCnt="0"/>
      <dgm:spPr/>
    </dgm:pt>
    <dgm:pt modelId="{F30BA082-A788-4B1C-9CFD-596BDFD24248}" type="pres">
      <dgm:prSet presAssocID="{629C2E45-2D54-4B55-A279-7B3DD47F4D0F}" presName="parentLeftMargin" presStyleLbl="node1" presStyleIdx="0" presStyleCnt="5"/>
      <dgm:spPr/>
    </dgm:pt>
    <dgm:pt modelId="{C8C424C6-1435-4D6D-BD37-7E38FE3F9C51}" type="pres">
      <dgm:prSet presAssocID="{629C2E45-2D54-4B55-A279-7B3DD47F4D0F}" presName="parentText" presStyleLbl="node1" presStyleIdx="1" presStyleCnt="5">
        <dgm:presLayoutVars>
          <dgm:chMax val="0"/>
          <dgm:bulletEnabled val="1"/>
        </dgm:presLayoutVars>
      </dgm:prSet>
      <dgm:spPr/>
    </dgm:pt>
    <dgm:pt modelId="{36CBD607-04A3-40FE-A7DB-C0D019353C80}" type="pres">
      <dgm:prSet presAssocID="{629C2E45-2D54-4B55-A279-7B3DD47F4D0F}" presName="negativeSpace" presStyleCnt="0"/>
      <dgm:spPr/>
    </dgm:pt>
    <dgm:pt modelId="{0E46C08F-4D4C-4AB1-A6C3-5A092424EF73}" type="pres">
      <dgm:prSet presAssocID="{629C2E45-2D54-4B55-A279-7B3DD47F4D0F}" presName="childText" presStyleLbl="conFgAcc1" presStyleIdx="1" presStyleCnt="5">
        <dgm:presLayoutVars>
          <dgm:bulletEnabled val="1"/>
        </dgm:presLayoutVars>
      </dgm:prSet>
      <dgm:spPr/>
    </dgm:pt>
    <dgm:pt modelId="{6487347C-16DC-45EE-ADBE-13F676B75E7E}" type="pres">
      <dgm:prSet presAssocID="{8005C95A-6903-400B-A9EA-56FBF3CA443E}" presName="spaceBetweenRectangles" presStyleCnt="0"/>
      <dgm:spPr/>
    </dgm:pt>
    <dgm:pt modelId="{DA667D67-9DFB-4E51-8D3A-B0541F43C5D8}" type="pres">
      <dgm:prSet presAssocID="{D749B87E-6826-4C14-89C2-F12358B68E75}" presName="parentLin" presStyleCnt="0"/>
      <dgm:spPr/>
    </dgm:pt>
    <dgm:pt modelId="{35613DD9-8DB5-488E-86AF-6550F9E4E0A9}" type="pres">
      <dgm:prSet presAssocID="{D749B87E-6826-4C14-89C2-F12358B68E75}" presName="parentLeftMargin" presStyleLbl="node1" presStyleIdx="1" presStyleCnt="5"/>
      <dgm:spPr/>
    </dgm:pt>
    <dgm:pt modelId="{EA13A31F-F3AC-4F7C-B4B0-4C1774421F73}" type="pres">
      <dgm:prSet presAssocID="{D749B87E-6826-4C14-89C2-F12358B68E75}" presName="parentText" presStyleLbl="node1" presStyleIdx="2" presStyleCnt="5">
        <dgm:presLayoutVars>
          <dgm:chMax val="0"/>
          <dgm:bulletEnabled val="1"/>
        </dgm:presLayoutVars>
      </dgm:prSet>
      <dgm:spPr/>
    </dgm:pt>
    <dgm:pt modelId="{76CEE88C-7D7A-447C-90FD-14D69EE57701}" type="pres">
      <dgm:prSet presAssocID="{D749B87E-6826-4C14-89C2-F12358B68E75}" presName="negativeSpace" presStyleCnt="0"/>
      <dgm:spPr/>
    </dgm:pt>
    <dgm:pt modelId="{163A3819-CECD-424D-8AB2-899A89CB8569}" type="pres">
      <dgm:prSet presAssocID="{D749B87E-6826-4C14-89C2-F12358B68E75}" presName="childText" presStyleLbl="conFgAcc1" presStyleIdx="2" presStyleCnt="5">
        <dgm:presLayoutVars>
          <dgm:bulletEnabled val="1"/>
        </dgm:presLayoutVars>
      </dgm:prSet>
      <dgm:spPr/>
    </dgm:pt>
    <dgm:pt modelId="{65335A1F-E58F-4143-9311-18CE005AB91F}" type="pres">
      <dgm:prSet presAssocID="{FE3BC1A8-3C1C-4D72-A1A3-71A725434E27}" presName="spaceBetweenRectangles" presStyleCnt="0"/>
      <dgm:spPr/>
    </dgm:pt>
    <dgm:pt modelId="{D1F71F18-1F0B-4334-B938-072FAB7FC81D}" type="pres">
      <dgm:prSet presAssocID="{9500D96D-C424-4B39-BD52-9450546A6B26}" presName="parentLin" presStyleCnt="0"/>
      <dgm:spPr/>
    </dgm:pt>
    <dgm:pt modelId="{33D8BDFC-70F0-475B-B431-CD9973611F7B}" type="pres">
      <dgm:prSet presAssocID="{9500D96D-C424-4B39-BD52-9450546A6B26}" presName="parentLeftMargin" presStyleLbl="node1" presStyleIdx="2" presStyleCnt="5"/>
      <dgm:spPr/>
    </dgm:pt>
    <dgm:pt modelId="{17735F5C-9E2D-488C-A037-E61FF4C44215}" type="pres">
      <dgm:prSet presAssocID="{9500D96D-C424-4B39-BD52-9450546A6B26}" presName="parentText" presStyleLbl="node1" presStyleIdx="3" presStyleCnt="5">
        <dgm:presLayoutVars>
          <dgm:chMax val="0"/>
          <dgm:bulletEnabled val="1"/>
        </dgm:presLayoutVars>
      </dgm:prSet>
      <dgm:spPr/>
    </dgm:pt>
    <dgm:pt modelId="{5D47E266-C2B1-4D75-A665-A51ABE09CF85}" type="pres">
      <dgm:prSet presAssocID="{9500D96D-C424-4B39-BD52-9450546A6B26}" presName="negativeSpace" presStyleCnt="0"/>
      <dgm:spPr/>
    </dgm:pt>
    <dgm:pt modelId="{10F45B0C-D3B4-424D-B3EF-84241D57C02C}" type="pres">
      <dgm:prSet presAssocID="{9500D96D-C424-4B39-BD52-9450546A6B26}" presName="childText" presStyleLbl="conFgAcc1" presStyleIdx="3" presStyleCnt="5">
        <dgm:presLayoutVars>
          <dgm:bulletEnabled val="1"/>
        </dgm:presLayoutVars>
      </dgm:prSet>
      <dgm:spPr/>
    </dgm:pt>
    <dgm:pt modelId="{431019E1-0C39-44BF-B5F2-5325EED1EF07}" type="pres">
      <dgm:prSet presAssocID="{1679EB86-7518-4F69-AF77-63D2F554C04F}" presName="spaceBetweenRectangles" presStyleCnt="0"/>
      <dgm:spPr/>
    </dgm:pt>
    <dgm:pt modelId="{B4459AB7-CA56-4BC0-AC19-BE0440D299CE}" type="pres">
      <dgm:prSet presAssocID="{66C243C3-7B6A-4A64-8CD3-2B8D74569FDA}" presName="parentLin" presStyleCnt="0"/>
      <dgm:spPr/>
    </dgm:pt>
    <dgm:pt modelId="{6FA4B48D-9875-48D1-B7B2-3F1A95153138}" type="pres">
      <dgm:prSet presAssocID="{66C243C3-7B6A-4A64-8CD3-2B8D74569FDA}" presName="parentLeftMargin" presStyleLbl="node1" presStyleIdx="3" presStyleCnt="5"/>
      <dgm:spPr/>
    </dgm:pt>
    <dgm:pt modelId="{33C5DD5E-6211-494F-982C-B2761E7BCF35}" type="pres">
      <dgm:prSet presAssocID="{66C243C3-7B6A-4A64-8CD3-2B8D74569FDA}" presName="parentText" presStyleLbl="node1" presStyleIdx="4" presStyleCnt="5">
        <dgm:presLayoutVars>
          <dgm:chMax val="0"/>
          <dgm:bulletEnabled val="1"/>
        </dgm:presLayoutVars>
      </dgm:prSet>
      <dgm:spPr/>
    </dgm:pt>
    <dgm:pt modelId="{23F217E4-706C-4118-960D-4389B09A449A}" type="pres">
      <dgm:prSet presAssocID="{66C243C3-7B6A-4A64-8CD3-2B8D74569FDA}" presName="negativeSpace" presStyleCnt="0"/>
      <dgm:spPr/>
    </dgm:pt>
    <dgm:pt modelId="{70DFCF78-B3F2-422D-BA4E-866EBDA62CD9}" type="pres">
      <dgm:prSet presAssocID="{66C243C3-7B6A-4A64-8CD3-2B8D74569FDA}" presName="childText" presStyleLbl="conFgAcc1" presStyleIdx="4" presStyleCnt="5">
        <dgm:presLayoutVars>
          <dgm:bulletEnabled val="1"/>
        </dgm:presLayoutVars>
      </dgm:prSet>
      <dgm:spPr/>
    </dgm:pt>
  </dgm:ptLst>
  <dgm:cxnLst>
    <dgm:cxn modelId="{4E818703-5BDD-45E0-9EEC-5D23F50F01E7}" srcId="{2B76D9C4-4F25-4291-B6AB-849825E3D0A7}" destId="{9500D96D-C424-4B39-BD52-9450546A6B26}" srcOrd="3" destOrd="0" parTransId="{1FC9713B-8B04-4277-A6BB-6B09899A54A3}" sibTransId="{1679EB86-7518-4F69-AF77-63D2F554C04F}"/>
    <dgm:cxn modelId="{E326E514-73BB-44D3-B250-DFE04D2F52DA}" type="presOf" srcId="{66C243C3-7B6A-4A64-8CD3-2B8D74569FDA}" destId="{33C5DD5E-6211-494F-982C-B2761E7BCF35}" srcOrd="1" destOrd="0" presId="urn:microsoft.com/office/officeart/2005/8/layout/list1"/>
    <dgm:cxn modelId="{DD424A16-2058-40E7-BB22-D1CFEB4FB588}" srcId="{D749B87E-6826-4C14-89C2-F12358B68E75}" destId="{6256E4FF-262C-44CF-8B41-22CB8147481E}" srcOrd="0" destOrd="0" parTransId="{AA5F01B1-CD39-493A-9347-C0A940BC6C60}" sibTransId="{084F5AEB-2783-4865-9722-3FD97B17F0D5}"/>
    <dgm:cxn modelId="{8CB27318-9872-415F-A65B-3FFEDDB59924}" type="presOf" srcId="{629C2E45-2D54-4B55-A279-7B3DD47F4D0F}" destId="{C8C424C6-1435-4D6D-BD37-7E38FE3F9C51}" srcOrd="1" destOrd="0" presId="urn:microsoft.com/office/officeart/2005/8/layout/list1"/>
    <dgm:cxn modelId="{4E62DC23-4A12-4E6C-81D1-913FF9A4A314}" srcId="{2B76D9C4-4F25-4291-B6AB-849825E3D0A7}" destId="{629C2E45-2D54-4B55-A279-7B3DD47F4D0F}" srcOrd="1" destOrd="0" parTransId="{AE41A08A-B9C9-49DA-BE1C-6FA7868C0E57}" sibTransId="{8005C95A-6903-400B-A9EA-56FBF3CA443E}"/>
    <dgm:cxn modelId="{8C380128-5FA9-4FEB-AADA-E7C630CD9741}" type="presOf" srcId="{D749B87E-6826-4C14-89C2-F12358B68E75}" destId="{35613DD9-8DB5-488E-86AF-6550F9E4E0A9}" srcOrd="0" destOrd="0" presId="urn:microsoft.com/office/officeart/2005/8/layout/list1"/>
    <dgm:cxn modelId="{BC818B2B-8207-417A-BC2F-4614201140A2}" srcId="{2B76D9C4-4F25-4291-B6AB-849825E3D0A7}" destId="{BA468403-01D9-402F-9BDE-5CBA68E24688}" srcOrd="0" destOrd="0" parTransId="{EA84664D-9F3D-4C64-97FF-4656F6D7BB75}" sibTransId="{686322B6-009A-4D49-9D0B-93DEE2FD0783}"/>
    <dgm:cxn modelId="{A24F7832-36E0-4F05-A983-C279DF8D8E43}" type="presOf" srcId="{2B76D9C4-4F25-4291-B6AB-849825E3D0A7}" destId="{B8CF84B3-DEA1-4F39-A2EF-D09CE837471B}" srcOrd="0" destOrd="0" presId="urn:microsoft.com/office/officeart/2005/8/layout/list1"/>
    <dgm:cxn modelId="{3E805335-0E31-4BAD-BA93-03F1640183FF}" type="presOf" srcId="{6256E4FF-262C-44CF-8B41-22CB8147481E}" destId="{163A3819-CECD-424D-8AB2-899A89CB8569}" srcOrd="0" destOrd="0" presId="urn:microsoft.com/office/officeart/2005/8/layout/list1"/>
    <dgm:cxn modelId="{23007539-036F-48E5-8FC6-5A01BA36A6CD}" type="presOf" srcId="{BA468403-01D9-402F-9BDE-5CBA68E24688}" destId="{512DEF13-25AF-410C-80C0-63B52BDA28AD}" srcOrd="0" destOrd="0" presId="urn:microsoft.com/office/officeart/2005/8/layout/list1"/>
    <dgm:cxn modelId="{D34CCF3C-7BB2-418B-8945-17DBB6796568}" type="presOf" srcId="{CE51E7AD-47F4-4A18-B62F-BC621999C2FB}" destId="{70DFCF78-B3F2-422D-BA4E-866EBDA62CD9}" srcOrd="0" destOrd="0" presId="urn:microsoft.com/office/officeart/2005/8/layout/list1"/>
    <dgm:cxn modelId="{0F90215B-5E51-438D-8193-349496DC9036}" srcId="{9500D96D-C424-4B39-BD52-9450546A6B26}" destId="{7F407898-E4A2-4BA4-BA3F-FAAE87C18725}" srcOrd="0" destOrd="0" parTransId="{03A9073D-70D1-4B7E-8391-0962E0B33478}" sibTransId="{D583EB34-6196-42F2-9672-7494E6F2CD3A}"/>
    <dgm:cxn modelId="{CA3D135C-ECA9-4226-AA14-159D307F92B6}" srcId="{66C243C3-7B6A-4A64-8CD3-2B8D74569FDA}" destId="{CE51E7AD-47F4-4A18-B62F-BC621999C2FB}" srcOrd="0" destOrd="0" parTransId="{309CF1FD-C71E-4F54-B5CA-659641FAB250}" sibTransId="{5B9D99EC-79AA-447F-A6E2-8ABB19E90897}"/>
    <dgm:cxn modelId="{3251C141-5F19-4984-92E5-D10CB009E4CB}" srcId="{66C243C3-7B6A-4A64-8CD3-2B8D74569FDA}" destId="{82826999-3391-467F-9947-8DD55CF4DF7F}" srcOrd="1" destOrd="0" parTransId="{CFBB7AAE-265D-44EB-B241-42AC3B968078}" sibTransId="{EC14B648-8528-4C65-9369-D69545452DB5}"/>
    <dgm:cxn modelId="{C8998A45-7C9F-4B49-BB2F-39A5D22C0EC2}" srcId="{2B76D9C4-4F25-4291-B6AB-849825E3D0A7}" destId="{D749B87E-6826-4C14-89C2-F12358B68E75}" srcOrd="2" destOrd="0" parTransId="{7DB74966-E63C-43BF-B942-671948BE4DE1}" sibTransId="{FE3BC1A8-3C1C-4D72-A1A3-71A725434E27}"/>
    <dgm:cxn modelId="{126EAD6C-5E95-4D31-B05C-7CDC31BC575E}" type="presOf" srcId="{66C243C3-7B6A-4A64-8CD3-2B8D74569FDA}" destId="{6FA4B48D-9875-48D1-B7B2-3F1A95153138}" srcOrd="0" destOrd="0" presId="urn:microsoft.com/office/officeart/2005/8/layout/list1"/>
    <dgm:cxn modelId="{763E454F-2843-471D-B623-0DD12DFA6B77}" type="presOf" srcId="{7F407898-E4A2-4BA4-BA3F-FAAE87C18725}" destId="{10F45B0C-D3B4-424D-B3EF-84241D57C02C}" srcOrd="0" destOrd="0" presId="urn:microsoft.com/office/officeart/2005/8/layout/list1"/>
    <dgm:cxn modelId="{2A068F51-8D84-4E2E-A9C3-3D6829E77544}" type="presOf" srcId="{9500D96D-C424-4B39-BD52-9450546A6B26}" destId="{17735F5C-9E2D-488C-A037-E61FF4C44215}" srcOrd="1" destOrd="0" presId="urn:microsoft.com/office/officeart/2005/8/layout/list1"/>
    <dgm:cxn modelId="{E1F4AB8D-163F-41B4-8763-F9A7788B7E7A}" type="presOf" srcId="{AEB459B3-5A84-4ACF-8B5A-7F43D81BEE1A}" destId="{163A3819-CECD-424D-8AB2-899A89CB8569}" srcOrd="0" destOrd="1" presId="urn:microsoft.com/office/officeart/2005/8/layout/list1"/>
    <dgm:cxn modelId="{D35B3D90-EF8F-4598-BDF0-48E3DCF93585}" srcId="{D749B87E-6826-4C14-89C2-F12358B68E75}" destId="{AEB459B3-5A84-4ACF-8B5A-7F43D81BEE1A}" srcOrd="1" destOrd="0" parTransId="{EE22428C-BC23-4885-9591-0CED080C9856}" sibTransId="{1CCFDFF3-FBB1-4F33-A6A1-FE1A90AAB1D0}"/>
    <dgm:cxn modelId="{D85D579F-9ED2-4228-BB47-C3B42B86E6D5}" type="presOf" srcId="{BA468403-01D9-402F-9BDE-5CBA68E24688}" destId="{C33B76EB-0557-454B-96FB-0408605CE255}" srcOrd="1" destOrd="0" presId="urn:microsoft.com/office/officeart/2005/8/layout/list1"/>
    <dgm:cxn modelId="{C38DC1C3-7DEB-458A-B471-C7776C8E0A75}" srcId="{2B76D9C4-4F25-4291-B6AB-849825E3D0A7}" destId="{66C243C3-7B6A-4A64-8CD3-2B8D74569FDA}" srcOrd="4" destOrd="0" parTransId="{5E7D5A5C-37C3-46CF-8BFF-F4755420E026}" sibTransId="{836C6A86-1135-4C28-AC02-ACD20AAE34F6}"/>
    <dgm:cxn modelId="{EB684EC6-DF50-472C-BD1C-3F2DDBAD14BE}" type="presOf" srcId="{9500D96D-C424-4B39-BD52-9450546A6B26}" destId="{33D8BDFC-70F0-475B-B431-CD9973611F7B}" srcOrd="0" destOrd="0" presId="urn:microsoft.com/office/officeart/2005/8/layout/list1"/>
    <dgm:cxn modelId="{F37971C7-735D-41B9-B12C-14C8CF05DA70}" type="presOf" srcId="{D749B87E-6826-4C14-89C2-F12358B68E75}" destId="{EA13A31F-F3AC-4F7C-B4B0-4C1774421F73}" srcOrd="1" destOrd="0" presId="urn:microsoft.com/office/officeart/2005/8/layout/list1"/>
    <dgm:cxn modelId="{1AA36DCC-F3B1-45EE-AFC8-044389E0DF0A}" type="presOf" srcId="{629C2E45-2D54-4B55-A279-7B3DD47F4D0F}" destId="{F30BA082-A788-4B1C-9CFD-596BDFD24248}" srcOrd="0" destOrd="0" presId="urn:microsoft.com/office/officeart/2005/8/layout/list1"/>
    <dgm:cxn modelId="{BA45CAF6-A098-485D-A972-3F77E2EC3CB9}" type="presOf" srcId="{82826999-3391-467F-9947-8DD55CF4DF7F}" destId="{70DFCF78-B3F2-422D-BA4E-866EBDA62CD9}" srcOrd="0" destOrd="1" presId="urn:microsoft.com/office/officeart/2005/8/layout/list1"/>
    <dgm:cxn modelId="{44E99128-7C59-44FA-8DE7-0D8E05FECD6D}" type="presParOf" srcId="{B8CF84B3-DEA1-4F39-A2EF-D09CE837471B}" destId="{4F6011C5-1CE6-4859-A6E2-54F7554D3E94}" srcOrd="0" destOrd="0" presId="urn:microsoft.com/office/officeart/2005/8/layout/list1"/>
    <dgm:cxn modelId="{DA98C9C7-EBFE-44E5-8D38-C8C26F356116}" type="presParOf" srcId="{4F6011C5-1CE6-4859-A6E2-54F7554D3E94}" destId="{512DEF13-25AF-410C-80C0-63B52BDA28AD}" srcOrd="0" destOrd="0" presId="urn:microsoft.com/office/officeart/2005/8/layout/list1"/>
    <dgm:cxn modelId="{F2735088-6EE3-48F5-9221-7F1210CC5F51}" type="presParOf" srcId="{4F6011C5-1CE6-4859-A6E2-54F7554D3E94}" destId="{C33B76EB-0557-454B-96FB-0408605CE255}" srcOrd="1" destOrd="0" presId="urn:microsoft.com/office/officeart/2005/8/layout/list1"/>
    <dgm:cxn modelId="{E3FFA2B0-7B68-4452-8BDB-F3438C9D950B}" type="presParOf" srcId="{B8CF84B3-DEA1-4F39-A2EF-D09CE837471B}" destId="{CF741B67-7C43-4712-A85F-4172BA845E54}" srcOrd="1" destOrd="0" presId="urn:microsoft.com/office/officeart/2005/8/layout/list1"/>
    <dgm:cxn modelId="{60007B5F-CA00-46BA-ABA0-220855B26E0A}" type="presParOf" srcId="{B8CF84B3-DEA1-4F39-A2EF-D09CE837471B}" destId="{FE2B3012-36B3-49AA-9102-1B3BCF542B21}" srcOrd="2" destOrd="0" presId="urn:microsoft.com/office/officeart/2005/8/layout/list1"/>
    <dgm:cxn modelId="{5C6D814F-A95E-4E16-BDC3-40138EF63003}" type="presParOf" srcId="{B8CF84B3-DEA1-4F39-A2EF-D09CE837471B}" destId="{86721810-9C26-4111-889E-8B1FAA12164F}" srcOrd="3" destOrd="0" presId="urn:microsoft.com/office/officeart/2005/8/layout/list1"/>
    <dgm:cxn modelId="{F4934208-A967-49F3-BAFE-2CED52C6BBFA}" type="presParOf" srcId="{B8CF84B3-DEA1-4F39-A2EF-D09CE837471B}" destId="{F8E1B58B-77A3-4A60-882D-27BA35A0E07C}" srcOrd="4" destOrd="0" presId="urn:microsoft.com/office/officeart/2005/8/layout/list1"/>
    <dgm:cxn modelId="{CB1FC87D-B5CF-4C0D-A6EE-0C3C4D5F2F80}" type="presParOf" srcId="{F8E1B58B-77A3-4A60-882D-27BA35A0E07C}" destId="{F30BA082-A788-4B1C-9CFD-596BDFD24248}" srcOrd="0" destOrd="0" presId="urn:microsoft.com/office/officeart/2005/8/layout/list1"/>
    <dgm:cxn modelId="{44BB43F9-331F-46DF-8F83-E5E7AA3B9755}" type="presParOf" srcId="{F8E1B58B-77A3-4A60-882D-27BA35A0E07C}" destId="{C8C424C6-1435-4D6D-BD37-7E38FE3F9C51}" srcOrd="1" destOrd="0" presId="urn:microsoft.com/office/officeart/2005/8/layout/list1"/>
    <dgm:cxn modelId="{6E46F2A8-F821-4CAB-BE59-42FD23F73943}" type="presParOf" srcId="{B8CF84B3-DEA1-4F39-A2EF-D09CE837471B}" destId="{36CBD607-04A3-40FE-A7DB-C0D019353C80}" srcOrd="5" destOrd="0" presId="urn:microsoft.com/office/officeart/2005/8/layout/list1"/>
    <dgm:cxn modelId="{AC9CA4FB-4101-4DA1-AC3E-88F6A7BD9FDA}" type="presParOf" srcId="{B8CF84B3-DEA1-4F39-A2EF-D09CE837471B}" destId="{0E46C08F-4D4C-4AB1-A6C3-5A092424EF73}" srcOrd="6" destOrd="0" presId="urn:microsoft.com/office/officeart/2005/8/layout/list1"/>
    <dgm:cxn modelId="{1D668822-E72F-488A-9F09-5E1911B0082D}" type="presParOf" srcId="{B8CF84B3-DEA1-4F39-A2EF-D09CE837471B}" destId="{6487347C-16DC-45EE-ADBE-13F676B75E7E}" srcOrd="7" destOrd="0" presId="urn:microsoft.com/office/officeart/2005/8/layout/list1"/>
    <dgm:cxn modelId="{A1A627F6-0098-4E87-B604-DFD0F7ADC0A1}" type="presParOf" srcId="{B8CF84B3-DEA1-4F39-A2EF-D09CE837471B}" destId="{DA667D67-9DFB-4E51-8D3A-B0541F43C5D8}" srcOrd="8" destOrd="0" presId="urn:microsoft.com/office/officeart/2005/8/layout/list1"/>
    <dgm:cxn modelId="{D25BD584-54D1-4488-BE19-58C47B2EF3AA}" type="presParOf" srcId="{DA667D67-9DFB-4E51-8D3A-B0541F43C5D8}" destId="{35613DD9-8DB5-488E-86AF-6550F9E4E0A9}" srcOrd="0" destOrd="0" presId="urn:microsoft.com/office/officeart/2005/8/layout/list1"/>
    <dgm:cxn modelId="{2C010623-A596-4B68-8C38-2003B295E7DC}" type="presParOf" srcId="{DA667D67-9DFB-4E51-8D3A-B0541F43C5D8}" destId="{EA13A31F-F3AC-4F7C-B4B0-4C1774421F73}" srcOrd="1" destOrd="0" presId="urn:microsoft.com/office/officeart/2005/8/layout/list1"/>
    <dgm:cxn modelId="{71B0006C-B0CC-4D12-95F8-ABA6C863FC8F}" type="presParOf" srcId="{B8CF84B3-DEA1-4F39-A2EF-D09CE837471B}" destId="{76CEE88C-7D7A-447C-90FD-14D69EE57701}" srcOrd="9" destOrd="0" presId="urn:microsoft.com/office/officeart/2005/8/layout/list1"/>
    <dgm:cxn modelId="{27B9BBCD-63F3-40A8-99DD-5DA3504B8CB7}" type="presParOf" srcId="{B8CF84B3-DEA1-4F39-A2EF-D09CE837471B}" destId="{163A3819-CECD-424D-8AB2-899A89CB8569}" srcOrd="10" destOrd="0" presId="urn:microsoft.com/office/officeart/2005/8/layout/list1"/>
    <dgm:cxn modelId="{67B156EA-E5B9-4824-9AA8-11856EE2B96E}" type="presParOf" srcId="{B8CF84B3-DEA1-4F39-A2EF-D09CE837471B}" destId="{65335A1F-E58F-4143-9311-18CE005AB91F}" srcOrd="11" destOrd="0" presId="urn:microsoft.com/office/officeart/2005/8/layout/list1"/>
    <dgm:cxn modelId="{FE640736-B573-4EC1-A724-AB7A1739D1E2}" type="presParOf" srcId="{B8CF84B3-DEA1-4F39-A2EF-D09CE837471B}" destId="{D1F71F18-1F0B-4334-B938-072FAB7FC81D}" srcOrd="12" destOrd="0" presId="urn:microsoft.com/office/officeart/2005/8/layout/list1"/>
    <dgm:cxn modelId="{C36622FC-B4E2-478D-B9B2-5BC8967FFD3A}" type="presParOf" srcId="{D1F71F18-1F0B-4334-B938-072FAB7FC81D}" destId="{33D8BDFC-70F0-475B-B431-CD9973611F7B}" srcOrd="0" destOrd="0" presId="urn:microsoft.com/office/officeart/2005/8/layout/list1"/>
    <dgm:cxn modelId="{168F5B04-DBD1-4887-AF3F-A20C2C2B4C06}" type="presParOf" srcId="{D1F71F18-1F0B-4334-B938-072FAB7FC81D}" destId="{17735F5C-9E2D-488C-A037-E61FF4C44215}" srcOrd="1" destOrd="0" presId="urn:microsoft.com/office/officeart/2005/8/layout/list1"/>
    <dgm:cxn modelId="{F5847319-4F27-4B2A-B61D-370CB7A0985E}" type="presParOf" srcId="{B8CF84B3-DEA1-4F39-A2EF-D09CE837471B}" destId="{5D47E266-C2B1-4D75-A665-A51ABE09CF85}" srcOrd="13" destOrd="0" presId="urn:microsoft.com/office/officeart/2005/8/layout/list1"/>
    <dgm:cxn modelId="{F0D4F587-5834-4776-A63D-41B3EE96CF46}" type="presParOf" srcId="{B8CF84B3-DEA1-4F39-A2EF-D09CE837471B}" destId="{10F45B0C-D3B4-424D-B3EF-84241D57C02C}" srcOrd="14" destOrd="0" presId="urn:microsoft.com/office/officeart/2005/8/layout/list1"/>
    <dgm:cxn modelId="{717F88F1-7B0A-4CE9-8FCF-2B418267E6C7}" type="presParOf" srcId="{B8CF84B3-DEA1-4F39-A2EF-D09CE837471B}" destId="{431019E1-0C39-44BF-B5F2-5325EED1EF07}" srcOrd="15" destOrd="0" presId="urn:microsoft.com/office/officeart/2005/8/layout/list1"/>
    <dgm:cxn modelId="{6AF5BE3E-D3BD-48E8-96ED-161B5938DBC9}" type="presParOf" srcId="{B8CF84B3-DEA1-4F39-A2EF-D09CE837471B}" destId="{B4459AB7-CA56-4BC0-AC19-BE0440D299CE}" srcOrd="16" destOrd="0" presId="urn:microsoft.com/office/officeart/2005/8/layout/list1"/>
    <dgm:cxn modelId="{A0E87C00-1D46-4C62-BD86-77257734C1C4}" type="presParOf" srcId="{B4459AB7-CA56-4BC0-AC19-BE0440D299CE}" destId="{6FA4B48D-9875-48D1-B7B2-3F1A95153138}" srcOrd="0" destOrd="0" presId="urn:microsoft.com/office/officeart/2005/8/layout/list1"/>
    <dgm:cxn modelId="{2DB6DB27-89C7-4949-9631-6F909C7D611A}" type="presParOf" srcId="{B4459AB7-CA56-4BC0-AC19-BE0440D299CE}" destId="{33C5DD5E-6211-494F-982C-B2761E7BCF35}" srcOrd="1" destOrd="0" presId="urn:microsoft.com/office/officeart/2005/8/layout/list1"/>
    <dgm:cxn modelId="{6FD3CC95-0E89-4215-9D03-08AF56FFB005}" type="presParOf" srcId="{B8CF84B3-DEA1-4F39-A2EF-D09CE837471B}" destId="{23F217E4-706C-4118-960D-4389B09A449A}" srcOrd="17" destOrd="0" presId="urn:microsoft.com/office/officeart/2005/8/layout/list1"/>
    <dgm:cxn modelId="{8CED67FC-1436-4B99-B4AC-EF17D5433012}" type="presParOf" srcId="{B8CF84B3-DEA1-4F39-A2EF-D09CE837471B}" destId="{70DFCF78-B3F2-422D-BA4E-866EBDA62CD9}"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51165-F02E-487F-B891-F9F71772E473}">
      <dsp:nvSpPr>
        <dsp:cNvPr id="0" name=""/>
        <dsp:cNvSpPr/>
      </dsp:nvSpPr>
      <dsp:spPr>
        <a:xfrm>
          <a:off x="0" y="2626263"/>
          <a:ext cx="10515600" cy="172311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i="1" kern="1200"/>
            <a:t>This is a foundation lecture. We will start from absolute basics, so everyone can follow; no extensive science background is needed.</a:t>
          </a:r>
          <a:endParaRPr lang="en-US" sz="3000" kern="1200"/>
        </a:p>
      </dsp:txBody>
      <dsp:txXfrm>
        <a:off x="0" y="2626263"/>
        <a:ext cx="10515600" cy="1723112"/>
      </dsp:txXfrm>
    </dsp:sp>
    <dsp:sp modelId="{DB25F0B7-22CB-4E08-91ED-9C623681532E}">
      <dsp:nvSpPr>
        <dsp:cNvPr id="0" name=""/>
        <dsp:cNvSpPr/>
      </dsp:nvSpPr>
      <dsp:spPr>
        <a:xfrm rot="10800000">
          <a:off x="0" y="1962"/>
          <a:ext cx="10515600" cy="2650147"/>
        </a:xfrm>
        <a:prstGeom prst="upArrowCallou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a:t>Purpose of this lecture:</a:t>
          </a:r>
          <a:endParaRPr lang="en-US" sz="3000" kern="1200"/>
        </a:p>
      </dsp:txBody>
      <dsp:txXfrm rot="-10800000">
        <a:off x="0" y="1962"/>
        <a:ext cx="10515600" cy="930201"/>
      </dsp:txXfrm>
    </dsp:sp>
    <dsp:sp modelId="{F04C044E-7A20-4907-9811-D7FEEBDBE17C}">
      <dsp:nvSpPr>
        <dsp:cNvPr id="0" name=""/>
        <dsp:cNvSpPr/>
      </dsp:nvSpPr>
      <dsp:spPr>
        <a:xfrm>
          <a:off x="1283" y="932163"/>
          <a:ext cx="2102606" cy="792394"/>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Learn what X-rays are and how they were discovered.</a:t>
          </a:r>
        </a:p>
      </dsp:txBody>
      <dsp:txXfrm>
        <a:off x="1283" y="932163"/>
        <a:ext cx="2102606" cy="792394"/>
      </dsp:txXfrm>
    </dsp:sp>
    <dsp:sp modelId="{4D17A03C-4427-43BD-857F-D312FD1D6505}">
      <dsp:nvSpPr>
        <dsp:cNvPr id="0" name=""/>
        <dsp:cNvSpPr/>
      </dsp:nvSpPr>
      <dsp:spPr>
        <a:xfrm>
          <a:off x="2103890" y="932163"/>
          <a:ext cx="2102606" cy="792394"/>
        </a:xfrm>
        <a:prstGeom prst="rect">
          <a:avLst/>
        </a:prstGeom>
        <a:solidFill>
          <a:schemeClr val="accent2">
            <a:tint val="40000"/>
            <a:alpha val="90000"/>
            <a:hueOff val="1683680"/>
            <a:satOff val="-15558"/>
            <a:lumOff val="-1754"/>
            <a:alphaOff val="0"/>
          </a:schemeClr>
        </a:solidFill>
        <a:ln w="19050" cap="flat" cmpd="sng" algn="ctr">
          <a:solidFill>
            <a:schemeClr val="accent2">
              <a:tint val="40000"/>
              <a:alpha val="90000"/>
              <a:hueOff val="1683680"/>
              <a:satOff val="-15558"/>
              <a:lumOff val="-17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Understand their physical nature and properties.</a:t>
          </a:r>
        </a:p>
      </dsp:txBody>
      <dsp:txXfrm>
        <a:off x="2103890" y="932163"/>
        <a:ext cx="2102606" cy="792394"/>
      </dsp:txXfrm>
    </dsp:sp>
    <dsp:sp modelId="{CA6DB270-F630-4549-9AA4-7EE4AE86C767}">
      <dsp:nvSpPr>
        <dsp:cNvPr id="0" name=""/>
        <dsp:cNvSpPr/>
      </dsp:nvSpPr>
      <dsp:spPr>
        <a:xfrm>
          <a:off x="4206496" y="932163"/>
          <a:ext cx="2102606" cy="792394"/>
        </a:xfrm>
        <a:prstGeom prst="rect">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See how they are produced in the X-ray tube.</a:t>
          </a:r>
        </a:p>
      </dsp:txBody>
      <dsp:txXfrm>
        <a:off x="4206496" y="932163"/>
        <a:ext cx="2102606" cy="792394"/>
      </dsp:txXfrm>
    </dsp:sp>
    <dsp:sp modelId="{A2B72362-F8C7-4851-9013-C5CD84FBF2C2}">
      <dsp:nvSpPr>
        <dsp:cNvPr id="0" name=""/>
        <dsp:cNvSpPr/>
      </dsp:nvSpPr>
      <dsp:spPr>
        <a:xfrm>
          <a:off x="6309103" y="932163"/>
          <a:ext cx="2102606" cy="792394"/>
        </a:xfrm>
        <a:prstGeom prst="rect">
          <a:avLst/>
        </a:prstGeom>
        <a:solidFill>
          <a:schemeClr val="accent2">
            <a:tint val="40000"/>
            <a:alpha val="90000"/>
            <a:hueOff val="5051039"/>
            <a:satOff val="-46674"/>
            <a:lumOff val="-5261"/>
            <a:alphaOff val="0"/>
          </a:schemeClr>
        </a:solidFill>
        <a:ln w="19050" cap="flat" cmpd="sng" algn="ctr">
          <a:solidFill>
            <a:schemeClr val="accent2">
              <a:tint val="40000"/>
              <a:alpha val="90000"/>
              <a:hueOff val="5051039"/>
              <a:satOff val="-46674"/>
              <a:lumOff val="-52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Explore their uses, benefits, and potential risks.</a:t>
          </a:r>
        </a:p>
      </dsp:txBody>
      <dsp:txXfrm>
        <a:off x="6309103" y="932163"/>
        <a:ext cx="2102606" cy="792394"/>
      </dsp:txXfrm>
    </dsp:sp>
    <dsp:sp modelId="{0473BC99-776C-4E11-A650-F4AC4ADE9DE0}">
      <dsp:nvSpPr>
        <dsp:cNvPr id="0" name=""/>
        <dsp:cNvSpPr/>
      </dsp:nvSpPr>
      <dsp:spPr>
        <a:xfrm>
          <a:off x="8411709" y="932163"/>
          <a:ext cx="2102606" cy="792394"/>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Understand basic safety principles in radiologic technology.</a:t>
          </a:r>
        </a:p>
      </dsp:txBody>
      <dsp:txXfrm>
        <a:off x="8411709" y="932163"/>
        <a:ext cx="2102606" cy="7923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B3012-36B3-49AA-9102-1B3BCF542B21}">
      <dsp:nvSpPr>
        <dsp:cNvPr id="0" name=""/>
        <dsp:cNvSpPr/>
      </dsp:nvSpPr>
      <dsp:spPr>
        <a:xfrm>
          <a:off x="0" y="248184"/>
          <a:ext cx="10515600" cy="3528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3B76EB-0557-454B-96FB-0408605CE255}">
      <dsp:nvSpPr>
        <dsp:cNvPr id="0" name=""/>
        <dsp:cNvSpPr/>
      </dsp:nvSpPr>
      <dsp:spPr>
        <a:xfrm>
          <a:off x="525780" y="41544"/>
          <a:ext cx="7360920" cy="4132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22300">
            <a:lnSpc>
              <a:spcPct val="90000"/>
            </a:lnSpc>
            <a:spcBef>
              <a:spcPct val="0"/>
            </a:spcBef>
            <a:spcAft>
              <a:spcPct val="35000"/>
            </a:spcAft>
            <a:buNone/>
          </a:pPr>
          <a:r>
            <a:rPr lang="en-US" sz="1400" b="1" kern="1200"/>
            <a:t>Matter and Energy: The Two Fundamentals</a:t>
          </a:r>
          <a:endParaRPr lang="en-US" sz="1400" kern="1200"/>
        </a:p>
      </dsp:txBody>
      <dsp:txXfrm>
        <a:off x="545955" y="61719"/>
        <a:ext cx="7320570" cy="372930"/>
      </dsp:txXfrm>
    </dsp:sp>
    <dsp:sp modelId="{0E46C08F-4D4C-4AB1-A6C3-5A092424EF73}">
      <dsp:nvSpPr>
        <dsp:cNvPr id="0" name=""/>
        <dsp:cNvSpPr/>
      </dsp:nvSpPr>
      <dsp:spPr>
        <a:xfrm>
          <a:off x="0" y="883224"/>
          <a:ext cx="10515600" cy="352800"/>
        </a:xfrm>
        <a:prstGeom prst="rect">
          <a:avLst/>
        </a:prstGeom>
        <a:solidFill>
          <a:schemeClr val="lt1">
            <a:alpha val="90000"/>
            <a:hueOff val="0"/>
            <a:satOff val="0"/>
            <a:lumOff val="0"/>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C424C6-1435-4D6D-BD37-7E38FE3F9C51}">
      <dsp:nvSpPr>
        <dsp:cNvPr id="0" name=""/>
        <dsp:cNvSpPr/>
      </dsp:nvSpPr>
      <dsp:spPr>
        <a:xfrm>
          <a:off x="525780" y="676584"/>
          <a:ext cx="7360920" cy="413280"/>
        </a:xfrm>
        <a:prstGeom prst="round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22300">
            <a:lnSpc>
              <a:spcPct val="90000"/>
            </a:lnSpc>
            <a:spcBef>
              <a:spcPct val="0"/>
            </a:spcBef>
            <a:spcAft>
              <a:spcPct val="35000"/>
            </a:spcAft>
            <a:buNone/>
          </a:pPr>
          <a:r>
            <a:rPr lang="en-US" sz="1400" kern="1200"/>
            <a:t>The physical universe can be divided into matter and energy.</a:t>
          </a:r>
        </a:p>
      </dsp:txBody>
      <dsp:txXfrm>
        <a:off x="545955" y="696759"/>
        <a:ext cx="7320570" cy="372930"/>
      </dsp:txXfrm>
    </dsp:sp>
    <dsp:sp modelId="{163A3819-CECD-424D-8AB2-899A89CB8569}">
      <dsp:nvSpPr>
        <dsp:cNvPr id="0" name=""/>
        <dsp:cNvSpPr/>
      </dsp:nvSpPr>
      <dsp:spPr>
        <a:xfrm>
          <a:off x="0" y="1518264"/>
          <a:ext cx="10515600" cy="815850"/>
        </a:xfrm>
        <a:prstGeom prst="rect">
          <a:avLst/>
        </a:prstGeom>
        <a:solidFill>
          <a:schemeClr val="lt1">
            <a:alpha val="90000"/>
            <a:hueOff val="0"/>
            <a:satOff val="0"/>
            <a:lumOff val="0"/>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291592" rIns="81612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Examples: your body, air, a table, water.</a:t>
          </a:r>
        </a:p>
        <a:p>
          <a:pPr marL="114300" lvl="1" indent="-114300" algn="l" defTabSz="622300">
            <a:lnSpc>
              <a:spcPct val="90000"/>
            </a:lnSpc>
            <a:spcBef>
              <a:spcPct val="0"/>
            </a:spcBef>
            <a:spcAft>
              <a:spcPct val="15000"/>
            </a:spcAft>
            <a:buChar char="•"/>
          </a:pPr>
          <a:r>
            <a:rPr lang="en-US" sz="1400" kern="1200"/>
            <a:t>Matter is made up of atoms — tiny building blocks with a nucleus and electrons.</a:t>
          </a:r>
        </a:p>
      </dsp:txBody>
      <dsp:txXfrm>
        <a:off x="0" y="1518264"/>
        <a:ext cx="10515600" cy="815850"/>
      </dsp:txXfrm>
    </dsp:sp>
    <dsp:sp modelId="{EA13A31F-F3AC-4F7C-B4B0-4C1774421F73}">
      <dsp:nvSpPr>
        <dsp:cNvPr id="0" name=""/>
        <dsp:cNvSpPr/>
      </dsp:nvSpPr>
      <dsp:spPr>
        <a:xfrm>
          <a:off x="525780" y="1311624"/>
          <a:ext cx="7360920" cy="41328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22300">
            <a:lnSpc>
              <a:spcPct val="90000"/>
            </a:lnSpc>
            <a:spcBef>
              <a:spcPct val="0"/>
            </a:spcBef>
            <a:spcAft>
              <a:spcPct val="35000"/>
            </a:spcAft>
            <a:buNone/>
          </a:pPr>
          <a:r>
            <a:rPr lang="en-US" sz="1400" b="1" kern="1200"/>
            <a:t>Matter</a:t>
          </a:r>
          <a:r>
            <a:rPr lang="en-US" sz="1400" kern="1200"/>
            <a:t>: anything that occupies space and has mass (the amount of material in it).</a:t>
          </a:r>
        </a:p>
      </dsp:txBody>
      <dsp:txXfrm>
        <a:off x="545955" y="1331799"/>
        <a:ext cx="7320570" cy="372930"/>
      </dsp:txXfrm>
    </dsp:sp>
    <dsp:sp modelId="{10F45B0C-D3B4-424D-B3EF-84241D57C02C}">
      <dsp:nvSpPr>
        <dsp:cNvPr id="0" name=""/>
        <dsp:cNvSpPr/>
      </dsp:nvSpPr>
      <dsp:spPr>
        <a:xfrm>
          <a:off x="0" y="2616354"/>
          <a:ext cx="10515600" cy="595350"/>
        </a:xfrm>
        <a:prstGeom prst="rect">
          <a:avLst/>
        </a:prstGeom>
        <a:solidFill>
          <a:schemeClr val="lt1">
            <a:alpha val="90000"/>
            <a:hueOff val="0"/>
            <a:satOff val="0"/>
            <a:lumOff val="0"/>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291592" rIns="81612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Examples: a moving car, light from the sun, heat from a stove.</a:t>
          </a:r>
        </a:p>
      </dsp:txBody>
      <dsp:txXfrm>
        <a:off x="0" y="2616354"/>
        <a:ext cx="10515600" cy="595350"/>
      </dsp:txXfrm>
    </dsp:sp>
    <dsp:sp modelId="{17735F5C-9E2D-488C-A037-E61FF4C44215}">
      <dsp:nvSpPr>
        <dsp:cNvPr id="0" name=""/>
        <dsp:cNvSpPr/>
      </dsp:nvSpPr>
      <dsp:spPr>
        <a:xfrm>
          <a:off x="525780" y="2409714"/>
          <a:ext cx="7360920" cy="413280"/>
        </a:xfrm>
        <a:prstGeom prst="round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22300">
            <a:lnSpc>
              <a:spcPct val="90000"/>
            </a:lnSpc>
            <a:spcBef>
              <a:spcPct val="0"/>
            </a:spcBef>
            <a:spcAft>
              <a:spcPct val="35000"/>
            </a:spcAft>
            <a:buNone/>
          </a:pPr>
          <a:r>
            <a:rPr lang="en-US" sz="1400" b="1" kern="1200"/>
            <a:t>Energy</a:t>
          </a:r>
          <a:r>
            <a:rPr lang="en-US" sz="1400" kern="1200"/>
            <a:t>: the ability to do work or cause change.</a:t>
          </a:r>
        </a:p>
      </dsp:txBody>
      <dsp:txXfrm>
        <a:off x="545955" y="2429889"/>
        <a:ext cx="7320570" cy="372930"/>
      </dsp:txXfrm>
    </dsp:sp>
    <dsp:sp modelId="{70DFCF78-B3F2-422D-BA4E-866EBDA62CD9}">
      <dsp:nvSpPr>
        <dsp:cNvPr id="0" name=""/>
        <dsp:cNvSpPr/>
      </dsp:nvSpPr>
      <dsp:spPr>
        <a:xfrm>
          <a:off x="0" y="3493944"/>
          <a:ext cx="10515600" cy="815850"/>
        </a:xfrm>
        <a:prstGeom prst="rect">
          <a:avLst/>
        </a:prstGeom>
        <a:solidFill>
          <a:schemeClr val="lt1">
            <a:alpha val="90000"/>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291592" rIns="81612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X-rays are </a:t>
          </a:r>
          <a:r>
            <a:rPr lang="en-US" sz="1400" b="1" kern="1200"/>
            <a:t>energy</a:t>
          </a:r>
          <a:r>
            <a:rPr lang="en-US" sz="1400" kern="1200"/>
            <a:t>, but they interact with </a:t>
          </a:r>
          <a:r>
            <a:rPr lang="en-US" sz="1400" b="1" kern="1200"/>
            <a:t>matter</a:t>
          </a:r>
          <a:r>
            <a:rPr lang="en-US" sz="1400" kern="1200"/>
            <a:t> (your body, detectors, walls).</a:t>
          </a:r>
        </a:p>
        <a:p>
          <a:pPr marL="114300" lvl="1" indent="-114300" algn="l" defTabSz="622300">
            <a:lnSpc>
              <a:spcPct val="90000"/>
            </a:lnSpc>
            <a:spcBef>
              <a:spcPct val="0"/>
            </a:spcBef>
            <a:spcAft>
              <a:spcPct val="15000"/>
            </a:spcAft>
            <a:buChar char="•"/>
          </a:pPr>
          <a:r>
            <a:rPr lang="en-US" sz="1400" kern="1200"/>
            <a:t>To understand X-rays, you must understand both matter and energy.</a:t>
          </a:r>
        </a:p>
      </dsp:txBody>
      <dsp:txXfrm>
        <a:off x="0" y="3493944"/>
        <a:ext cx="10515600" cy="815850"/>
      </dsp:txXfrm>
    </dsp:sp>
    <dsp:sp modelId="{33C5DD5E-6211-494F-982C-B2761E7BCF35}">
      <dsp:nvSpPr>
        <dsp:cNvPr id="0" name=""/>
        <dsp:cNvSpPr/>
      </dsp:nvSpPr>
      <dsp:spPr>
        <a:xfrm>
          <a:off x="525780" y="3287303"/>
          <a:ext cx="7360920" cy="41328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22300">
            <a:lnSpc>
              <a:spcPct val="90000"/>
            </a:lnSpc>
            <a:spcBef>
              <a:spcPct val="0"/>
            </a:spcBef>
            <a:spcAft>
              <a:spcPct val="35000"/>
            </a:spcAft>
            <a:buNone/>
          </a:pPr>
          <a:r>
            <a:rPr lang="en-US" sz="1400" b="1" kern="1200"/>
            <a:t>Connection to X-rays:</a:t>
          </a:r>
          <a:endParaRPr lang="en-US" sz="1400" kern="1200"/>
        </a:p>
      </dsp:txBody>
      <dsp:txXfrm>
        <a:off x="545955" y="3307478"/>
        <a:ext cx="7320570"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D76B-E26F-CC96-EFFA-280308D0CB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D484FC-2441-CA7B-C3BF-1F7E859F86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8077F6-FC8E-8C78-9F28-965F93F9E583}"/>
              </a:ext>
            </a:extLst>
          </p:cNvPr>
          <p:cNvSpPr>
            <a:spLocks noGrp="1"/>
          </p:cNvSpPr>
          <p:nvPr>
            <p:ph type="dt" sz="half" idx="10"/>
          </p:nvPr>
        </p:nvSpPr>
        <p:spPr/>
        <p:txBody>
          <a:bodyPr/>
          <a:lstStyle/>
          <a:p>
            <a:fld id="{B4BA7EA3-B26E-4437-B283-B146455A1967}" type="datetimeFigureOut">
              <a:rPr lang="en-US" smtClean="0"/>
              <a:t>8/9/2025</a:t>
            </a:fld>
            <a:endParaRPr lang="en-US"/>
          </a:p>
        </p:txBody>
      </p:sp>
      <p:sp>
        <p:nvSpPr>
          <p:cNvPr id="5" name="Footer Placeholder 4">
            <a:extLst>
              <a:ext uri="{FF2B5EF4-FFF2-40B4-BE49-F238E27FC236}">
                <a16:creationId xmlns:a16="http://schemas.microsoft.com/office/drawing/2014/main" id="{ADF4AF43-B26C-762C-5A43-D2813FA88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DE861-9698-2CD5-3D7F-F4D4341EBBB0}"/>
              </a:ext>
            </a:extLst>
          </p:cNvPr>
          <p:cNvSpPr>
            <a:spLocks noGrp="1"/>
          </p:cNvSpPr>
          <p:nvPr>
            <p:ph type="sldNum" sz="quarter" idx="12"/>
          </p:nvPr>
        </p:nvSpPr>
        <p:spPr/>
        <p:txBody>
          <a:bodyPr/>
          <a:lstStyle/>
          <a:p>
            <a:fld id="{002DE211-1F8C-4D3E-BAC0-5A8EDB9D599C}" type="slidenum">
              <a:rPr lang="en-US" smtClean="0"/>
              <a:t>‹#›</a:t>
            </a:fld>
            <a:endParaRPr lang="en-US"/>
          </a:p>
        </p:txBody>
      </p:sp>
    </p:spTree>
    <p:extLst>
      <p:ext uri="{BB962C8B-B14F-4D97-AF65-F5344CB8AC3E}">
        <p14:creationId xmlns:p14="http://schemas.microsoft.com/office/powerpoint/2010/main" val="2974417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6D91-EB9D-072B-448E-9FA3FC5EA8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B36D98-0EF3-5379-15B4-4825402E67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9E648-FB01-FC06-43D7-B8A135EB5573}"/>
              </a:ext>
            </a:extLst>
          </p:cNvPr>
          <p:cNvSpPr>
            <a:spLocks noGrp="1"/>
          </p:cNvSpPr>
          <p:nvPr>
            <p:ph type="dt" sz="half" idx="10"/>
          </p:nvPr>
        </p:nvSpPr>
        <p:spPr/>
        <p:txBody>
          <a:bodyPr/>
          <a:lstStyle/>
          <a:p>
            <a:fld id="{B4BA7EA3-B26E-4437-B283-B146455A1967}" type="datetimeFigureOut">
              <a:rPr lang="en-US" smtClean="0"/>
              <a:t>8/9/2025</a:t>
            </a:fld>
            <a:endParaRPr lang="en-US"/>
          </a:p>
        </p:txBody>
      </p:sp>
      <p:sp>
        <p:nvSpPr>
          <p:cNvPr id="5" name="Footer Placeholder 4">
            <a:extLst>
              <a:ext uri="{FF2B5EF4-FFF2-40B4-BE49-F238E27FC236}">
                <a16:creationId xmlns:a16="http://schemas.microsoft.com/office/drawing/2014/main" id="{D11BCC73-5041-70B5-6DDD-A5F95F705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9938B6-0F71-6946-F846-6730DFA5D134}"/>
              </a:ext>
            </a:extLst>
          </p:cNvPr>
          <p:cNvSpPr>
            <a:spLocks noGrp="1"/>
          </p:cNvSpPr>
          <p:nvPr>
            <p:ph type="sldNum" sz="quarter" idx="12"/>
          </p:nvPr>
        </p:nvSpPr>
        <p:spPr/>
        <p:txBody>
          <a:bodyPr/>
          <a:lstStyle/>
          <a:p>
            <a:fld id="{002DE211-1F8C-4D3E-BAC0-5A8EDB9D599C}" type="slidenum">
              <a:rPr lang="en-US" smtClean="0"/>
              <a:t>‹#›</a:t>
            </a:fld>
            <a:endParaRPr lang="en-US"/>
          </a:p>
        </p:txBody>
      </p:sp>
    </p:spTree>
    <p:extLst>
      <p:ext uri="{BB962C8B-B14F-4D97-AF65-F5344CB8AC3E}">
        <p14:creationId xmlns:p14="http://schemas.microsoft.com/office/powerpoint/2010/main" val="2857426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5A1548-3AF5-C124-AB23-6FED27ECFE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57EB0C-9A5F-F985-06CF-2C7ADE3849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D1506-94D3-0BF0-B83D-24E05914CDE2}"/>
              </a:ext>
            </a:extLst>
          </p:cNvPr>
          <p:cNvSpPr>
            <a:spLocks noGrp="1"/>
          </p:cNvSpPr>
          <p:nvPr>
            <p:ph type="dt" sz="half" idx="10"/>
          </p:nvPr>
        </p:nvSpPr>
        <p:spPr/>
        <p:txBody>
          <a:bodyPr/>
          <a:lstStyle/>
          <a:p>
            <a:fld id="{B4BA7EA3-B26E-4437-B283-B146455A1967}" type="datetimeFigureOut">
              <a:rPr lang="en-US" smtClean="0"/>
              <a:t>8/9/2025</a:t>
            </a:fld>
            <a:endParaRPr lang="en-US"/>
          </a:p>
        </p:txBody>
      </p:sp>
      <p:sp>
        <p:nvSpPr>
          <p:cNvPr id="5" name="Footer Placeholder 4">
            <a:extLst>
              <a:ext uri="{FF2B5EF4-FFF2-40B4-BE49-F238E27FC236}">
                <a16:creationId xmlns:a16="http://schemas.microsoft.com/office/drawing/2014/main" id="{FFA87328-F512-A1C8-43F8-BC9DF3D7B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BD071-EB4B-F637-2BF0-B793E107C72E}"/>
              </a:ext>
            </a:extLst>
          </p:cNvPr>
          <p:cNvSpPr>
            <a:spLocks noGrp="1"/>
          </p:cNvSpPr>
          <p:nvPr>
            <p:ph type="sldNum" sz="quarter" idx="12"/>
          </p:nvPr>
        </p:nvSpPr>
        <p:spPr/>
        <p:txBody>
          <a:bodyPr/>
          <a:lstStyle/>
          <a:p>
            <a:fld id="{002DE211-1F8C-4D3E-BAC0-5A8EDB9D599C}" type="slidenum">
              <a:rPr lang="en-US" smtClean="0"/>
              <a:t>‹#›</a:t>
            </a:fld>
            <a:endParaRPr lang="en-US"/>
          </a:p>
        </p:txBody>
      </p:sp>
    </p:spTree>
    <p:extLst>
      <p:ext uri="{BB962C8B-B14F-4D97-AF65-F5344CB8AC3E}">
        <p14:creationId xmlns:p14="http://schemas.microsoft.com/office/powerpoint/2010/main" val="387684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E4413-88DC-E272-411D-1F869D2E59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022E7-4352-91BE-54BF-B699BDC2BC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883AA-EDDB-3984-6799-F0FA8D97255E}"/>
              </a:ext>
            </a:extLst>
          </p:cNvPr>
          <p:cNvSpPr>
            <a:spLocks noGrp="1"/>
          </p:cNvSpPr>
          <p:nvPr>
            <p:ph type="dt" sz="half" idx="10"/>
          </p:nvPr>
        </p:nvSpPr>
        <p:spPr/>
        <p:txBody>
          <a:bodyPr/>
          <a:lstStyle/>
          <a:p>
            <a:fld id="{B4BA7EA3-B26E-4437-B283-B146455A1967}" type="datetimeFigureOut">
              <a:rPr lang="en-US" smtClean="0"/>
              <a:t>8/9/2025</a:t>
            </a:fld>
            <a:endParaRPr lang="en-US"/>
          </a:p>
        </p:txBody>
      </p:sp>
      <p:sp>
        <p:nvSpPr>
          <p:cNvPr id="5" name="Footer Placeholder 4">
            <a:extLst>
              <a:ext uri="{FF2B5EF4-FFF2-40B4-BE49-F238E27FC236}">
                <a16:creationId xmlns:a16="http://schemas.microsoft.com/office/drawing/2014/main" id="{8E4E818E-81DF-7F78-3F5C-4C153ED52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82D92-7973-6971-2D75-D97BFF2FB7A1}"/>
              </a:ext>
            </a:extLst>
          </p:cNvPr>
          <p:cNvSpPr>
            <a:spLocks noGrp="1"/>
          </p:cNvSpPr>
          <p:nvPr>
            <p:ph type="sldNum" sz="quarter" idx="12"/>
          </p:nvPr>
        </p:nvSpPr>
        <p:spPr/>
        <p:txBody>
          <a:bodyPr/>
          <a:lstStyle/>
          <a:p>
            <a:fld id="{002DE211-1F8C-4D3E-BAC0-5A8EDB9D599C}" type="slidenum">
              <a:rPr lang="en-US" smtClean="0"/>
              <a:t>‹#›</a:t>
            </a:fld>
            <a:endParaRPr lang="en-US"/>
          </a:p>
        </p:txBody>
      </p:sp>
    </p:spTree>
    <p:extLst>
      <p:ext uri="{BB962C8B-B14F-4D97-AF65-F5344CB8AC3E}">
        <p14:creationId xmlns:p14="http://schemas.microsoft.com/office/powerpoint/2010/main" val="422933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923FA-D9E4-5301-5161-9385E1D478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01A236-754E-342B-BD45-38C8F16EB6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B29E5E-A264-0158-B1AB-79141F638EE8}"/>
              </a:ext>
            </a:extLst>
          </p:cNvPr>
          <p:cNvSpPr>
            <a:spLocks noGrp="1"/>
          </p:cNvSpPr>
          <p:nvPr>
            <p:ph type="dt" sz="half" idx="10"/>
          </p:nvPr>
        </p:nvSpPr>
        <p:spPr/>
        <p:txBody>
          <a:bodyPr/>
          <a:lstStyle/>
          <a:p>
            <a:fld id="{B4BA7EA3-B26E-4437-B283-B146455A1967}" type="datetimeFigureOut">
              <a:rPr lang="en-US" smtClean="0"/>
              <a:t>8/9/2025</a:t>
            </a:fld>
            <a:endParaRPr lang="en-US"/>
          </a:p>
        </p:txBody>
      </p:sp>
      <p:sp>
        <p:nvSpPr>
          <p:cNvPr id="5" name="Footer Placeholder 4">
            <a:extLst>
              <a:ext uri="{FF2B5EF4-FFF2-40B4-BE49-F238E27FC236}">
                <a16:creationId xmlns:a16="http://schemas.microsoft.com/office/drawing/2014/main" id="{079C901C-07CA-EC7A-C1C8-ADFDA8559E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84322-9049-140D-3C23-A01E186444C0}"/>
              </a:ext>
            </a:extLst>
          </p:cNvPr>
          <p:cNvSpPr>
            <a:spLocks noGrp="1"/>
          </p:cNvSpPr>
          <p:nvPr>
            <p:ph type="sldNum" sz="quarter" idx="12"/>
          </p:nvPr>
        </p:nvSpPr>
        <p:spPr/>
        <p:txBody>
          <a:bodyPr/>
          <a:lstStyle/>
          <a:p>
            <a:fld id="{002DE211-1F8C-4D3E-BAC0-5A8EDB9D599C}" type="slidenum">
              <a:rPr lang="en-US" smtClean="0"/>
              <a:t>‹#›</a:t>
            </a:fld>
            <a:endParaRPr lang="en-US"/>
          </a:p>
        </p:txBody>
      </p:sp>
    </p:spTree>
    <p:extLst>
      <p:ext uri="{BB962C8B-B14F-4D97-AF65-F5344CB8AC3E}">
        <p14:creationId xmlns:p14="http://schemas.microsoft.com/office/powerpoint/2010/main" val="616881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E1906-1BC2-D1CB-AB8D-5E09EFDA6B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C7E5D-ECDB-B720-7D45-FFAC85A3D7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D49329-5DF0-B9AB-3A1E-6180872BEC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38F474-7E7A-E469-B749-64E0376C23F7}"/>
              </a:ext>
            </a:extLst>
          </p:cNvPr>
          <p:cNvSpPr>
            <a:spLocks noGrp="1"/>
          </p:cNvSpPr>
          <p:nvPr>
            <p:ph type="dt" sz="half" idx="10"/>
          </p:nvPr>
        </p:nvSpPr>
        <p:spPr/>
        <p:txBody>
          <a:bodyPr/>
          <a:lstStyle/>
          <a:p>
            <a:fld id="{B4BA7EA3-B26E-4437-B283-B146455A1967}" type="datetimeFigureOut">
              <a:rPr lang="en-US" smtClean="0"/>
              <a:t>8/9/2025</a:t>
            </a:fld>
            <a:endParaRPr lang="en-US"/>
          </a:p>
        </p:txBody>
      </p:sp>
      <p:sp>
        <p:nvSpPr>
          <p:cNvPr id="6" name="Footer Placeholder 5">
            <a:extLst>
              <a:ext uri="{FF2B5EF4-FFF2-40B4-BE49-F238E27FC236}">
                <a16:creationId xmlns:a16="http://schemas.microsoft.com/office/drawing/2014/main" id="{55AA6957-8108-D6DB-A278-9EB990A780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7FF470-7B8C-478C-9622-93292FD7D59E}"/>
              </a:ext>
            </a:extLst>
          </p:cNvPr>
          <p:cNvSpPr>
            <a:spLocks noGrp="1"/>
          </p:cNvSpPr>
          <p:nvPr>
            <p:ph type="sldNum" sz="quarter" idx="12"/>
          </p:nvPr>
        </p:nvSpPr>
        <p:spPr/>
        <p:txBody>
          <a:bodyPr/>
          <a:lstStyle/>
          <a:p>
            <a:fld id="{002DE211-1F8C-4D3E-BAC0-5A8EDB9D599C}" type="slidenum">
              <a:rPr lang="en-US" smtClean="0"/>
              <a:t>‹#›</a:t>
            </a:fld>
            <a:endParaRPr lang="en-US"/>
          </a:p>
        </p:txBody>
      </p:sp>
    </p:spTree>
    <p:extLst>
      <p:ext uri="{BB962C8B-B14F-4D97-AF65-F5344CB8AC3E}">
        <p14:creationId xmlns:p14="http://schemas.microsoft.com/office/powerpoint/2010/main" val="425681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4C43C-A1BB-F275-25B4-3FE8D4C397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03EE7B-7306-F007-80C2-34DAF8FE20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A63B10-EA8D-C73F-92F1-24A0A1FA74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6BF82E-4017-0DAD-78A4-42382A4BAA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6CBC06-EE7F-82FA-A403-AD7E993D09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4ADF1D-B844-FC38-6196-4C4A732DB2E1}"/>
              </a:ext>
            </a:extLst>
          </p:cNvPr>
          <p:cNvSpPr>
            <a:spLocks noGrp="1"/>
          </p:cNvSpPr>
          <p:nvPr>
            <p:ph type="dt" sz="half" idx="10"/>
          </p:nvPr>
        </p:nvSpPr>
        <p:spPr/>
        <p:txBody>
          <a:bodyPr/>
          <a:lstStyle/>
          <a:p>
            <a:fld id="{B4BA7EA3-B26E-4437-B283-B146455A1967}" type="datetimeFigureOut">
              <a:rPr lang="en-US" smtClean="0"/>
              <a:t>8/9/2025</a:t>
            </a:fld>
            <a:endParaRPr lang="en-US"/>
          </a:p>
        </p:txBody>
      </p:sp>
      <p:sp>
        <p:nvSpPr>
          <p:cNvPr id="8" name="Footer Placeholder 7">
            <a:extLst>
              <a:ext uri="{FF2B5EF4-FFF2-40B4-BE49-F238E27FC236}">
                <a16:creationId xmlns:a16="http://schemas.microsoft.com/office/drawing/2014/main" id="{B4A13AB3-45AB-99D4-DE7B-CE9BC1E140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C85BA1-3BEE-C273-A691-5486C03A9D52}"/>
              </a:ext>
            </a:extLst>
          </p:cNvPr>
          <p:cNvSpPr>
            <a:spLocks noGrp="1"/>
          </p:cNvSpPr>
          <p:nvPr>
            <p:ph type="sldNum" sz="quarter" idx="12"/>
          </p:nvPr>
        </p:nvSpPr>
        <p:spPr/>
        <p:txBody>
          <a:bodyPr/>
          <a:lstStyle/>
          <a:p>
            <a:fld id="{002DE211-1F8C-4D3E-BAC0-5A8EDB9D599C}" type="slidenum">
              <a:rPr lang="en-US" smtClean="0"/>
              <a:t>‹#›</a:t>
            </a:fld>
            <a:endParaRPr lang="en-US"/>
          </a:p>
        </p:txBody>
      </p:sp>
    </p:spTree>
    <p:extLst>
      <p:ext uri="{BB962C8B-B14F-4D97-AF65-F5344CB8AC3E}">
        <p14:creationId xmlns:p14="http://schemas.microsoft.com/office/powerpoint/2010/main" val="417289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17E90-0149-739A-5733-3E17DBE7F1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609B85-0163-EAD5-9F02-C48FD5542101}"/>
              </a:ext>
            </a:extLst>
          </p:cNvPr>
          <p:cNvSpPr>
            <a:spLocks noGrp="1"/>
          </p:cNvSpPr>
          <p:nvPr>
            <p:ph type="dt" sz="half" idx="10"/>
          </p:nvPr>
        </p:nvSpPr>
        <p:spPr/>
        <p:txBody>
          <a:bodyPr/>
          <a:lstStyle/>
          <a:p>
            <a:fld id="{B4BA7EA3-B26E-4437-B283-B146455A1967}" type="datetimeFigureOut">
              <a:rPr lang="en-US" smtClean="0"/>
              <a:t>8/9/2025</a:t>
            </a:fld>
            <a:endParaRPr lang="en-US"/>
          </a:p>
        </p:txBody>
      </p:sp>
      <p:sp>
        <p:nvSpPr>
          <p:cNvPr id="4" name="Footer Placeholder 3">
            <a:extLst>
              <a:ext uri="{FF2B5EF4-FFF2-40B4-BE49-F238E27FC236}">
                <a16:creationId xmlns:a16="http://schemas.microsoft.com/office/drawing/2014/main" id="{26B43E88-CD3B-8A59-E820-98A5647C51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52A648-6212-18F5-198D-FD3DF551E4C3}"/>
              </a:ext>
            </a:extLst>
          </p:cNvPr>
          <p:cNvSpPr>
            <a:spLocks noGrp="1"/>
          </p:cNvSpPr>
          <p:nvPr>
            <p:ph type="sldNum" sz="quarter" idx="12"/>
          </p:nvPr>
        </p:nvSpPr>
        <p:spPr/>
        <p:txBody>
          <a:bodyPr/>
          <a:lstStyle/>
          <a:p>
            <a:fld id="{002DE211-1F8C-4D3E-BAC0-5A8EDB9D599C}" type="slidenum">
              <a:rPr lang="en-US" smtClean="0"/>
              <a:t>‹#›</a:t>
            </a:fld>
            <a:endParaRPr lang="en-US"/>
          </a:p>
        </p:txBody>
      </p:sp>
    </p:spTree>
    <p:extLst>
      <p:ext uri="{BB962C8B-B14F-4D97-AF65-F5344CB8AC3E}">
        <p14:creationId xmlns:p14="http://schemas.microsoft.com/office/powerpoint/2010/main" val="300396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5A0646-752B-27E4-2A5B-12DB3C6914DE}"/>
              </a:ext>
            </a:extLst>
          </p:cNvPr>
          <p:cNvSpPr>
            <a:spLocks noGrp="1"/>
          </p:cNvSpPr>
          <p:nvPr>
            <p:ph type="dt" sz="half" idx="10"/>
          </p:nvPr>
        </p:nvSpPr>
        <p:spPr/>
        <p:txBody>
          <a:bodyPr/>
          <a:lstStyle/>
          <a:p>
            <a:fld id="{B4BA7EA3-B26E-4437-B283-B146455A1967}" type="datetimeFigureOut">
              <a:rPr lang="en-US" smtClean="0"/>
              <a:t>8/9/2025</a:t>
            </a:fld>
            <a:endParaRPr lang="en-US"/>
          </a:p>
        </p:txBody>
      </p:sp>
      <p:sp>
        <p:nvSpPr>
          <p:cNvPr id="3" name="Footer Placeholder 2">
            <a:extLst>
              <a:ext uri="{FF2B5EF4-FFF2-40B4-BE49-F238E27FC236}">
                <a16:creationId xmlns:a16="http://schemas.microsoft.com/office/drawing/2014/main" id="{DBF57936-513E-875D-5212-685EB9A608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A756F2-C5DC-CCD6-7E41-DF8DE16AD55E}"/>
              </a:ext>
            </a:extLst>
          </p:cNvPr>
          <p:cNvSpPr>
            <a:spLocks noGrp="1"/>
          </p:cNvSpPr>
          <p:nvPr>
            <p:ph type="sldNum" sz="quarter" idx="12"/>
          </p:nvPr>
        </p:nvSpPr>
        <p:spPr/>
        <p:txBody>
          <a:bodyPr/>
          <a:lstStyle/>
          <a:p>
            <a:fld id="{002DE211-1F8C-4D3E-BAC0-5A8EDB9D599C}" type="slidenum">
              <a:rPr lang="en-US" smtClean="0"/>
              <a:t>‹#›</a:t>
            </a:fld>
            <a:endParaRPr lang="en-US"/>
          </a:p>
        </p:txBody>
      </p:sp>
    </p:spTree>
    <p:extLst>
      <p:ext uri="{BB962C8B-B14F-4D97-AF65-F5344CB8AC3E}">
        <p14:creationId xmlns:p14="http://schemas.microsoft.com/office/powerpoint/2010/main" val="1904343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1C4BD-0021-EAA8-77F4-CB5DC22D5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EFFC43-990D-9676-48F2-1A043D804E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95CD75-2031-963C-94DB-DFCAD85209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776C60-1ADF-240C-1882-884BE6FDDE8A}"/>
              </a:ext>
            </a:extLst>
          </p:cNvPr>
          <p:cNvSpPr>
            <a:spLocks noGrp="1"/>
          </p:cNvSpPr>
          <p:nvPr>
            <p:ph type="dt" sz="half" idx="10"/>
          </p:nvPr>
        </p:nvSpPr>
        <p:spPr/>
        <p:txBody>
          <a:bodyPr/>
          <a:lstStyle/>
          <a:p>
            <a:fld id="{B4BA7EA3-B26E-4437-B283-B146455A1967}" type="datetimeFigureOut">
              <a:rPr lang="en-US" smtClean="0"/>
              <a:t>8/9/2025</a:t>
            </a:fld>
            <a:endParaRPr lang="en-US"/>
          </a:p>
        </p:txBody>
      </p:sp>
      <p:sp>
        <p:nvSpPr>
          <p:cNvPr id="6" name="Footer Placeholder 5">
            <a:extLst>
              <a:ext uri="{FF2B5EF4-FFF2-40B4-BE49-F238E27FC236}">
                <a16:creationId xmlns:a16="http://schemas.microsoft.com/office/drawing/2014/main" id="{13925E2C-E215-EF5E-344D-AC635DC97D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E3943-24AD-45B7-C3B6-824D6937DA7B}"/>
              </a:ext>
            </a:extLst>
          </p:cNvPr>
          <p:cNvSpPr>
            <a:spLocks noGrp="1"/>
          </p:cNvSpPr>
          <p:nvPr>
            <p:ph type="sldNum" sz="quarter" idx="12"/>
          </p:nvPr>
        </p:nvSpPr>
        <p:spPr/>
        <p:txBody>
          <a:bodyPr/>
          <a:lstStyle/>
          <a:p>
            <a:fld id="{002DE211-1F8C-4D3E-BAC0-5A8EDB9D599C}" type="slidenum">
              <a:rPr lang="en-US" smtClean="0"/>
              <a:t>‹#›</a:t>
            </a:fld>
            <a:endParaRPr lang="en-US"/>
          </a:p>
        </p:txBody>
      </p:sp>
    </p:spTree>
    <p:extLst>
      <p:ext uri="{BB962C8B-B14F-4D97-AF65-F5344CB8AC3E}">
        <p14:creationId xmlns:p14="http://schemas.microsoft.com/office/powerpoint/2010/main" val="812550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40FB-8479-0D74-5BAF-8356019CA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4EB396-67A1-F8A3-62A2-431407942D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3A3A45-E621-BC68-4382-4E1A333A62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50DBA7-FE7D-C1AC-C958-0F4F48A1E500}"/>
              </a:ext>
            </a:extLst>
          </p:cNvPr>
          <p:cNvSpPr>
            <a:spLocks noGrp="1"/>
          </p:cNvSpPr>
          <p:nvPr>
            <p:ph type="dt" sz="half" idx="10"/>
          </p:nvPr>
        </p:nvSpPr>
        <p:spPr/>
        <p:txBody>
          <a:bodyPr/>
          <a:lstStyle/>
          <a:p>
            <a:fld id="{B4BA7EA3-B26E-4437-B283-B146455A1967}" type="datetimeFigureOut">
              <a:rPr lang="en-US" smtClean="0"/>
              <a:t>8/9/2025</a:t>
            </a:fld>
            <a:endParaRPr lang="en-US"/>
          </a:p>
        </p:txBody>
      </p:sp>
      <p:sp>
        <p:nvSpPr>
          <p:cNvPr id="6" name="Footer Placeholder 5">
            <a:extLst>
              <a:ext uri="{FF2B5EF4-FFF2-40B4-BE49-F238E27FC236}">
                <a16:creationId xmlns:a16="http://schemas.microsoft.com/office/drawing/2014/main" id="{8A5AD833-BAD9-D820-AF1C-F4C85DE41D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C07357-52B8-7BCC-7F7E-DE3F8FE9D796}"/>
              </a:ext>
            </a:extLst>
          </p:cNvPr>
          <p:cNvSpPr>
            <a:spLocks noGrp="1"/>
          </p:cNvSpPr>
          <p:nvPr>
            <p:ph type="sldNum" sz="quarter" idx="12"/>
          </p:nvPr>
        </p:nvSpPr>
        <p:spPr/>
        <p:txBody>
          <a:bodyPr/>
          <a:lstStyle/>
          <a:p>
            <a:fld id="{002DE211-1F8C-4D3E-BAC0-5A8EDB9D599C}" type="slidenum">
              <a:rPr lang="en-US" smtClean="0"/>
              <a:t>‹#›</a:t>
            </a:fld>
            <a:endParaRPr lang="en-US"/>
          </a:p>
        </p:txBody>
      </p:sp>
    </p:spTree>
    <p:extLst>
      <p:ext uri="{BB962C8B-B14F-4D97-AF65-F5344CB8AC3E}">
        <p14:creationId xmlns:p14="http://schemas.microsoft.com/office/powerpoint/2010/main" val="305442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92E0BC-1C2F-ECBC-A30E-0372E84D83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01A240-5BCD-B9D8-BD5A-6C49DB8F5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E43170-495B-21C4-F540-53EC89A6C7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4BA7EA3-B26E-4437-B283-B146455A1967}" type="datetimeFigureOut">
              <a:rPr lang="en-US" smtClean="0"/>
              <a:t>8/9/2025</a:t>
            </a:fld>
            <a:endParaRPr lang="en-US"/>
          </a:p>
        </p:txBody>
      </p:sp>
      <p:sp>
        <p:nvSpPr>
          <p:cNvPr id="5" name="Footer Placeholder 4">
            <a:extLst>
              <a:ext uri="{FF2B5EF4-FFF2-40B4-BE49-F238E27FC236}">
                <a16:creationId xmlns:a16="http://schemas.microsoft.com/office/drawing/2014/main" id="{EB1EA48B-C9BE-4751-494B-94D63683F1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4F23A85-BD5F-266E-AE7F-7944B8831D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02DE211-1F8C-4D3E-BAC0-5A8EDB9D599C}" type="slidenum">
              <a:rPr lang="en-US" smtClean="0"/>
              <a:t>‹#›</a:t>
            </a:fld>
            <a:endParaRPr lang="en-US"/>
          </a:p>
        </p:txBody>
      </p:sp>
    </p:spTree>
    <p:extLst>
      <p:ext uri="{BB962C8B-B14F-4D97-AF65-F5344CB8AC3E}">
        <p14:creationId xmlns:p14="http://schemas.microsoft.com/office/powerpoint/2010/main" val="71337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411528-6F64-EE6A-3509-99951F13A7D1}"/>
              </a:ext>
            </a:extLst>
          </p:cNvPr>
          <p:cNvSpPr txBox="1"/>
          <p:nvPr/>
        </p:nvSpPr>
        <p:spPr>
          <a:xfrm>
            <a:off x="618565" y="482324"/>
            <a:ext cx="10972800" cy="1477328"/>
          </a:xfrm>
          <a:prstGeom prst="rect">
            <a:avLst/>
          </a:prstGeom>
          <a:noFill/>
        </p:spPr>
        <p:txBody>
          <a:bodyPr wrap="square">
            <a:spAutoFit/>
          </a:bodyPr>
          <a:lstStyle/>
          <a:p>
            <a:pPr algn="ctr">
              <a:buNone/>
            </a:pPr>
            <a:r>
              <a:rPr lang="en-US" b="1" dirty="0"/>
              <a:t>The Discovery of X-Rays and Their Nature</a:t>
            </a:r>
          </a:p>
          <a:p>
            <a:pPr algn="ctr">
              <a:buNone/>
            </a:pPr>
            <a:endParaRPr lang="en-US" b="1" dirty="0"/>
          </a:p>
          <a:p>
            <a:pPr algn="ctr">
              <a:buNone/>
            </a:pPr>
            <a:r>
              <a:rPr lang="en-US" b="1" dirty="0"/>
              <a:t>Prof. Jarek Stelmark</a:t>
            </a:r>
          </a:p>
          <a:p>
            <a:pPr algn="ctr">
              <a:buNone/>
            </a:pPr>
            <a:br>
              <a:rPr lang="en-US" dirty="0"/>
            </a:br>
            <a:r>
              <a:rPr lang="en-US" dirty="0"/>
              <a:t>Hostos Community College – The City University of New York</a:t>
            </a:r>
          </a:p>
        </p:txBody>
      </p:sp>
      <p:pic>
        <p:nvPicPr>
          <p:cNvPr id="9" name="Picture 8">
            <a:extLst>
              <a:ext uri="{FF2B5EF4-FFF2-40B4-BE49-F238E27FC236}">
                <a16:creationId xmlns:a16="http://schemas.microsoft.com/office/drawing/2014/main" id="{A38EF042-2A6A-EA8E-0C0F-3C3A94D7E9BE}"/>
              </a:ext>
            </a:extLst>
          </p:cNvPr>
          <p:cNvPicPr>
            <a:picLocks noChangeAspect="1"/>
          </p:cNvPicPr>
          <p:nvPr/>
        </p:nvPicPr>
        <p:blipFill>
          <a:blip r:embed="rId2"/>
          <a:stretch>
            <a:fillRect/>
          </a:stretch>
        </p:blipFill>
        <p:spPr>
          <a:xfrm>
            <a:off x="3319075" y="2410689"/>
            <a:ext cx="5553850" cy="3677163"/>
          </a:xfrm>
          <a:prstGeom prst="rect">
            <a:avLst/>
          </a:prstGeom>
        </p:spPr>
      </p:pic>
    </p:spTree>
    <p:extLst>
      <p:ext uri="{BB962C8B-B14F-4D97-AF65-F5344CB8AC3E}">
        <p14:creationId xmlns:p14="http://schemas.microsoft.com/office/powerpoint/2010/main" val="589892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1">
            <a:extLst>
              <a:ext uri="{FF2B5EF4-FFF2-40B4-BE49-F238E27FC236}">
                <a16:creationId xmlns:a16="http://schemas.microsoft.com/office/drawing/2014/main" id="{F6F93BE8-AA4F-3CBD-6558-66ED105C6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03182" y="2298495"/>
            <a:ext cx="4777381" cy="209126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1471F21-5B83-AEB5-2C1D-91EEEECE899D}"/>
              </a:ext>
            </a:extLst>
          </p:cNvPr>
          <p:cNvSpPr txBox="1"/>
          <p:nvPr/>
        </p:nvSpPr>
        <p:spPr>
          <a:xfrm>
            <a:off x="5894962" y="1984443"/>
            <a:ext cx="5458838"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b="1"/>
              <a:t>What is Radiation?</a:t>
            </a:r>
          </a:p>
          <a:p>
            <a:pPr indent="-228600">
              <a:lnSpc>
                <a:spcPct val="90000"/>
              </a:lnSpc>
              <a:spcAft>
                <a:spcPts val="600"/>
              </a:spcAft>
              <a:buFont typeface="Arial" panose="020B0604020202020204" pitchFamily="34" charset="0"/>
              <a:buChar char="•"/>
            </a:pPr>
            <a:endParaRPr lang="en-US" sz="1700" b="1"/>
          </a:p>
          <a:p>
            <a:pPr indent="-228600">
              <a:lnSpc>
                <a:spcPct val="90000"/>
              </a:lnSpc>
              <a:spcAft>
                <a:spcPts val="600"/>
              </a:spcAft>
              <a:buFont typeface="Arial" panose="020B0604020202020204" pitchFamily="34" charset="0"/>
              <a:buChar char="•"/>
            </a:pPr>
            <a:r>
              <a:rPr lang="en-US" sz="1700"/>
              <a:t>Radiation: </a:t>
            </a:r>
            <a:r>
              <a:rPr lang="en-US" sz="1700" b="1"/>
              <a:t>energy traveling from one place to another</a:t>
            </a:r>
            <a:r>
              <a:rPr lang="en-US" sz="1700"/>
              <a:t>.</a:t>
            </a:r>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r>
              <a:rPr lang="en-US" sz="1700"/>
              <a:t>Examples:</a:t>
            </a:r>
          </a:p>
          <a:p>
            <a:pPr marL="742950" lvl="1" indent="-228600">
              <a:lnSpc>
                <a:spcPct val="90000"/>
              </a:lnSpc>
              <a:spcAft>
                <a:spcPts val="600"/>
              </a:spcAft>
              <a:buFont typeface="Arial" panose="020B0604020202020204" pitchFamily="34" charset="0"/>
              <a:buChar char="•"/>
            </a:pPr>
            <a:r>
              <a:rPr lang="en-US" sz="1700"/>
              <a:t>Heat from the Sun.</a:t>
            </a:r>
          </a:p>
          <a:p>
            <a:pPr marL="742950" lvl="1" indent="-228600">
              <a:lnSpc>
                <a:spcPct val="90000"/>
              </a:lnSpc>
              <a:spcAft>
                <a:spcPts val="600"/>
              </a:spcAft>
              <a:buFont typeface="Arial" panose="020B0604020202020204" pitchFamily="34" charset="0"/>
              <a:buChar char="•"/>
            </a:pPr>
            <a:r>
              <a:rPr lang="en-US" sz="1700"/>
              <a:t>Light from a flashlight.</a:t>
            </a:r>
          </a:p>
          <a:p>
            <a:pPr marL="742950" lvl="1" indent="-228600">
              <a:lnSpc>
                <a:spcPct val="90000"/>
              </a:lnSpc>
              <a:spcAft>
                <a:spcPts val="600"/>
              </a:spcAft>
              <a:buFont typeface="Arial" panose="020B0604020202020204" pitchFamily="34" charset="0"/>
              <a:buChar char="•"/>
            </a:pPr>
            <a:r>
              <a:rPr lang="en-US" sz="1700"/>
              <a:t>Sound from a speaker.</a:t>
            </a:r>
          </a:p>
          <a:p>
            <a:pPr marL="742950" lvl="1"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r>
              <a:rPr lang="en-US" sz="1700" b="1"/>
              <a:t>Electromagnetic radiation</a:t>
            </a:r>
            <a:r>
              <a:rPr lang="en-US" sz="1700"/>
              <a:t> (like X-rays) can travel in a vacuum. It doesn’t need air or matter.</a:t>
            </a:r>
          </a:p>
          <a:p>
            <a:pPr indent="-228600">
              <a:lnSpc>
                <a:spcPct val="90000"/>
              </a:lnSpc>
              <a:spcAft>
                <a:spcPts val="600"/>
              </a:spcAft>
              <a:buFont typeface="Arial" panose="020B0604020202020204" pitchFamily="34" charset="0"/>
              <a:buChar char="•"/>
            </a:pPr>
            <a:r>
              <a:rPr lang="en-US" sz="1700"/>
              <a:t>Not all radiation is harmful but </a:t>
            </a:r>
            <a:r>
              <a:rPr lang="en-US" sz="1700" b="1"/>
              <a:t>ionizing radiation</a:t>
            </a:r>
            <a:r>
              <a:rPr lang="en-US" sz="1700"/>
              <a:t> can change atoms, which can change biological tissue.</a:t>
            </a:r>
          </a:p>
        </p:txBody>
      </p:sp>
    </p:spTree>
    <p:extLst>
      <p:ext uri="{BB962C8B-B14F-4D97-AF65-F5344CB8AC3E}">
        <p14:creationId xmlns:p14="http://schemas.microsoft.com/office/powerpoint/2010/main" val="2697955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E269E11-886B-9D1F-B5CD-8E1D19A3D374}"/>
              </a:ext>
            </a:extLst>
          </p:cNvPr>
          <p:cNvPicPr>
            <a:picLocks noChangeAspect="1"/>
          </p:cNvPicPr>
          <p:nvPr/>
        </p:nvPicPr>
        <p:blipFill>
          <a:blip r:embed="rId2"/>
          <a:stretch>
            <a:fillRect/>
          </a:stretch>
        </p:blipFill>
        <p:spPr>
          <a:xfrm>
            <a:off x="703182" y="2305048"/>
            <a:ext cx="4777381" cy="207816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5BA6DB1B-4729-5DCC-3E7C-7577D8575C44}"/>
              </a:ext>
            </a:extLst>
          </p:cNvPr>
          <p:cNvSpPr txBox="1"/>
          <p:nvPr/>
        </p:nvSpPr>
        <p:spPr>
          <a:xfrm>
            <a:off x="5894962" y="1984443"/>
            <a:ext cx="5458838"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dirty="0"/>
              <a:t>Exposure </a:t>
            </a:r>
            <a:endParaRPr lang="en-US" b="1"/>
          </a:p>
          <a:p>
            <a:pPr indent="-228600">
              <a:lnSpc>
                <a:spcPct val="90000"/>
              </a:lnSpc>
              <a:spcAft>
                <a:spcPts val="600"/>
              </a:spcAft>
              <a:buFont typeface="Arial" panose="020B0604020202020204" pitchFamily="34" charset="0"/>
              <a:buChar char="•"/>
            </a:pPr>
            <a:endParaRPr lang="en-US" b="1"/>
          </a:p>
          <a:p>
            <a:pPr indent="-228600">
              <a:lnSpc>
                <a:spcPct val="90000"/>
              </a:lnSpc>
              <a:spcAft>
                <a:spcPts val="600"/>
              </a:spcAft>
              <a:buFont typeface="Arial" panose="020B0604020202020204" pitchFamily="34" charset="0"/>
              <a:buChar char="•"/>
            </a:pPr>
            <a:r>
              <a:rPr lang="en-US" b="1" dirty="0"/>
              <a:t>Exposure</a:t>
            </a:r>
            <a:r>
              <a:rPr lang="en-US" dirty="0"/>
              <a:t> = coming into contact with radiation.</a:t>
            </a:r>
            <a:endParaRPr lang="en-US"/>
          </a:p>
          <a:p>
            <a:pPr indent="-228600">
              <a:lnSpc>
                <a:spcPct val="90000"/>
              </a:lnSpc>
              <a:spcAft>
                <a:spcPts val="600"/>
              </a:spcAft>
              <a:buFont typeface="Arial" panose="020B0604020202020204" pitchFamily="34" charset="0"/>
              <a:buChar char="•"/>
            </a:pPr>
            <a:endParaRPr lang="en-US" b="1"/>
          </a:p>
          <a:p>
            <a:pPr indent="-228600">
              <a:lnSpc>
                <a:spcPct val="90000"/>
              </a:lnSpc>
              <a:spcAft>
                <a:spcPts val="600"/>
              </a:spcAft>
              <a:buFont typeface="Arial" panose="020B0604020202020204" pitchFamily="34" charset="0"/>
              <a:buChar char="•"/>
            </a:pPr>
            <a:r>
              <a:rPr lang="en-US" dirty="0"/>
              <a:t>Examples:</a:t>
            </a:r>
            <a:endParaRPr lang="en-US"/>
          </a:p>
          <a:p>
            <a:pPr marL="742950" lvl="1" indent="-228600">
              <a:lnSpc>
                <a:spcPct val="90000"/>
              </a:lnSpc>
              <a:spcAft>
                <a:spcPts val="600"/>
              </a:spcAft>
              <a:buFont typeface="Arial" panose="020B0604020202020204" pitchFamily="34" charset="0"/>
              <a:buChar char="•"/>
            </a:pPr>
            <a:r>
              <a:rPr lang="en-US" dirty="0"/>
              <a:t>Sitting in the sun — exposed to UV light.</a:t>
            </a:r>
            <a:endParaRPr lang="en-US"/>
          </a:p>
          <a:p>
            <a:pPr marL="742950" lvl="1" indent="-228600">
              <a:lnSpc>
                <a:spcPct val="90000"/>
              </a:lnSpc>
              <a:spcAft>
                <a:spcPts val="600"/>
              </a:spcAft>
              <a:buFont typeface="Arial" panose="020B0604020202020204" pitchFamily="34" charset="0"/>
              <a:buChar char="•"/>
            </a:pPr>
            <a:r>
              <a:rPr lang="en-US" dirty="0"/>
              <a:t>Having a chest X-ray — exposed to X-ray photons for a fraction of a second.</a:t>
            </a:r>
            <a:endParaRPr lang="en-US"/>
          </a:p>
          <a:p>
            <a:pPr marL="742950" lvl="1" indent="-228600">
              <a:lnSpc>
                <a:spcPct val="90000"/>
              </a:lnSpc>
              <a:spcAft>
                <a:spcPts val="600"/>
              </a:spcAft>
              <a:buFont typeface="Arial" panose="020B0604020202020204" pitchFamily="34" charset="0"/>
              <a:buChar char="•"/>
            </a:pPr>
            <a:endParaRPr lang="en-US"/>
          </a:p>
          <a:p>
            <a:pPr marL="742950" lvl="1"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dirty="0"/>
              <a:t>In medical imaging: we control exposure so we only use the amount needed for diagnosis.</a:t>
            </a:r>
            <a:endParaRPr lang="en-US"/>
          </a:p>
        </p:txBody>
      </p:sp>
    </p:spTree>
    <p:extLst>
      <p:ext uri="{BB962C8B-B14F-4D97-AF65-F5344CB8AC3E}">
        <p14:creationId xmlns:p14="http://schemas.microsoft.com/office/powerpoint/2010/main" val="538207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Radiation ionization">
            <a:extLst>
              <a:ext uri="{FF2B5EF4-FFF2-40B4-BE49-F238E27FC236}">
                <a16:creationId xmlns:a16="http://schemas.microsoft.com/office/drawing/2014/main" id="{B9EDF49D-3037-DEDE-968A-ADCE0F1349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353" y="858940"/>
            <a:ext cx="4555700" cy="221276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3083" name="Freeform: Shape 3082">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Radiation ionization">
            <a:extLst>
              <a:ext uri="{FF2B5EF4-FFF2-40B4-BE49-F238E27FC236}">
                <a16:creationId xmlns:a16="http://schemas.microsoft.com/office/drawing/2014/main" id="{8A911749-A276-C188-E3C2-E90C6B4CA52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8353" y="3786291"/>
            <a:ext cx="4555700" cy="2212768"/>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45EC89-B74C-9109-B711-65B9F80A9635}"/>
              </a:ext>
            </a:extLst>
          </p:cNvPr>
          <p:cNvSpPr txBox="1"/>
          <p:nvPr/>
        </p:nvSpPr>
        <p:spPr>
          <a:xfrm>
            <a:off x="6151294" y="1946684"/>
            <a:ext cx="5397237"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dirty="0"/>
              <a:t>Ionization</a:t>
            </a:r>
            <a:endParaRPr lang="en-US" b="1"/>
          </a:p>
          <a:p>
            <a:pPr indent="-228600">
              <a:lnSpc>
                <a:spcPct val="90000"/>
              </a:lnSpc>
              <a:spcAft>
                <a:spcPts val="600"/>
              </a:spcAft>
              <a:buFont typeface="Arial" panose="020B0604020202020204" pitchFamily="34" charset="0"/>
              <a:buChar char="•"/>
            </a:pPr>
            <a:endParaRPr lang="en-US" b="1"/>
          </a:p>
          <a:p>
            <a:pPr indent="-228600">
              <a:lnSpc>
                <a:spcPct val="90000"/>
              </a:lnSpc>
              <a:spcAft>
                <a:spcPts val="600"/>
              </a:spcAft>
              <a:buFont typeface="Arial" panose="020B0604020202020204" pitchFamily="34" charset="0"/>
              <a:buChar char="•"/>
            </a:pPr>
            <a:r>
              <a:rPr lang="en-US" dirty="0"/>
              <a:t>Ionization = removing an electron from an atom.</a:t>
            </a:r>
            <a:endParaRPr lang="en-US"/>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dirty="0"/>
              <a:t>Creates an </a:t>
            </a:r>
            <a:r>
              <a:rPr lang="en-US" b="1" dirty="0"/>
              <a:t>ion pair</a:t>
            </a:r>
            <a:r>
              <a:rPr lang="en-US" dirty="0"/>
              <a:t>:</a:t>
            </a:r>
            <a:endParaRPr lang="en-US"/>
          </a:p>
          <a:p>
            <a:pPr marL="742950" lvl="1" indent="-228600">
              <a:lnSpc>
                <a:spcPct val="90000"/>
              </a:lnSpc>
              <a:spcAft>
                <a:spcPts val="600"/>
              </a:spcAft>
              <a:buFont typeface="Arial" panose="020B0604020202020204" pitchFamily="34" charset="0"/>
              <a:buChar char="•"/>
            </a:pPr>
            <a:r>
              <a:rPr lang="en-US" dirty="0"/>
              <a:t>The freed electron (negative ion).</a:t>
            </a:r>
            <a:endParaRPr lang="en-US"/>
          </a:p>
          <a:p>
            <a:pPr marL="742950" lvl="1" indent="-228600">
              <a:lnSpc>
                <a:spcPct val="90000"/>
              </a:lnSpc>
              <a:spcAft>
                <a:spcPts val="600"/>
              </a:spcAft>
              <a:buFont typeface="Arial" panose="020B0604020202020204" pitchFamily="34" charset="0"/>
              <a:buChar char="•"/>
            </a:pPr>
            <a:r>
              <a:rPr lang="en-US" dirty="0"/>
              <a:t>The atom missing an electron (positive ion).</a:t>
            </a:r>
            <a:endParaRPr lang="en-US"/>
          </a:p>
          <a:p>
            <a:pPr marL="742950" lvl="1" indent="-228600">
              <a:lnSpc>
                <a:spcPct val="90000"/>
              </a:lnSpc>
              <a:spcAft>
                <a:spcPts val="600"/>
              </a:spcAft>
              <a:buFont typeface="Arial" panose="020B0604020202020204" pitchFamily="34" charset="0"/>
              <a:buChar char="•"/>
            </a:pPr>
            <a:endParaRPr lang="en-US"/>
          </a:p>
          <a:p>
            <a:pPr marL="742950" lvl="1"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dirty="0"/>
              <a:t>In living tissue, ionization can break molecular bonds, change DNA and affect cell function.</a:t>
            </a:r>
            <a:endParaRPr lang="en-US"/>
          </a:p>
          <a:p>
            <a:pPr indent="-228600">
              <a:lnSpc>
                <a:spcPct val="90000"/>
              </a:lnSpc>
              <a:spcAft>
                <a:spcPts val="600"/>
              </a:spcAft>
              <a:buFont typeface="Arial" panose="020B0604020202020204" pitchFamily="34" charset="0"/>
              <a:buChar char="•"/>
            </a:pPr>
            <a:r>
              <a:rPr lang="en-US" b="1"/>
              <a:t>This is why radiation protection is important.</a:t>
            </a:r>
            <a:endParaRPr lang="en-US"/>
          </a:p>
        </p:txBody>
      </p:sp>
      <p:sp>
        <p:nvSpPr>
          <p:cNvPr id="3085" name="Arc 3084">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06812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3F5D0B-57F7-9E38-96F3-E827299504BA}"/>
              </a:ext>
            </a:extLst>
          </p:cNvPr>
          <p:cNvSpPr txBox="1"/>
          <p:nvPr/>
        </p:nvSpPr>
        <p:spPr>
          <a:xfrm>
            <a:off x="1191744" y="442009"/>
            <a:ext cx="10493749" cy="3139321"/>
          </a:xfrm>
          <a:prstGeom prst="rect">
            <a:avLst/>
          </a:prstGeom>
          <a:noFill/>
        </p:spPr>
        <p:txBody>
          <a:bodyPr wrap="square">
            <a:spAutoFit/>
          </a:bodyPr>
          <a:lstStyle/>
          <a:p>
            <a:pPr>
              <a:buNone/>
            </a:pPr>
            <a:r>
              <a:rPr lang="en-US" b="1" dirty="0"/>
              <a:t>Scientific Climate Before 1895</a:t>
            </a:r>
          </a:p>
          <a:p>
            <a:pPr>
              <a:buNone/>
            </a:pPr>
            <a:endParaRPr lang="en-US" b="1" dirty="0"/>
          </a:p>
          <a:p>
            <a:pPr>
              <a:buFont typeface="Arial" panose="020B0604020202020204" pitchFamily="34" charset="0"/>
              <a:buChar char="•"/>
            </a:pPr>
            <a:r>
              <a:rPr lang="en-US" dirty="0"/>
              <a:t>Late 1800s: electricity was new, exciting, and mysterious.</a:t>
            </a:r>
          </a:p>
          <a:p>
            <a:pPr>
              <a:buFont typeface="Arial" panose="020B0604020202020204" pitchFamily="34" charset="0"/>
              <a:buChar char="•"/>
            </a:pPr>
            <a:endParaRPr lang="en-US" dirty="0"/>
          </a:p>
          <a:p>
            <a:pPr>
              <a:buFont typeface="Arial" panose="020B0604020202020204" pitchFamily="34" charset="0"/>
              <a:buChar char="•"/>
            </a:pPr>
            <a:r>
              <a:rPr lang="en-US" dirty="0"/>
              <a:t>Scientists were experimenting with </a:t>
            </a:r>
            <a:r>
              <a:rPr lang="en-US" b="1" dirty="0"/>
              <a:t>cathode rays</a:t>
            </a:r>
            <a:r>
              <a:rPr lang="en-US" dirty="0"/>
              <a:t> (streams of electrons) in glass tubes.</a:t>
            </a:r>
          </a:p>
          <a:p>
            <a:pPr>
              <a:buFont typeface="Arial" panose="020B0604020202020204" pitchFamily="34" charset="0"/>
              <a:buChar char="•"/>
            </a:pPr>
            <a:endParaRPr lang="en-US" dirty="0"/>
          </a:p>
          <a:p>
            <a:pPr>
              <a:buFont typeface="Arial" panose="020B0604020202020204" pitchFamily="34" charset="0"/>
              <a:buChar char="•"/>
            </a:pPr>
            <a:r>
              <a:rPr lang="en-US" dirty="0"/>
              <a:t>Tubes were large, partly emptied of air, with metal electrodes.</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Many scientists — </a:t>
            </a:r>
            <a:r>
              <a:rPr lang="en-US" b="1" dirty="0"/>
              <a:t>William Crookes</a:t>
            </a:r>
            <a:r>
              <a:rPr lang="en-US" dirty="0"/>
              <a:t>, </a:t>
            </a:r>
            <a:r>
              <a:rPr lang="en-US" b="1" dirty="0"/>
              <a:t>Ivan </a:t>
            </a:r>
            <a:r>
              <a:rPr lang="en-US" b="1" dirty="0" err="1"/>
              <a:t>Puluj</a:t>
            </a:r>
            <a:r>
              <a:rPr lang="en-US" b="1" dirty="0"/>
              <a:t> </a:t>
            </a:r>
            <a:r>
              <a:rPr lang="en-US" dirty="0"/>
              <a:t> and others worked with these tubes and saw unusual effects, but didn’t realize they were seeing a new kind of radiation. </a:t>
            </a:r>
          </a:p>
        </p:txBody>
      </p:sp>
      <p:pic>
        <p:nvPicPr>
          <p:cNvPr id="5122" name="Picture 2">
            <a:extLst>
              <a:ext uri="{FF2B5EF4-FFF2-40B4-BE49-F238E27FC236}">
                <a16:creationId xmlns:a16="http://schemas.microsoft.com/office/drawing/2014/main" id="{E78BD120-4963-A756-A34C-BDB8530BC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1729" y="3696923"/>
            <a:ext cx="3739963" cy="280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838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7E6D2D34-4BB4-460B-8844-027610FB2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AE696A9-6BE2-DFBE-8804-863623C96BA6}"/>
              </a:ext>
            </a:extLst>
          </p:cNvPr>
          <p:cNvPicPr>
            <a:picLocks noChangeAspect="1"/>
          </p:cNvPicPr>
          <p:nvPr/>
        </p:nvPicPr>
        <p:blipFill>
          <a:blip r:embed="rId2"/>
          <a:stretch>
            <a:fillRect/>
          </a:stretch>
        </p:blipFill>
        <p:spPr>
          <a:xfrm>
            <a:off x="1547215" y="602673"/>
            <a:ext cx="2274017" cy="2766157"/>
          </a:xfrm>
          <a:prstGeom prst="rect">
            <a:avLst/>
          </a:prstGeom>
        </p:spPr>
      </p:pic>
      <p:grpSp>
        <p:nvGrpSpPr>
          <p:cNvPr id="6153" name="Group 6152">
            <a:extLst>
              <a:ext uri="{FF2B5EF4-FFF2-40B4-BE49-F238E27FC236}">
                <a16:creationId xmlns:a16="http://schemas.microsoft.com/office/drawing/2014/main" id="{C5314570-9B06-4D37-8CBD-EDD67C2FA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4155"/>
            <a:ext cx="2514948" cy="2174333"/>
            <a:chOff x="-305" y="-4155"/>
            <a:chExt cx="2514948" cy="2174333"/>
          </a:xfrm>
        </p:grpSpPr>
        <p:sp>
          <p:nvSpPr>
            <p:cNvPr id="6154" name="Freeform: Shape 6153">
              <a:extLst>
                <a:ext uri="{FF2B5EF4-FFF2-40B4-BE49-F238E27FC236}">
                  <a16:creationId xmlns:a16="http://schemas.microsoft.com/office/drawing/2014/main" id="{A204F55B-358D-4FB5-9979-6724C64154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Freeform: Shape 6154">
              <a:extLst>
                <a:ext uri="{FF2B5EF4-FFF2-40B4-BE49-F238E27FC236}">
                  <a16:creationId xmlns:a16="http://schemas.microsoft.com/office/drawing/2014/main" id="{C4F77C62-9DDF-48D3-A074-159A3276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6" name="Freeform: Shape 6155">
              <a:extLst>
                <a:ext uri="{FF2B5EF4-FFF2-40B4-BE49-F238E27FC236}">
                  <a16:creationId xmlns:a16="http://schemas.microsoft.com/office/drawing/2014/main" id="{DEB07022-F30B-49CA-B1DD-A826815C4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6157" name="Freeform: Shape 6156">
              <a:extLst>
                <a:ext uri="{FF2B5EF4-FFF2-40B4-BE49-F238E27FC236}">
                  <a16:creationId xmlns:a16="http://schemas.microsoft.com/office/drawing/2014/main" id="{F7C47E16-167C-48BF-9FC9-08787D348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146" name="Picture 2">
            <a:extLst>
              <a:ext uri="{FF2B5EF4-FFF2-40B4-BE49-F238E27FC236}">
                <a16:creationId xmlns:a16="http://schemas.microsoft.com/office/drawing/2014/main" id="{2908DDBE-E27E-AC2A-E2A7-DB88A432BFA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7087" y="3462198"/>
            <a:ext cx="3694275" cy="27661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24F0CA-5483-1F75-DE30-4935320DCA15}"/>
              </a:ext>
            </a:extLst>
          </p:cNvPr>
          <p:cNvSpPr txBox="1"/>
          <p:nvPr/>
        </p:nvSpPr>
        <p:spPr>
          <a:xfrm>
            <a:off x="6090574" y="2421682"/>
            <a:ext cx="4977578" cy="363928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300" b="1">
                <a:solidFill>
                  <a:schemeClr val="tx2"/>
                </a:solidFill>
              </a:rPr>
              <a:t>William Crookes and His Tube</a:t>
            </a:r>
          </a:p>
          <a:p>
            <a:pPr indent="-228600">
              <a:lnSpc>
                <a:spcPct val="90000"/>
              </a:lnSpc>
              <a:spcAft>
                <a:spcPts val="600"/>
              </a:spcAft>
              <a:buFont typeface="Arial" panose="020B0604020202020204" pitchFamily="34" charset="0"/>
              <a:buChar char="•"/>
            </a:pPr>
            <a:endParaRPr lang="en-US" sz="1300" b="1">
              <a:solidFill>
                <a:schemeClr val="tx2"/>
              </a:solidFill>
            </a:endParaRPr>
          </a:p>
          <a:p>
            <a:pPr indent="-228600">
              <a:lnSpc>
                <a:spcPct val="90000"/>
              </a:lnSpc>
              <a:spcAft>
                <a:spcPts val="600"/>
              </a:spcAft>
              <a:buFont typeface="Arial" panose="020B0604020202020204" pitchFamily="34" charset="0"/>
              <a:buChar char="•"/>
            </a:pPr>
            <a:r>
              <a:rPr lang="en-US" sz="1300" b="1">
                <a:solidFill>
                  <a:schemeClr val="tx2"/>
                </a:solidFill>
              </a:rPr>
              <a:t>William Crookes</a:t>
            </a:r>
            <a:r>
              <a:rPr lang="en-US" sz="1300">
                <a:solidFill>
                  <a:schemeClr val="tx2"/>
                </a:solidFill>
              </a:rPr>
              <a:t> (England): self-taught experimental genius.</a:t>
            </a:r>
          </a:p>
          <a:p>
            <a:pPr indent="-228600">
              <a:lnSpc>
                <a:spcPct val="90000"/>
              </a:lnSpc>
              <a:spcAft>
                <a:spcPts val="600"/>
              </a:spcAft>
              <a:buFont typeface="Arial" panose="020B0604020202020204" pitchFamily="34" charset="0"/>
              <a:buChar char="•"/>
            </a:pPr>
            <a:endParaRPr lang="en-US" sz="1300">
              <a:solidFill>
                <a:schemeClr val="tx2"/>
              </a:solidFill>
            </a:endParaRPr>
          </a:p>
          <a:p>
            <a:pPr indent="-228600">
              <a:lnSpc>
                <a:spcPct val="90000"/>
              </a:lnSpc>
              <a:spcAft>
                <a:spcPts val="600"/>
              </a:spcAft>
              <a:buFont typeface="Arial" panose="020B0604020202020204" pitchFamily="34" charset="0"/>
              <a:buChar char="•"/>
            </a:pPr>
            <a:r>
              <a:rPr lang="en-US" sz="1300">
                <a:solidFill>
                  <a:schemeClr val="tx2"/>
                </a:solidFill>
              </a:rPr>
              <a:t>Invented the </a:t>
            </a:r>
            <a:r>
              <a:rPr lang="en-US" sz="1300" b="1">
                <a:solidFill>
                  <a:schemeClr val="tx2"/>
                </a:solidFill>
              </a:rPr>
              <a:t>Crookes tube</a:t>
            </a:r>
            <a:r>
              <a:rPr lang="en-US" sz="1300">
                <a:solidFill>
                  <a:schemeClr val="tx2"/>
                </a:solidFill>
              </a:rPr>
              <a:t> in the 1870s.</a:t>
            </a:r>
          </a:p>
          <a:p>
            <a:pPr indent="-228600">
              <a:lnSpc>
                <a:spcPct val="90000"/>
              </a:lnSpc>
              <a:spcAft>
                <a:spcPts val="600"/>
              </a:spcAft>
              <a:buFont typeface="Arial" panose="020B0604020202020204" pitchFamily="34" charset="0"/>
              <a:buChar char="•"/>
            </a:pPr>
            <a:endParaRPr lang="en-US" sz="1300">
              <a:solidFill>
                <a:schemeClr val="tx2"/>
              </a:solidFill>
            </a:endParaRPr>
          </a:p>
          <a:p>
            <a:pPr indent="-228600">
              <a:lnSpc>
                <a:spcPct val="90000"/>
              </a:lnSpc>
              <a:spcAft>
                <a:spcPts val="600"/>
              </a:spcAft>
              <a:buFont typeface="Arial" panose="020B0604020202020204" pitchFamily="34" charset="0"/>
              <a:buChar char="•"/>
            </a:pPr>
            <a:r>
              <a:rPr lang="en-US" sz="1300">
                <a:solidFill>
                  <a:schemeClr val="tx2"/>
                </a:solidFill>
              </a:rPr>
              <a:t>Partially evacuated glass tube with cathode (–) and anode (+).</a:t>
            </a:r>
          </a:p>
          <a:p>
            <a:pPr indent="-228600">
              <a:lnSpc>
                <a:spcPct val="90000"/>
              </a:lnSpc>
              <a:spcAft>
                <a:spcPts val="600"/>
              </a:spcAft>
              <a:buFont typeface="Arial" panose="020B0604020202020204" pitchFamily="34" charset="0"/>
              <a:buChar char="•"/>
            </a:pPr>
            <a:endParaRPr lang="en-US" sz="1300">
              <a:solidFill>
                <a:schemeClr val="tx2"/>
              </a:solidFill>
            </a:endParaRPr>
          </a:p>
          <a:p>
            <a:pPr indent="-228600">
              <a:lnSpc>
                <a:spcPct val="90000"/>
              </a:lnSpc>
              <a:spcAft>
                <a:spcPts val="600"/>
              </a:spcAft>
              <a:buFont typeface="Arial" panose="020B0604020202020204" pitchFamily="34" charset="0"/>
              <a:buChar char="•"/>
            </a:pPr>
            <a:r>
              <a:rPr lang="en-US" sz="1300">
                <a:solidFill>
                  <a:schemeClr val="tx2"/>
                </a:solidFill>
              </a:rPr>
              <a:t>When high voltage applied:</a:t>
            </a:r>
          </a:p>
          <a:p>
            <a:pPr marL="742950" lvl="1" indent="-228600">
              <a:lnSpc>
                <a:spcPct val="90000"/>
              </a:lnSpc>
              <a:spcAft>
                <a:spcPts val="600"/>
              </a:spcAft>
              <a:buFont typeface="Arial" panose="020B0604020202020204" pitchFamily="34" charset="0"/>
              <a:buChar char="•"/>
            </a:pPr>
            <a:r>
              <a:rPr lang="en-US" sz="1300">
                <a:solidFill>
                  <a:schemeClr val="tx2"/>
                </a:solidFill>
              </a:rPr>
              <a:t>Cathode rays (electrons) travel from cathode to anode.</a:t>
            </a:r>
          </a:p>
          <a:p>
            <a:pPr marL="742950" lvl="1" indent="-228600">
              <a:lnSpc>
                <a:spcPct val="90000"/>
              </a:lnSpc>
              <a:spcAft>
                <a:spcPts val="600"/>
              </a:spcAft>
              <a:buFont typeface="Arial" panose="020B0604020202020204" pitchFamily="34" charset="0"/>
              <a:buChar char="•"/>
            </a:pPr>
            <a:r>
              <a:rPr lang="en-US" sz="1300">
                <a:solidFill>
                  <a:schemeClr val="tx2"/>
                </a:solidFill>
              </a:rPr>
              <a:t>Glow produced when rays strike the glass or target.</a:t>
            </a:r>
          </a:p>
          <a:p>
            <a:pPr marL="742950" lvl="1" indent="-228600">
              <a:lnSpc>
                <a:spcPct val="90000"/>
              </a:lnSpc>
              <a:spcAft>
                <a:spcPts val="600"/>
              </a:spcAft>
              <a:buFont typeface="Arial" panose="020B0604020202020204" pitchFamily="34" charset="0"/>
              <a:buChar char="•"/>
            </a:pPr>
            <a:endParaRPr lang="en-US" sz="1300">
              <a:solidFill>
                <a:schemeClr val="tx2"/>
              </a:solidFill>
            </a:endParaRPr>
          </a:p>
          <a:p>
            <a:pPr indent="-228600">
              <a:lnSpc>
                <a:spcPct val="90000"/>
              </a:lnSpc>
              <a:spcAft>
                <a:spcPts val="600"/>
              </a:spcAft>
              <a:buFont typeface="Arial" panose="020B0604020202020204" pitchFamily="34" charset="0"/>
              <a:buChar char="•"/>
            </a:pPr>
            <a:r>
              <a:rPr lang="en-US" sz="1300">
                <a:solidFill>
                  <a:schemeClr val="tx2"/>
                </a:solidFill>
              </a:rPr>
              <a:t>This tube was the ancestor of the modern X-ray tube.</a:t>
            </a:r>
          </a:p>
        </p:txBody>
      </p:sp>
    </p:spTree>
    <p:extLst>
      <p:ext uri="{BB962C8B-B14F-4D97-AF65-F5344CB8AC3E}">
        <p14:creationId xmlns:p14="http://schemas.microsoft.com/office/powerpoint/2010/main" val="4113328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553E236-D53A-022C-9A62-F9DEEC5C3668}"/>
              </a:ext>
            </a:extLst>
          </p:cNvPr>
          <p:cNvSpPr txBox="1"/>
          <p:nvPr/>
        </p:nvSpPr>
        <p:spPr>
          <a:xfrm>
            <a:off x="838201" y="1825625"/>
            <a:ext cx="4933462"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dirty="0"/>
              <a:t>Ivan </a:t>
            </a:r>
            <a:r>
              <a:rPr lang="en-US" b="1"/>
              <a:t>Puluj</a:t>
            </a:r>
          </a:p>
          <a:p>
            <a:pPr indent="-228600">
              <a:lnSpc>
                <a:spcPct val="90000"/>
              </a:lnSpc>
              <a:spcAft>
                <a:spcPts val="600"/>
              </a:spcAft>
              <a:buFont typeface="Arial" panose="020B0604020202020204" pitchFamily="34" charset="0"/>
              <a:buChar char="•"/>
            </a:pPr>
            <a:endParaRPr lang="en-US" b="1"/>
          </a:p>
          <a:p>
            <a:pPr indent="-228600">
              <a:lnSpc>
                <a:spcPct val="90000"/>
              </a:lnSpc>
              <a:spcAft>
                <a:spcPts val="600"/>
              </a:spcAft>
              <a:buFont typeface="Arial" panose="020B0604020202020204" pitchFamily="34" charset="0"/>
              <a:buChar char="•"/>
            </a:pPr>
            <a:r>
              <a:rPr lang="en-US" dirty="0"/>
              <a:t>Ukrainian physicist and inventor.</a:t>
            </a:r>
            <a:endParaRPr lang="en-US"/>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dirty="0"/>
              <a:t>Designed the </a:t>
            </a:r>
            <a:r>
              <a:rPr lang="en-US" b="1"/>
              <a:t>Puluj</a:t>
            </a:r>
            <a:r>
              <a:rPr lang="en-US" b="1" dirty="0"/>
              <a:t> lamp</a:t>
            </a:r>
            <a:r>
              <a:rPr lang="en-US" dirty="0"/>
              <a:t> — a type of gas-discharge tube.</a:t>
            </a:r>
            <a:endParaRPr lang="en-US"/>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dirty="0"/>
              <a:t>Took photographs showing the inside of objects  but didn’t interpret them as a new kind of ray.</a:t>
            </a:r>
            <a:endParaRPr lang="en-US"/>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dirty="0"/>
              <a:t>His work indirectly influenced </a:t>
            </a:r>
            <a:r>
              <a:rPr lang="en-US"/>
              <a:t>Röntgen’s</a:t>
            </a:r>
            <a:r>
              <a:rPr lang="en-US" dirty="0"/>
              <a:t> approach.</a:t>
            </a:r>
            <a:endParaRPr lang="en-US"/>
          </a:p>
        </p:txBody>
      </p:sp>
      <p:pic>
        <p:nvPicPr>
          <p:cNvPr id="5" name="Picture 4">
            <a:extLst>
              <a:ext uri="{FF2B5EF4-FFF2-40B4-BE49-F238E27FC236}">
                <a16:creationId xmlns:a16="http://schemas.microsoft.com/office/drawing/2014/main" id="{32A137A8-B50B-5376-3541-345346673442}"/>
              </a:ext>
            </a:extLst>
          </p:cNvPr>
          <p:cNvPicPr>
            <a:picLocks noChangeAspect="1"/>
          </p:cNvPicPr>
          <p:nvPr/>
        </p:nvPicPr>
        <p:blipFill>
          <a:blip r:embed="rId2"/>
          <a:srcRect l="7677" r="12598" b="2"/>
          <a:stretch>
            <a:fillRect/>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2D0CF50-2224-23FD-39D9-BF39D4B0478E}"/>
              </a:ext>
            </a:extLst>
          </p:cNvPr>
          <p:cNvPicPr>
            <a:picLocks noChangeAspect="1"/>
          </p:cNvPicPr>
          <p:nvPr/>
        </p:nvPicPr>
        <p:blipFill>
          <a:blip r:embed="rId3"/>
          <a:srcRect t="13316" r="1" b="26430"/>
          <a:stretch>
            <a:fillRect/>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9" name="Picture 8">
            <a:extLst>
              <a:ext uri="{FF2B5EF4-FFF2-40B4-BE49-F238E27FC236}">
                <a16:creationId xmlns:a16="http://schemas.microsoft.com/office/drawing/2014/main" id="{10C06AE6-D73F-9485-7AD3-381F41592F07}"/>
              </a:ext>
            </a:extLst>
          </p:cNvPr>
          <p:cNvPicPr>
            <a:picLocks noChangeAspect="1"/>
          </p:cNvPicPr>
          <p:nvPr/>
        </p:nvPicPr>
        <p:blipFill>
          <a:blip r:embed="rId4"/>
          <a:srcRect l="13633" r="4002" b="-2"/>
          <a:stretch>
            <a:fillRect/>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3555220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03A54E0-BBC4-1EB4-42E9-F616D4628258}"/>
              </a:ext>
            </a:extLst>
          </p:cNvPr>
          <p:cNvPicPr>
            <a:picLocks noChangeAspect="1"/>
          </p:cNvPicPr>
          <p:nvPr/>
        </p:nvPicPr>
        <p:blipFill>
          <a:blip r:embed="rId2"/>
          <a:stretch>
            <a:fillRect/>
          </a:stretch>
        </p:blipFill>
        <p:spPr>
          <a:xfrm>
            <a:off x="703182" y="1588440"/>
            <a:ext cx="4777381" cy="351137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C8BAB5BC-EA6E-23BE-8E48-1952ECD653D7}"/>
              </a:ext>
            </a:extLst>
          </p:cNvPr>
          <p:cNvSpPr txBox="1"/>
          <p:nvPr/>
        </p:nvSpPr>
        <p:spPr>
          <a:xfrm>
            <a:off x="5894962" y="1984443"/>
            <a:ext cx="5458838"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a:t>Wilhelm Konrad Röntgen</a:t>
            </a:r>
          </a:p>
          <a:p>
            <a:pPr indent="-228600">
              <a:lnSpc>
                <a:spcPct val="90000"/>
              </a:lnSpc>
              <a:spcAft>
                <a:spcPts val="600"/>
              </a:spcAft>
              <a:buFont typeface="Arial" panose="020B0604020202020204" pitchFamily="34" charset="0"/>
              <a:buChar char="•"/>
            </a:pPr>
            <a:endParaRPr lang="en-US" b="1"/>
          </a:p>
          <a:p>
            <a:pPr indent="-228600">
              <a:lnSpc>
                <a:spcPct val="90000"/>
              </a:lnSpc>
              <a:spcAft>
                <a:spcPts val="600"/>
              </a:spcAft>
              <a:buFont typeface="Arial" panose="020B0604020202020204" pitchFamily="34" charset="0"/>
              <a:buChar char="•"/>
            </a:pPr>
            <a:r>
              <a:rPr lang="en-US"/>
              <a:t>German physicist, very meticulous in his experiments.</a:t>
            </a:r>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a:t>November 8, 1895: working late with a Crookes tube wrapped in black cardboard.</a:t>
            </a:r>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a:t>Noticed a glowing fluorescent screen several feet away even though the tube was covered and the room was dark.</a:t>
            </a:r>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a:t>He realized an </a:t>
            </a:r>
            <a:r>
              <a:rPr lang="en-US" b="1"/>
              <a:t>invisible ray</a:t>
            </a:r>
            <a:r>
              <a:rPr lang="en-US"/>
              <a:t> was coming from the tube.</a:t>
            </a:r>
          </a:p>
        </p:txBody>
      </p:sp>
    </p:spTree>
    <p:extLst>
      <p:ext uri="{BB962C8B-B14F-4D97-AF65-F5344CB8AC3E}">
        <p14:creationId xmlns:p14="http://schemas.microsoft.com/office/powerpoint/2010/main" val="883145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BEF324D4-0626-14BC-B425-15C72D6B197F}"/>
              </a:ext>
            </a:extLst>
          </p:cNvPr>
          <p:cNvPicPr>
            <a:picLocks noChangeAspect="1"/>
          </p:cNvPicPr>
          <p:nvPr/>
        </p:nvPicPr>
        <p:blipFill>
          <a:blip r:embed="rId2"/>
          <a:stretch>
            <a:fillRect/>
          </a:stretch>
        </p:blipFill>
        <p:spPr>
          <a:xfrm>
            <a:off x="703182" y="1869112"/>
            <a:ext cx="4777381" cy="295003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04552E6A-84E1-AC2E-216D-A83C3242CC59}"/>
              </a:ext>
            </a:extLst>
          </p:cNvPr>
          <p:cNvSpPr txBox="1"/>
          <p:nvPr/>
        </p:nvSpPr>
        <p:spPr>
          <a:xfrm>
            <a:off x="5894962" y="1984443"/>
            <a:ext cx="5458838"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dirty="0"/>
              <a:t>Testing the New Ray</a:t>
            </a:r>
            <a:endParaRPr lang="en-US" b="1"/>
          </a:p>
          <a:p>
            <a:pPr indent="-228600">
              <a:lnSpc>
                <a:spcPct val="90000"/>
              </a:lnSpc>
              <a:spcAft>
                <a:spcPts val="600"/>
              </a:spcAft>
              <a:buFont typeface="Arial" panose="020B0604020202020204" pitchFamily="34" charset="0"/>
              <a:buChar char="•"/>
            </a:pPr>
            <a:endParaRPr lang="en-US" b="1"/>
          </a:p>
          <a:p>
            <a:pPr indent="-228600">
              <a:lnSpc>
                <a:spcPct val="90000"/>
              </a:lnSpc>
              <a:spcAft>
                <a:spcPts val="600"/>
              </a:spcAft>
              <a:buFont typeface="Arial" panose="020B0604020202020204" pitchFamily="34" charset="0"/>
              <a:buChar char="•"/>
            </a:pPr>
            <a:r>
              <a:rPr lang="en-US"/>
              <a:t>Röntgen</a:t>
            </a:r>
            <a:r>
              <a:rPr lang="en-US" dirty="0"/>
              <a:t> placed objects between the tube and the screen:</a:t>
            </a:r>
            <a:endParaRPr lang="en-US"/>
          </a:p>
          <a:p>
            <a:pPr marL="742950" lvl="1" indent="-228600">
              <a:lnSpc>
                <a:spcPct val="90000"/>
              </a:lnSpc>
              <a:spcAft>
                <a:spcPts val="600"/>
              </a:spcAft>
              <a:buFont typeface="Arial" panose="020B0604020202020204" pitchFamily="34" charset="0"/>
              <a:buChar char="•"/>
            </a:pPr>
            <a:r>
              <a:rPr lang="en-US" dirty="0"/>
              <a:t>Wood, books, aluminum allowed some rays through.</a:t>
            </a:r>
            <a:endParaRPr lang="en-US"/>
          </a:p>
          <a:p>
            <a:pPr marL="742950" lvl="1" indent="-228600">
              <a:lnSpc>
                <a:spcPct val="90000"/>
              </a:lnSpc>
              <a:spcAft>
                <a:spcPts val="600"/>
              </a:spcAft>
              <a:buFont typeface="Arial" panose="020B0604020202020204" pitchFamily="34" charset="0"/>
              <a:buChar char="•"/>
            </a:pPr>
            <a:r>
              <a:rPr lang="en-US" dirty="0"/>
              <a:t>Lead blocked them completely.</a:t>
            </a:r>
            <a:endParaRPr lang="en-US"/>
          </a:p>
          <a:p>
            <a:pPr marL="742950" lvl="1" indent="-228600">
              <a:lnSpc>
                <a:spcPct val="90000"/>
              </a:lnSpc>
              <a:spcAft>
                <a:spcPts val="600"/>
              </a:spcAft>
              <a:buFont typeface="Arial" panose="020B0604020202020204" pitchFamily="34" charset="0"/>
              <a:buChar char="•"/>
            </a:pPr>
            <a:endParaRPr lang="en-US"/>
          </a:p>
          <a:p>
            <a:pPr marL="742950" lvl="1"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dirty="0"/>
              <a:t>Rays could penetrate human flesh but not bone.</a:t>
            </a:r>
            <a:endParaRPr lang="en-US"/>
          </a:p>
          <a:p>
            <a:pPr indent="-228600">
              <a:lnSpc>
                <a:spcPct val="90000"/>
              </a:lnSpc>
              <a:spcAft>
                <a:spcPts val="600"/>
              </a:spcAft>
              <a:buFont typeface="Arial" panose="020B0604020202020204" pitchFamily="34" charset="0"/>
              <a:buChar char="•"/>
            </a:pPr>
            <a:r>
              <a:rPr lang="en-US" dirty="0"/>
              <a:t>He called them </a:t>
            </a:r>
            <a:r>
              <a:rPr lang="en-US" b="1" dirty="0"/>
              <a:t>X-rays</a:t>
            </a:r>
            <a:r>
              <a:rPr lang="en-US" dirty="0"/>
              <a:t> (“X” meaning unknown).</a:t>
            </a:r>
            <a:endParaRPr lang="en-US"/>
          </a:p>
        </p:txBody>
      </p:sp>
    </p:spTree>
    <p:extLst>
      <p:ext uri="{BB962C8B-B14F-4D97-AF65-F5344CB8AC3E}">
        <p14:creationId xmlns:p14="http://schemas.microsoft.com/office/powerpoint/2010/main" val="3555256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E9E63046-C0B9-6ACD-C4B8-48681B67ABF8}"/>
              </a:ext>
            </a:extLst>
          </p:cNvPr>
          <p:cNvPicPr>
            <a:picLocks noChangeAspect="1"/>
          </p:cNvPicPr>
          <p:nvPr/>
        </p:nvPicPr>
        <p:blipFill>
          <a:blip r:embed="rId2"/>
          <a:stretch>
            <a:fillRect/>
          </a:stretch>
        </p:blipFill>
        <p:spPr>
          <a:xfrm>
            <a:off x="889344" y="511293"/>
            <a:ext cx="4405057"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9A406A92-4888-C59B-E95A-27F8C258881E}"/>
              </a:ext>
            </a:extLst>
          </p:cNvPr>
          <p:cNvSpPr txBox="1"/>
          <p:nvPr/>
        </p:nvSpPr>
        <p:spPr>
          <a:xfrm>
            <a:off x="5894962" y="1984443"/>
            <a:ext cx="5458838"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dirty="0"/>
              <a:t>First X-Ray Image</a:t>
            </a:r>
            <a:endParaRPr lang="en-US" b="1"/>
          </a:p>
          <a:p>
            <a:pPr indent="-228600">
              <a:lnSpc>
                <a:spcPct val="90000"/>
              </a:lnSpc>
              <a:spcAft>
                <a:spcPts val="600"/>
              </a:spcAft>
              <a:buFont typeface="Arial" panose="020B0604020202020204" pitchFamily="34" charset="0"/>
              <a:buChar char="•"/>
            </a:pPr>
            <a:endParaRPr lang="en-US" b="1"/>
          </a:p>
          <a:p>
            <a:pPr indent="-228600">
              <a:lnSpc>
                <a:spcPct val="90000"/>
              </a:lnSpc>
              <a:spcAft>
                <a:spcPts val="600"/>
              </a:spcAft>
              <a:buFont typeface="Arial" panose="020B0604020202020204" pitchFamily="34" charset="0"/>
              <a:buChar char="•"/>
            </a:pPr>
            <a:r>
              <a:rPr lang="en-US" dirty="0"/>
              <a:t>December 22, 1895: X-ray of his wife Anna Bertha’s hand.</a:t>
            </a:r>
            <a:endParaRPr lang="en-US"/>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dirty="0"/>
              <a:t>Bones and wedding ring clearly visible.</a:t>
            </a:r>
            <a:endParaRPr lang="en-US"/>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dirty="0"/>
              <a:t>This image amazed the world — newspapers called it “seeing the invisible.”</a:t>
            </a:r>
            <a:endParaRPr lang="en-US"/>
          </a:p>
        </p:txBody>
      </p:sp>
    </p:spTree>
    <p:extLst>
      <p:ext uri="{BB962C8B-B14F-4D97-AF65-F5344CB8AC3E}">
        <p14:creationId xmlns:p14="http://schemas.microsoft.com/office/powerpoint/2010/main" val="3531971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7004BB9-EEA0-F6B2-A3FC-9850797FF6C1}"/>
              </a:ext>
            </a:extLst>
          </p:cNvPr>
          <p:cNvPicPr>
            <a:picLocks noChangeAspect="1"/>
          </p:cNvPicPr>
          <p:nvPr/>
        </p:nvPicPr>
        <p:blipFill>
          <a:blip r:embed="rId2"/>
          <a:stretch>
            <a:fillRect/>
          </a:stretch>
        </p:blipFill>
        <p:spPr>
          <a:xfrm>
            <a:off x="1314268" y="511293"/>
            <a:ext cx="3555208"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5BC16150-3370-F49C-ED67-9DF2CBCE7B75}"/>
              </a:ext>
            </a:extLst>
          </p:cNvPr>
          <p:cNvSpPr txBox="1"/>
          <p:nvPr/>
        </p:nvSpPr>
        <p:spPr>
          <a:xfrm>
            <a:off x="5894962" y="1984443"/>
            <a:ext cx="5458838"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a:t>Röntgen’s</a:t>
            </a:r>
            <a:r>
              <a:rPr lang="en-US" b="1" dirty="0"/>
              <a:t> Follow-Up</a:t>
            </a:r>
            <a:endParaRPr lang="en-US" b="1"/>
          </a:p>
          <a:p>
            <a:pPr indent="-228600">
              <a:lnSpc>
                <a:spcPct val="90000"/>
              </a:lnSpc>
              <a:spcAft>
                <a:spcPts val="600"/>
              </a:spcAft>
              <a:buFont typeface="Arial" panose="020B0604020202020204" pitchFamily="34" charset="0"/>
              <a:buChar char="•"/>
            </a:pPr>
            <a:endParaRPr lang="en-US" b="1"/>
          </a:p>
          <a:p>
            <a:pPr indent="-228600">
              <a:lnSpc>
                <a:spcPct val="90000"/>
              </a:lnSpc>
              <a:spcAft>
                <a:spcPts val="600"/>
              </a:spcAft>
              <a:buFont typeface="Arial" panose="020B0604020202020204" pitchFamily="34" charset="0"/>
              <a:buChar char="•"/>
            </a:pPr>
            <a:r>
              <a:rPr lang="en-US" dirty="0"/>
              <a:t>Worked intensely for weeks, testing different materials and effects.</a:t>
            </a:r>
            <a:endParaRPr lang="en-US"/>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dirty="0"/>
              <a:t>Discovered that X-rays could:</a:t>
            </a:r>
            <a:endParaRPr lang="en-US"/>
          </a:p>
          <a:p>
            <a:pPr marL="742950" lvl="1" indent="-228600">
              <a:lnSpc>
                <a:spcPct val="90000"/>
              </a:lnSpc>
              <a:spcAft>
                <a:spcPts val="600"/>
              </a:spcAft>
              <a:buFont typeface="Arial" panose="020B0604020202020204" pitchFamily="34" charset="0"/>
              <a:buChar char="•"/>
            </a:pPr>
            <a:r>
              <a:rPr lang="en-US" dirty="0"/>
              <a:t>Pass through flesh but not bone.</a:t>
            </a:r>
            <a:endParaRPr lang="en-US"/>
          </a:p>
          <a:p>
            <a:pPr marL="742950" lvl="1" indent="-228600">
              <a:lnSpc>
                <a:spcPct val="90000"/>
              </a:lnSpc>
              <a:spcAft>
                <a:spcPts val="600"/>
              </a:spcAft>
              <a:buFont typeface="Arial" panose="020B0604020202020204" pitchFamily="34" charset="0"/>
              <a:buChar char="•"/>
            </a:pPr>
            <a:r>
              <a:rPr lang="en-US" dirty="0"/>
              <a:t>Cause certain materials to fluoresce.</a:t>
            </a:r>
            <a:endParaRPr lang="en-US"/>
          </a:p>
          <a:p>
            <a:pPr marL="742950" lvl="1" indent="-228600">
              <a:lnSpc>
                <a:spcPct val="90000"/>
              </a:lnSpc>
              <a:spcAft>
                <a:spcPts val="600"/>
              </a:spcAft>
              <a:buFont typeface="Arial" panose="020B0604020202020204" pitchFamily="34" charset="0"/>
              <a:buChar char="•"/>
            </a:pPr>
            <a:r>
              <a:rPr lang="en-US" dirty="0"/>
              <a:t>Expose photographic plates.</a:t>
            </a:r>
            <a:endParaRPr lang="en-US"/>
          </a:p>
          <a:p>
            <a:pPr marL="742950" lvl="1" indent="-228600">
              <a:lnSpc>
                <a:spcPct val="90000"/>
              </a:lnSpc>
              <a:spcAft>
                <a:spcPts val="600"/>
              </a:spcAft>
              <a:buFont typeface="Arial" panose="020B0604020202020204" pitchFamily="34" charset="0"/>
              <a:buChar char="•"/>
            </a:pPr>
            <a:endParaRPr lang="en-US"/>
          </a:p>
          <a:p>
            <a:pPr marL="742950" lvl="1"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dirty="0"/>
              <a:t>Published results within weeks — revolution began.</a:t>
            </a:r>
            <a:endParaRPr lang="en-US"/>
          </a:p>
        </p:txBody>
      </p:sp>
    </p:spTree>
    <p:extLst>
      <p:ext uri="{BB962C8B-B14F-4D97-AF65-F5344CB8AC3E}">
        <p14:creationId xmlns:p14="http://schemas.microsoft.com/office/powerpoint/2010/main" val="4039262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C7F9D80-80F4-B9ED-C1EF-CAEA9608C1AE}"/>
              </a:ext>
            </a:extLst>
          </p:cNvPr>
          <p:cNvPicPr>
            <a:picLocks noChangeAspect="1"/>
          </p:cNvPicPr>
          <p:nvPr/>
        </p:nvPicPr>
        <p:blipFill>
          <a:blip r:embed="rId2"/>
          <a:srcRect t="12153" b="3578"/>
          <a:stretch>
            <a:fillRect/>
          </a:stretch>
        </p:blipFill>
        <p:spPr>
          <a:xfrm>
            <a:off x="812758" y="457200"/>
            <a:ext cx="10566483" cy="5943600"/>
          </a:xfrm>
          <a:prstGeom prst="rect">
            <a:avLst/>
          </a:prstGeom>
        </p:spPr>
      </p:pic>
      <p:graphicFrame>
        <p:nvGraphicFramePr>
          <p:cNvPr id="8" name="TextBox 5">
            <a:extLst>
              <a:ext uri="{FF2B5EF4-FFF2-40B4-BE49-F238E27FC236}">
                <a16:creationId xmlns:a16="http://schemas.microsoft.com/office/drawing/2014/main" id="{2C264E5E-AC57-45BE-C391-A117A3A34131}"/>
              </a:ext>
            </a:extLst>
          </p:cNvPr>
          <p:cNvGraphicFramePr/>
          <p:nvPr>
            <p:extLst>
              <p:ext uri="{D42A27DB-BD31-4B8C-83A1-F6EECF244321}">
                <p14:modId xmlns:p14="http://schemas.microsoft.com/office/powerpoint/2010/main" val="4375806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1310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1B41F8-3425-F041-F152-0666822FA91E}"/>
              </a:ext>
            </a:extLst>
          </p:cNvPr>
          <p:cNvSpPr txBox="1"/>
          <p:nvPr/>
        </p:nvSpPr>
        <p:spPr>
          <a:xfrm>
            <a:off x="735674" y="348541"/>
            <a:ext cx="10344701" cy="2308324"/>
          </a:xfrm>
          <a:prstGeom prst="rect">
            <a:avLst/>
          </a:prstGeom>
          <a:noFill/>
        </p:spPr>
        <p:txBody>
          <a:bodyPr wrap="square">
            <a:spAutoFit/>
          </a:bodyPr>
          <a:lstStyle/>
          <a:p>
            <a:pPr>
              <a:buNone/>
            </a:pPr>
            <a:r>
              <a:rPr lang="en-US" b="1" dirty="0"/>
              <a:t>Why </a:t>
            </a:r>
            <a:r>
              <a:rPr lang="en-US" b="1" dirty="0" err="1"/>
              <a:t>Röntgen’s</a:t>
            </a:r>
            <a:r>
              <a:rPr lang="en-US" b="1" dirty="0"/>
              <a:t> Work Was Different</a:t>
            </a:r>
          </a:p>
          <a:p>
            <a:pPr>
              <a:buNone/>
            </a:pPr>
            <a:endParaRPr lang="en-US" b="1" dirty="0"/>
          </a:p>
          <a:p>
            <a:pPr>
              <a:buFont typeface="Arial" panose="020B0604020202020204" pitchFamily="34" charset="0"/>
              <a:buChar char="•"/>
            </a:pPr>
            <a:r>
              <a:rPr lang="en-US" dirty="0"/>
              <a:t>Many scientists saw hints of X-rays but ignored them.</a:t>
            </a:r>
          </a:p>
          <a:p>
            <a:pPr>
              <a:buFont typeface="Arial" panose="020B0604020202020204" pitchFamily="34" charset="0"/>
              <a:buChar char="•"/>
            </a:pPr>
            <a:endParaRPr lang="en-US" dirty="0"/>
          </a:p>
          <a:p>
            <a:pPr>
              <a:buFont typeface="Arial" panose="020B0604020202020204" pitchFamily="34" charset="0"/>
              <a:buChar char="•"/>
            </a:pPr>
            <a:r>
              <a:rPr lang="en-US" dirty="0" err="1"/>
              <a:t>Röntgen</a:t>
            </a:r>
            <a:r>
              <a:rPr lang="en-US" dirty="0"/>
              <a:t> investigated thoroughly, documented results, and proved it was a </a:t>
            </a:r>
            <a:r>
              <a:rPr lang="en-US" b="1" dirty="0"/>
              <a:t>new form of electromagnetic radiation</a:t>
            </a:r>
            <a:r>
              <a:rPr lang="en-US" dirty="0"/>
              <a:t>.</a:t>
            </a:r>
          </a:p>
          <a:p>
            <a:pPr>
              <a:buFont typeface="Arial" panose="020B0604020202020204" pitchFamily="34" charset="0"/>
              <a:buChar char="•"/>
            </a:pPr>
            <a:endParaRPr lang="en-US" dirty="0"/>
          </a:p>
          <a:p>
            <a:pPr>
              <a:buFont typeface="Arial" panose="020B0604020202020204" pitchFamily="34" charset="0"/>
              <a:buChar char="•"/>
            </a:pPr>
            <a:r>
              <a:rPr lang="en-US" dirty="0"/>
              <a:t>Awarded the first Nobel Prize in Physics in 1901.</a:t>
            </a:r>
          </a:p>
        </p:txBody>
      </p:sp>
      <p:pic>
        <p:nvPicPr>
          <p:cNvPr id="7" name="Picture 6">
            <a:extLst>
              <a:ext uri="{FF2B5EF4-FFF2-40B4-BE49-F238E27FC236}">
                <a16:creationId xmlns:a16="http://schemas.microsoft.com/office/drawing/2014/main" id="{CA94D92B-9985-D104-7739-2B42ABE4EB85}"/>
              </a:ext>
            </a:extLst>
          </p:cNvPr>
          <p:cNvPicPr>
            <a:picLocks noChangeAspect="1"/>
          </p:cNvPicPr>
          <p:nvPr/>
        </p:nvPicPr>
        <p:blipFill>
          <a:blip r:embed="rId2"/>
          <a:stretch>
            <a:fillRect/>
          </a:stretch>
        </p:blipFill>
        <p:spPr>
          <a:xfrm>
            <a:off x="8546491" y="2205400"/>
            <a:ext cx="3044976" cy="3991472"/>
          </a:xfrm>
          <a:prstGeom prst="rect">
            <a:avLst/>
          </a:prstGeom>
        </p:spPr>
      </p:pic>
    </p:spTree>
    <p:extLst>
      <p:ext uri="{BB962C8B-B14F-4D97-AF65-F5344CB8AC3E}">
        <p14:creationId xmlns:p14="http://schemas.microsoft.com/office/powerpoint/2010/main" val="485943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5DCFD29F-1BB9-61BC-335E-7F9D603CFF6B}"/>
              </a:ext>
            </a:extLst>
          </p:cNvPr>
          <p:cNvSpPr txBox="1"/>
          <p:nvPr/>
        </p:nvSpPr>
        <p:spPr>
          <a:xfrm>
            <a:off x="838200" y="1825625"/>
            <a:ext cx="10515600"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100" b="1"/>
              <a:t>Properties of X-Rays </a:t>
            </a:r>
          </a:p>
          <a:p>
            <a:pPr indent="-228600">
              <a:lnSpc>
                <a:spcPct val="90000"/>
              </a:lnSpc>
              <a:spcAft>
                <a:spcPts val="600"/>
              </a:spcAft>
              <a:buFont typeface="Arial" panose="020B0604020202020204" pitchFamily="34" charset="0"/>
              <a:buChar char="•"/>
            </a:pPr>
            <a:endParaRPr lang="en-US" sz="1100" b="1"/>
          </a:p>
          <a:p>
            <a:pPr indent="-228600">
              <a:lnSpc>
                <a:spcPct val="90000"/>
              </a:lnSpc>
              <a:spcAft>
                <a:spcPts val="600"/>
              </a:spcAft>
              <a:buFont typeface="Arial" panose="020B0604020202020204" pitchFamily="34" charset="0"/>
              <a:buChar char="•"/>
            </a:pPr>
            <a:r>
              <a:rPr lang="en-US" sz="1100"/>
              <a:t>Invisible electromagnetic waves.</a:t>
            </a:r>
          </a:p>
          <a:p>
            <a:pPr indent="-228600">
              <a:lnSpc>
                <a:spcPct val="90000"/>
              </a:lnSpc>
              <a:spcAft>
                <a:spcPts val="600"/>
              </a:spcAft>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r>
              <a:rPr lang="en-US" sz="1100"/>
              <a:t>Travel in straight lines in a vacuum.</a:t>
            </a:r>
          </a:p>
          <a:p>
            <a:pPr indent="-228600">
              <a:lnSpc>
                <a:spcPct val="90000"/>
              </a:lnSpc>
              <a:spcAft>
                <a:spcPts val="600"/>
              </a:spcAft>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r>
              <a:rPr lang="en-US" sz="1100"/>
              <a:t>Move at the speed of light.</a:t>
            </a:r>
          </a:p>
          <a:p>
            <a:pPr indent="-228600">
              <a:lnSpc>
                <a:spcPct val="90000"/>
              </a:lnSpc>
              <a:spcAft>
                <a:spcPts val="600"/>
              </a:spcAft>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r>
              <a:rPr lang="en-US" sz="1100"/>
              <a:t>Can’t be seen, heard, smelled, or felt.</a:t>
            </a:r>
          </a:p>
          <a:p>
            <a:pPr indent="-228600">
              <a:lnSpc>
                <a:spcPct val="90000"/>
              </a:lnSpc>
              <a:spcAft>
                <a:spcPts val="600"/>
              </a:spcAft>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r>
              <a:rPr lang="en-US" sz="1100"/>
              <a:t>Cause fluorescence in some materials. Can blacken photographic film. Can ionize atoms and molecules.</a:t>
            </a:r>
          </a:p>
          <a:p>
            <a:pPr indent="-228600">
              <a:lnSpc>
                <a:spcPct val="90000"/>
              </a:lnSpc>
              <a:spcAft>
                <a:spcPts val="600"/>
              </a:spcAft>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r>
              <a:rPr lang="en-US" sz="1100"/>
              <a:t>Have biological effects — can be therapeutic or harmful.</a:t>
            </a:r>
          </a:p>
          <a:p>
            <a:pPr indent="-228600">
              <a:lnSpc>
                <a:spcPct val="90000"/>
              </a:lnSpc>
              <a:spcAft>
                <a:spcPts val="600"/>
              </a:spcAft>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r>
              <a:rPr lang="en-US" sz="1100"/>
              <a:t>Absorption: X-rays are absorbed by matter</a:t>
            </a:r>
          </a:p>
          <a:p>
            <a:pPr indent="-228600">
              <a:lnSpc>
                <a:spcPct val="90000"/>
              </a:lnSpc>
              <a:spcAft>
                <a:spcPts val="600"/>
              </a:spcAft>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r>
              <a:rPr lang="en-US" sz="1100"/>
              <a:t>Ionizing capability: X-rays interact with materials they penetrate and cause ionization</a:t>
            </a:r>
          </a:p>
          <a:p>
            <a:pPr indent="-228600">
              <a:lnSpc>
                <a:spcPct val="90000"/>
              </a:lnSpc>
              <a:spcAft>
                <a:spcPts val="600"/>
              </a:spcAft>
              <a:buFont typeface="Arial" panose="020B0604020202020204" pitchFamily="34" charset="0"/>
              <a:buChar char="•"/>
            </a:pPr>
            <a:endParaRPr lang="en-US" sz="1100"/>
          </a:p>
        </p:txBody>
      </p:sp>
    </p:spTree>
    <p:extLst>
      <p:ext uri="{BB962C8B-B14F-4D97-AF65-F5344CB8AC3E}">
        <p14:creationId xmlns:p14="http://schemas.microsoft.com/office/powerpoint/2010/main" val="2830197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AB97B8-F0A8-7EA0-023A-36EC0D7D6A8F}"/>
              </a:ext>
            </a:extLst>
          </p:cNvPr>
          <p:cNvSpPr txBox="1"/>
          <p:nvPr/>
        </p:nvSpPr>
        <p:spPr>
          <a:xfrm>
            <a:off x="910486" y="251744"/>
            <a:ext cx="11003608" cy="2862322"/>
          </a:xfrm>
          <a:prstGeom prst="rect">
            <a:avLst/>
          </a:prstGeom>
          <a:noFill/>
        </p:spPr>
        <p:txBody>
          <a:bodyPr wrap="square">
            <a:spAutoFit/>
          </a:bodyPr>
          <a:lstStyle/>
          <a:p>
            <a:pPr>
              <a:buNone/>
            </a:pPr>
            <a:r>
              <a:rPr lang="en-US" b="1" dirty="0"/>
              <a:t>Crookes Tube vs Coolidge Tube</a:t>
            </a:r>
          </a:p>
          <a:p>
            <a:pPr>
              <a:buNone/>
            </a:pPr>
            <a:endParaRPr lang="en-US" b="1" dirty="0"/>
          </a:p>
          <a:p>
            <a:pPr>
              <a:buNone/>
            </a:pPr>
            <a:endParaRPr lang="en-US" b="1" dirty="0"/>
          </a:p>
          <a:p>
            <a:pPr>
              <a:buFont typeface="Arial" panose="020B0604020202020204" pitchFamily="34" charset="0"/>
              <a:buChar char="•"/>
            </a:pPr>
            <a:r>
              <a:rPr lang="en-US" b="1" dirty="0"/>
              <a:t>Crookes tube</a:t>
            </a:r>
            <a:r>
              <a:rPr lang="en-US" dirty="0"/>
              <a:t>: electron source was ionized gas; partially evacuated; not easily controlled.</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b="1" dirty="0"/>
              <a:t>Coolidge tube (1913)</a:t>
            </a:r>
            <a:r>
              <a:rPr lang="en-US" dirty="0"/>
              <a:t>:</a:t>
            </a:r>
          </a:p>
          <a:p>
            <a:pPr marL="742950" lvl="1" indent="-285750">
              <a:buFont typeface="Arial" panose="020B0604020202020204" pitchFamily="34" charset="0"/>
              <a:buChar char="•"/>
            </a:pPr>
            <a:r>
              <a:rPr lang="en-US" dirty="0"/>
              <a:t>Hot tungsten filament emits electrons (thermionic emission).</a:t>
            </a:r>
          </a:p>
          <a:p>
            <a:pPr marL="742950" lvl="1" indent="-285750">
              <a:buFont typeface="Arial" panose="020B0604020202020204" pitchFamily="34" charset="0"/>
              <a:buChar char="•"/>
            </a:pPr>
            <a:r>
              <a:rPr lang="en-US" dirty="0"/>
              <a:t>High vacuum → precise control over X-ray production.</a:t>
            </a:r>
          </a:p>
          <a:p>
            <a:pPr marL="742950" lvl="1" indent="-285750">
              <a:buFont typeface="Arial" panose="020B0604020202020204" pitchFamily="34" charset="0"/>
              <a:buChar char="•"/>
            </a:pPr>
            <a:r>
              <a:rPr lang="en-US" dirty="0"/>
              <a:t>Still basis for modern X-ray tubes.</a:t>
            </a:r>
          </a:p>
        </p:txBody>
      </p:sp>
      <p:pic>
        <p:nvPicPr>
          <p:cNvPr id="9218" name="Picture 2" descr="Thermions – Electricity – Magnetism">
            <a:extLst>
              <a:ext uri="{FF2B5EF4-FFF2-40B4-BE49-F238E27FC236}">
                <a16:creationId xmlns:a16="http://schemas.microsoft.com/office/drawing/2014/main" id="{422DE421-29C1-4928-4B33-0B9EFE98E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376" y="3646394"/>
            <a:ext cx="2774577" cy="27745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n X-ray Tube">
            <a:extLst>
              <a:ext uri="{FF2B5EF4-FFF2-40B4-BE49-F238E27FC236}">
                <a16:creationId xmlns:a16="http://schemas.microsoft.com/office/drawing/2014/main" id="{F556480F-667D-62B4-3BAE-B897A6F21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9526" y="3646394"/>
            <a:ext cx="3703173" cy="27773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81648B-1935-7022-182F-A50FF1F1A771}"/>
              </a:ext>
            </a:extLst>
          </p:cNvPr>
          <p:cNvSpPr/>
          <p:nvPr/>
        </p:nvSpPr>
        <p:spPr>
          <a:xfrm>
            <a:off x="6469526" y="2965076"/>
            <a:ext cx="3703173" cy="578224"/>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Coolidge Tube</a:t>
            </a:r>
          </a:p>
        </p:txBody>
      </p:sp>
    </p:spTree>
    <p:extLst>
      <p:ext uri="{BB962C8B-B14F-4D97-AF65-F5344CB8AC3E}">
        <p14:creationId xmlns:p14="http://schemas.microsoft.com/office/powerpoint/2010/main" val="2221716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AE9A-2459-8946-6F37-1D6309C1F83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6B3D51F-7338-A774-0EDA-2C102F6A97AB}"/>
              </a:ext>
            </a:extLst>
          </p:cNvPr>
          <p:cNvSpPr txBox="1"/>
          <p:nvPr/>
        </p:nvSpPr>
        <p:spPr>
          <a:xfrm>
            <a:off x="855570" y="218771"/>
            <a:ext cx="10836648" cy="2031325"/>
          </a:xfrm>
          <a:prstGeom prst="rect">
            <a:avLst/>
          </a:prstGeom>
          <a:noFill/>
        </p:spPr>
        <p:txBody>
          <a:bodyPr wrap="square">
            <a:spAutoFit/>
          </a:bodyPr>
          <a:lstStyle/>
          <a:p>
            <a:pPr>
              <a:buNone/>
            </a:pPr>
            <a:r>
              <a:rPr lang="en-US" b="1" dirty="0"/>
              <a:t>How X-Rays Are Produced</a:t>
            </a:r>
          </a:p>
          <a:p>
            <a:pPr>
              <a:buNone/>
            </a:pPr>
            <a:endParaRPr lang="en-US" b="1" dirty="0"/>
          </a:p>
          <a:p>
            <a:pPr>
              <a:buFont typeface="Arial" panose="020B0604020202020204" pitchFamily="34" charset="0"/>
              <a:buChar char="•"/>
            </a:pPr>
            <a:r>
              <a:rPr lang="en-US" dirty="0"/>
              <a:t>Electrons accelerated by a high voltage strike a metal target (usually tungsten).</a:t>
            </a:r>
          </a:p>
          <a:p>
            <a:pPr>
              <a:buFont typeface="Arial" panose="020B0604020202020204" pitchFamily="34" charset="0"/>
              <a:buChar char="•"/>
            </a:pPr>
            <a:endParaRPr lang="en-US" dirty="0"/>
          </a:p>
          <a:p>
            <a:pPr>
              <a:buFont typeface="Arial" panose="020B0604020202020204" pitchFamily="34" charset="0"/>
              <a:buChar char="•"/>
            </a:pPr>
            <a:r>
              <a:rPr lang="en-US" dirty="0"/>
              <a:t>Sudden deceleration → X-rays + heat.</a:t>
            </a:r>
          </a:p>
          <a:p>
            <a:pPr>
              <a:buFont typeface="Arial" panose="020B0604020202020204" pitchFamily="34" charset="0"/>
              <a:buChar char="•"/>
            </a:pPr>
            <a:endParaRPr lang="en-US" dirty="0"/>
          </a:p>
          <a:p>
            <a:pPr>
              <a:buFont typeface="Arial" panose="020B0604020202020204" pitchFamily="34" charset="0"/>
              <a:buChar char="•"/>
            </a:pPr>
            <a:r>
              <a:rPr lang="en-US" dirty="0"/>
              <a:t>99% of energy becomes heat, 1% becomes X-rays — why cooling systems are necessary.</a:t>
            </a:r>
          </a:p>
        </p:txBody>
      </p:sp>
      <p:pic>
        <p:nvPicPr>
          <p:cNvPr id="5" name="Picture 4" descr="A diagram of a metal rod&#10;&#10;AI-generated content may be incorrect.">
            <a:extLst>
              <a:ext uri="{FF2B5EF4-FFF2-40B4-BE49-F238E27FC236}">
                <a16:creationId xmlns:a16="http://schemas.microsoft.com/office/drawing/2014/main" id="{A91BC685-9428-E37E-FA91-7E1DDF2207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6821" y="2957194"/>
            <a:ext cx="4996861" cy="2802161"/>
          </a:xfrm>
          <a:prstGeom prst="rect">
            <a:avLst/>
          </a:prstGeom>
        </p:spPr>
      </p:pic>
    </p:spTree>
    <p:extLst>
      <p:ext uri="{BB962C8B-B14F-4D97-AF65-F5344CB8AC3E}">
        <p14:creationId xmlns:p14="http://schemas.microsoft.com/office/powerpoint/2010/main" val="1164598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AF668B4-3218-1305-9480-10ABC5B03122}"/>
              </a:ext>
            </a:extLst>
          </p:cNvPr>
          <p:cNvPicPr>
            <a:picLocks noChangeAspect="1"/>
          </p:cNvPicPr>
          <p:nvPr/>
        </p:nvPicPr>
        <p:blipFill>
          <a:blip r:embed="rId2"/>
          <a:stretch>
            <a:fillRect/>
          </a:stretch>
        </p:blipFill>
        <p:spPr>
          <a:xfrm>
            <a:off x="698353" y="632782"/>
            <a:ext cx="4555700" cy="2665084"/>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4" name="Freeform: Shape 13">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44FC8B11-2DA9-E90F-C605-F43BE5A653F4}"/>
              </a:ext>
            </a:extLst>
          </p:cNvPr>
          <p:cNvPicPr>
            <a:picLocks noChangeAspect="1"/>
          </p:cNvPicPr>
          <p:nvPr/>
        </p:nvPicPr>
        <p:blipFill>
          <a:blip r:embed="rId3"/>
          <a:stretch>
            <a:fillRect/>
          </a:stretch>
        </p:blipFill>
        <p:spPr>
          <a:xfrm>
            <a:off x="698353" y="3526029"/>
            <a:ext cx="2658127"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TextBox 2">
            <a:extLst>
              <a:ext uri="{FF2B5EF4-FFF2-40B4-BE49-F238E27FC236}">
                <a16:creationId xmlns:a16="http://schemas.microsoft.com/office/drawing/2014/main" id="{33F73493-92B9-5349-97DC-1A059AE5B8F3}"/>
              </a:ext>
            </a:extLst>
          </p:cNvPr>
          <p:cNvSpPr txBox="1"/>
          <p:nvPr/>
        </p:nvSpPr>
        <p:spPr>
          <a:xfrm>
            <a:off x="6151294" y="1946684"/>
            <a:ext cx="5397237"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dirty="0"/>
              <a:t>Radiography</a:t>
            </a:r>
            <a:endParaRPr lang="en-US" b="1"/>
          </a:p>
          <a:p>
            <a:pPr indent="-228600">
              <a:lnSpc>
                <a:spcPct val="90000"/>
              </a:lnSpc>
              <a:spcAft>
                <a:spcPts val="600"/>
              </a:spcAft>
              <a:buFont typeface="Arial" panose="020B0604020202020204" pitchFamily="34" charset="0"/>
              <a:buChar char="•"/>
            </a:pPr>
            <a:endParaRPr lang="en-US" b="1"/>
          </a:p>
          <a:p>
            <a:pPr indent="-228600">
              <a:lnSpc>
                <a:spcPct val="90000"/>
              </a:lnSpc>
              <a:spcAft>
                <a:spcPts val="600"/>
              </a:spcAft>
              <a:buFont typeface="Arial" panose="020B0604020202020204" pitchFamily="34" charset="0"/>
              <a:buChar char="•"/>
            </a:pPr>
            <a:r>
              <a:rPr lang="en-US" dirty="0"/>
              <a:t>Produces a still image (“snapshot”).</a:t>
            </a:r>
            <a:endParaRPr lang="en-US"/>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dirty="0"/>
              <a:t>Dense areas (bone) appear white; less dense (soft tissue) appears gray; air appears black.</a:t>
            </a:r>
            <a:endParaRPr lang="en-US"/>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dirty="0"/>
              <a:t>Images can be on film or digital.</a:t>
            </a:r>
            <a:endParaRPr lang="en-US"/>
          </a:p>
        </p:txBody>
      </p:sp>
      <p:sp>
        <p:nvSpPr>
          <p:cNvPr id="16" name="Arc 15">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733272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B7ABA2-CA3C-1463-A6A4-F178F73B22A5}"/>
              </a:ext>
            </a:extLst>
          </p:cNvPr>
          <p:cNvSpPr txBox="1"/>
          <p:nvPr/>
        </p:nvSpPr>
        <p:spPr>
          <a:xfrm>
            <a:off x="607928" y="462840"/>
            <a:ext cx="7359454" cy="2031325"/>
          </a:xfrm>
          <a:prstGeom prst="rect">
            <a:avLst/>
          </a:prstGeom>
          <a:noFill/>
        </p:spPr>
        <p:txBody>
          <a:bodyPr wrap="square">
            <a:spAutoFit/>
          </a:bodyPr>
          <a:lstStyle/>
          <a:p>
            <a:pPr>
              <a:buNone/>
            </a:pPr>
            <a:r>
              <a:rPr lang="en-US" b="1" dirty="0"/>
              <a:t>Fluoroscopy</a:t>
            </a:r>
          </a:p>
          <a:p>
            <a:pPr>
              <a:buNone/>
            </a:pPr>
            <a:endParaRPr lang="en-US" b="1" dirty="0"/>
          </a:p>
          <a:p>
            <a:pPr>
              <a:buFont typeface="Arial" panose="020B0604020202020204" pitchFamily="34" charset="0"/>
              <a:buChar char="•"/>
            </a:pPr>
            <a:r>
              <a:rPr lang="en-US" dirty="0"/>
              <a:t>Developed by Thomas Edison in 1898.</a:t>
            </a:r>
          </a:p>
          <a:p>
            <a:pPr>
              <a:buFont typeface="Arial" panose="020B0604020202020204" pitchFamily="34" charset="0"/>
              <a:buChar char="•"/>
            </a:pPr>
            <a:endParaRPr lang="en-US" dirty="0"/>
          </a:p>
          <a:p>
            <a:pPr>
              <a:buFont typeface="Arial" panose="020B0604020202020204" pitchFamily="34" charset="0"/>
              <a:buChar char="•"/>
            </a:pPr>
            <a:r>
              <a:rPr lang="en-US" dirty="0"/>
              <a:t>“Live” moving X-ray images.</a:t>
            </a:r>
          </a:p>
          <a:p>
            <a:pPr>
              <a:buFont typeface="Arial" panose="020B0604020202020204" pitchFamily="34" charset="0"/>
              <a:buChar char="•"/>
            </a:pPr>
            <a:endParaRPr lang="en-US" dirty="0"/>
          </a:p>
          <a:p>
            <a:pPr>
              <a:buFont typeface="Arial" panose="020B0604020202020204" pitchFamily="34" charset="0"/>
              <a:buChar char="•"/>
            </a:pPr>
            <a:r>
              <a:rPr lang="en-US" dirty="0"/>
              <a:t>Used for observing movement (e.g., swallowing, catheter placement).</a:t>
            </a:r>
          </a:p>
        </p:txBody>
      </p:sp>
      <p:pic>
        <p:nvPicPr>
          <p:cNvPr id="10242" name="Picture 2">
            <a:extLst>
              <a:ext uri="{FF2B5EF4-FFF2-40B4-BE49-F238E27FC236}">
                <a16:creationId xmlns:a16="http://schemas.microsoft.com/office/drawing/2014/main" id="{E17B2686-9FE1-0C27-FA89-8B746CBF8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5153" y="735106"/>
            <a:ext cx="3352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6DBA53C4-E24C-EFE9-0E06-5A42FAC903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0010" y="2975069"/>
            <a:ext cx="2636838"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8713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1FC1084-0229-AD40-D412-61B5A276A374}"/>
              </a:ext>
            </a:extLst>
          </p:cNvPr>
          <p:cNvSpPr txBox="1"/>
          <p:nvPr/>
        </p:nvSpPr>
        <p:spPr>
          <a:xfrm>
            <a:off x="838201" y="1825625"/>
            <a:ext cx="4933462"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a:t>Other Applications</a:t>
            </a:r>
          </a:p>
          <a:p>
            <a:pPr indent="-228600">
              <a:lnSpc>
                <a:spcPct val="90000"/>
              </a:lnSpc>
              <a:spcAft>
                <a:spcPts val="600"/>
              </a:spcAft>
              <a:buFont typeface="Arial" panose="020B0604020202020204" pitchFamily="34" charset="0"/>
              <a:buChar char="•"/>
            </a:pPr>
            <a:endParaRPr lang="en-US" b="1"/>
          </a:p>
          <a:p>
            <a:pPr indent="-228600">
              <a:lnSpc>
                <a:spcPct val="90000"/>
              </a:lnSpc>
              <a:spcAft>
                <a:spcPts val="600"/>
              </a:spcAft>
              <a:buFont typeface="Arial" panose="020B0604020202020204" pitchFamily="34" charset="0"/>
              <a:buChar char="•"/>
            </a:pPr>
            <a:r>
              <a:rPr lang="en-US"/>
              <a:t>Medical: CT, MRI, interventional procedures.</a:t>
            </a:r>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a:t>Industrial: checking welds, inspecting pipelines.</a:t>
            </a:r>
          </a:p>
          <a:p>
            <a:pPr indent="-228600">
              <a:lnSpc>
                <a:spcPct val="90000"/>
              </a:lnSpc>
              <a:spcAft>
                <a:spcPts val="600"/>
              </a:spcAft>
              <a:buFont typeface="Arial" panose="020B0604020202020204" pitchFamily="34" charset="0"/>
              <a:buChar char="•"/>
            </a:pPr>
            <a:endParaRPr lang="en-US"/>
          </a:p>
        </p:txBody>
      </p:sp>
      <p:pic>
        <p:nvPicPr>
          <p:cNvPr id="7" name="Picture 6">
            <a:extLst>
              <a:ext uri="{FF2B5EF4-FFF2-40B4-BE49-F238E27FC236}">
                <a16:creationId xmlns:a16="http://schemas.microsoft.com/office/drawing/2014/main" id="{5F3A6D6D-6414-E4F3-5BF2-F126F6295189}"/>
              </a:ext>
            </a:extLst>
          </p:cNvPr>
          <p:cNvPicPr>
            <a:picLocks noChangeAspect="1"/>
          </p:cNvPicPr>
          <p:nvPr/>
        </p:nvPicPr>
        <p:blipFill>
          <a:blip r:embed="rId2"/>
          <a:srcRect l="3132" r="733" b="-5"/>
          <a:stretch>
            <a:fillRect/>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21" name="Arc 2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9" name="Picture 8">
            <a:extLst>
              <a:ext uri="{FF2B5EF4-FFF2-40B4-BE49-F238E27FC236}">
                <a16:creationId xmlns:a16="http://schemas.microsoft.com/office/drawing/2014/main" id="{62E39393-D792-F0DA-4560-59DF4382BB56}"/>
              </a:ext>
            </a:extLst>
          </p:cNvPr>
          <p:cNvPicPr>
            <a:picLocks noChangeAspect="1"/>
          </p:cNvPicPr>
          <p:nvPr/>
        </p:nvPicPr>
        <p:blipFill>
          <a:blip r:embed="rId3"/>
          <a:srcRect l="5213" r="31785" b="-1"/>
          <a:stretch>
            <a:fillRect/>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5" name="Picture 4">
            <a:extLst>
              <a:ext uri="{FF2B5EF4-FFF2-40B4-BE49-F238E27FC236}">
                <a16:creationId xmlns:a16="http://schemas.microsoft.com/office/drawing/2014/main" id="{585A7A9B-8B1D-525A-6770-7BAA1DF83F30}"/>
              </a:ext>
            </a:extLst>
          </p:cNvPr>
          <p:cNvPicPr>
            <a:picLocks noChangeAspect="1"/>
          </p:cNvPicPr>
          <p:nvPr/>
        </p:nvPicPr>
        <p:blipFill>
          <a:blip r:embed="rId4"/>
          <a:srcRect l="11929" r="12881" b="4"/>
          <a:stretch>
            <a:fillRect/>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2764118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12C6DD3-D285-CDB6-2933-8613A4C6D12A}"/>
              </a:ext>
            </a:extLst>
          </p:cNvPr>
          <p:cNvPicPr>
            <a:picLocks noChangeAspect="1"/>
          </p:cNvPicPr>
          <p:nvPr/>
        </p:nvPicPr>
        <p:blipFill>
          <a:blip r:embed="rId2"/>
          <a:stretch>
            <a:fillRect/>
          </a:stretch>
        </p:blipFill>
        <p:spPr>
          <a:xfrm>
            <a:off x="698353" y="598677"/>
            <a:ext cx="4110216" cy="2733294"/>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4" name="Freeform: Shape 13">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9AE0C50D-E539-21EC-11E0-5DC2F8F1F436}"/>
              </a:ext>
            </a:extLst>
          </p:cNvPr>
          <p:cNvPicPr>
            <a:picLocks noChangeAspect="1"/>
          </p:cNvPicPr>
          <p:nvPr/>
        </p:nvPicPr>
        <p:blipFill>
          <a:blip r:embed="rId3"/>
          <a:stretch>
            <a:fillRect/>
          </a:stretch>
        </p:blipFill>
        <p:spPr>
          <a:xfrm>
            <a:off x="698353" y="3526029"/>
            <a:ext cx="3902351"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TextBox 2">
            <a:extLst>
              <a:ext uri="{FF2B5EF4-FFF2-40B4-BE49-F238E27FC236}">
                <a16:creationId xmlns:a16="http://schemas.microsoft.com/office/drawing/2014/main" id="{0EE845B7-F555-4B24-783C-813FF3921A26}"/>
              </a:ext>
            </a:extLst>
          </p:cNvPr>
          <p:cNvSpPr txBox="1"/>
          <p:nvPr/>
        </p:nvSpPr>
        <p:spPr>
          <a:xfrm>
            <a:off x="6151294" y="1946684"/>
            <a:ext cx="5397237"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dirty="0"/>
              <a:t>Biological Effects</a:t>
            </a:r>
            <a:endParaRPr lang="en-US" b="1"/>
          </a:p>
          <a:p>
            <a:pPr indent="-228600">
              <a:lnSpc>
                <a:spcPct val="90000"/>
              </a:lnSpc>
              <a:spcAft>
                <a:spcPts val="600"/>
              </a:spcAft>
              <a:buFont typeface="Arial" panose="020B0604020202020204" pitchFamily="34" charset="0"/>
              <a:buChar char="•"/>
            </a:pPr>
            <a:endParaRPr lang="en-US" b="1"/>
          </a:p>
          <a:p>
            <a:pPr indent="-228600">
              <a:lnSpc>
                <a:spcPct val="90000"/>
              </a:lnSpc>
              <a:spcAft>
                <a:spcPts val="600"/>
              </a:spcAft>
              <a:buFont typeface="Arial" panose="020B0604020202020204" pitchFamily="34" charset="0"/>
              <a:buChar char="•"/>
            </a:pPr>
            <a:r>
              <a:rPr lang="en-US" dirty="0"/>
              <a:t>Ionization can damage living cells.</a:t>
            </a:r>
            <a:endParaRPr lang="en-US"/>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dirty="0"/>
              <a:t>Acute: skin redness, burns, hair loss.</a:t>
            </a:r>
            <a:endParaRPr lang="en-US"/>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dirty="0"/>
              <a:t>Long-term: increased risk of cancer, cataracts.</a:t>
            </a:r>
            <a:endParaRPr lang="en-US"/>
          </a:p>
        </p:txBody>
      </p:sp>
      <p:sp>
        <p:nvSpPr>
          <p:cNvPr id="16" name="Arc 15">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944264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563F4339-9940-7DBA-FF30-ED0F26BD9219}"/>
              </a:ext>
            </a:extLst>
          </p:cNvPr>
          <p:cNvPicPr>
            <a:picLocks noChangeAspect="1"/>
          </p:cNvPicPr>
          <p:nvPr/>
        </p:nvPicPr>
        <p:blipFill>
          <a:blip r:embed="rId2"/>
          <a:stretch>
            <a:fillRect/>
          </a:stretch>
        </p:blipFill>
        <p:spPr>
          <a:xfrm>
            <a:off x="703182" y="1773564"/>
            <a:ext cx="4777381" cy="314112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TextBox 4">
            <a:extLst>
              <a:ext uri="{FF2B5EF4-FFF2-40B4-BE49-F238E27FC236}">
                <a16:creationId xmlns:a16="http://schemas.microsoft.com/office/drawing/2014/main" id="{E2D12AB2-3AF0-FFCC-76DB-6854B07E356E}"/>
              </a:ext>
            </a:extLst>
          </p:cNvPr>
          <p:cNvSpPr txBox="1"/>
          <p:nvPr/>
        </p:nvSpPr>
        <p:spPr>
          <a:xfrm>
            <a:off x="5894962" y="1984443"/>
            <a:ext cx="5458838"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dirty="0"/>
              <a:t>Hand of an X-ray Technologist – Royal London Hospital, 1900</a:t>
            </a:r>
            <a:br>
              <a:rPr lang="en-US" dirty="0"/>
            </a:br>
            <a:r>
              <a:rPr lang="en-US" dirty="0"/>
              <a:t>In the early days of radiology, safety standards were unknown. Technologists often calibrated machines by taking X-rays of their own hands, unaware of the dangers of repeated exposure. Over time, many developed severe radiation burns, cancers, and, in some cases, required amputations. During this era, X-ray kits could even be purchased for home use as entertainment, further exposing users to harmful doses.</a:t>
            </a:r>
            <a:endParaRPr lang="en-US"/>
          </a:p>
        </p:txBody>
      </p:sp>
    </p:spTree>
    <p:extLst>
      <p:ext uri="{BB962C8B-B14F-4D97-AF65-F5344CB8AC3E}">
        <p14:creationId xmlns:p14="http://schemas.microsoft.com/office/powerpoint/2010/main" val="2503323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Arc 1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E5CFA24F-76F2-BD64-F3A8-6C993EAA1C88}"/>
              </a:ext>
            </a:extLst>
          </p:cNvPr>
          <p:cNvPicPr>
            <a:picLocks noChangeAspect="1"/>
          </p:cNvPicPr>
          <p:nvPr/>
        </p:nvPicPr>
        <p:blipFill>
          <a:blip r:embed="rId2"/>
          <a:stretch>
            <a:fillRect/>
          </a:stretch>
        </p:blipFill>
        <p:spPr>
          <a:xfrm>
            <a:off x="703182" y="1928829"/>
            <a:ext cx="4777381" cy="283059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7C41C89F-2670-BE7E-A2A1-BC74984E5766}"/>
              </a:ext>
            </a:extLst>
          </p:cNvPr>
          <p:cNvSpPr txBox="1"/>
          <p:nvPr/>
        </p:nvSpPr>
        <p:spPr>
          <a:xfrm>
            <a:off x="5894962" y="1984443"/>
            <a:ext cx="5458838"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a:t>Clarence Madison Dally—Thomas Edison’s assistant—suffered severe hand and arm damage and eventually died from radiation-induced cancer; his case prompted Edison to halt his own X‑ray research</a:t>
            </a:r>
          </a:p>
        </p:txBody>
      </p:sp>
    </p:spTree>
    <p:extLst>
      <p:ext uri="{BB962C8B-B14F-4D97-AF65-F5344CB8AC3E}">
        <p14:creationId xmlns:p14="http://schemas.microsoft.com/office/powerpoint/2010/main" val="3967226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770B71-C520-F175-98F3-7841B0A73F66}"/>
              </a:ext>
            </a:extLst>
          </p:cNvPr>
          <p:cNvPicPr>
            <a:picLocks noChangeAspect="1"/>
          </p:cNvPicPr>
          <p:nvPr/>
        </p:nvPicPr>
        <p:blipFill>
          <a:blip r:embed="rId2">
            <a:duotone>
              <a:schemeClr val="bg2">
                <a:shade val="45000"/>
                <a:satMod val="135000"/>
              </a:schemeClr>
              <a:prstClr val="white"/>
            </a:duotone>
          </a:blip>
          <a:srcRect t="5552" b="10178"/>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id="{DB301415-D4A9-6955-3CB8-63A91C8F0608}"/>
              </a:ext>
            </a:extLst>
          </p:cNvPr>
          <p:cNvGraphicFramePr/>
          <p:nvPr>
            <p:extLst>
              <p:ext uri="{D42A27DB-BD31-4B8C-83A1-F6EECF244321}">
                <p14:modId xmlns:p14="http://schemas.microsoft.com/office/powerpoint/2010/main" val="345504412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0128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48A0C13C-1006-E21E-39E7-3BE2C161E905}"/>
              </a:ext>
            </a:extLst>
          </p:cNvPr>
          <p:cNvSpPr txBox="1"/>
          <p:nvPr/>
        </p:nvSpPr>
        <p:spPr>
          <a:xfrm>
            <a:off x="838200" y="1825625"/>
            <a:ext cx="10515600"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t>In modern diagnostic radiology, the primary focus of radiation control has shifted toward ensuring the safety of the patient. Evidence from recent studies indicates that even the relatively low doses of X-radiation administered during routine imaging procedures carry a small but measurable risk of latent, long-term biological effects, such as an increased probability of cancer development over time. This reinforces the importance of the ALARA principle </a:t>
            </a:r>
            <a:r>
              <a:rPr lang="en-US" b="1"/>
              <a:t>(As Low As Reasonably Achievable) </a:t>
            </a:r>
            <a:r>
              <a:rPr lang="en-US" dirty="0"/>
              <a:t>in clinical practice. Additionally, it is well established that the human fetus is especially sensitive to the effects of ionizing radiation during the early stages of pregnancy, when rapidly dividing cells and developing organ systems are most vulnerable.</a:t>
            </a:r>
            <a:endParaRPr lang="en-US"/>
          </a:p>
        </p:txBody>
      </p:sp>
    </p:spTree>
    <p:extLst>
      <p:ext uri="{BB962C8B-B14F-4D97-AF65-F5344CB8AC3E}">
        <p14:creationId xmlns:p14="http://schemas.microsoft.com/office/powerpoint/2010/main" val="357962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C95D754-4FAE-6E52-B81E-39EF4FECEF77}"/>
              </a:ext>
            </a:extLst>
          </p:cNvPr>
          <p:cNvSpPr txBox="1"/>
          <p:nvPr/>
        </p:nvSpPr>
        <p:spPr>
          <a:xfrm>
            <a:off x="762001" y="1396686"/>
            <a:ext cx="4239490" cy="406462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solidFill>
                  <a:srgbClr val="FFFFFF"/>
                </a:solidFill>
                <a:latin typeface="+mj-lt"/>
                <a:ea typeface="+mj-ea"/>
                <a:cs typeface="+mj-cs"/>
              </a:rPr>
              <a:t>Ten Commandments of Radiation      Protection</a:t>
            </a:r>
          </a:p>
        </p:txBody>
      </p:sp>
      <p:sp>
        <p:nvSpPr>
          <p:cNvPr id="22" name="Arc 2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B5BDB6A-A73F-FE55-EC7E-429A0F869A79}"/>
              </a:ext>
            </a:extLst>
          </p:cNvPr>
          <p:cNvSpPr>
            <a:spLocks noChangeArrowheads="1"/>
          </p:cNvSpPr>
          <p:nvPr/>
        </p:nvSpPr>
        <p:spPr bwMode="auto">
          <a:xfrm>
            <a:off x="5402017" y="114165"/>
            <a:ext cx="6686074" cy="66537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228600">
              <a:lnSpc>
                <a:spcPct val="90000"/>
              </a:lnSpc>
              <a:spcBef>
                <a:spcPct val="0"/>
              </a:spcBef>
              <a:spcAft>
                <a:spcPts val="600"/>
              </a:spcAft>
              <a:buFont typeface="Arial" panose="020B0604020202020204" pitchFamily="34" charset="0"/>
              <a:buChar char="•"/>
            </a:pPr>
            <a:r>
              <a:rPr lang="en-US" altLang="en-US" sz="1400" dirty="0">
                <a:latin typeface="+mn-lt"/>
              </a:rPr>
              <a:t>1. Understand and apply the cardinal principles of radiation control: time, distance, and shielding.</a:t>
            </a:r>
          </a:p>
          <a:p>
            <a:pPr indent="-228600">
              <a:lnSpc>
                <a:spcPct val="90000"/>
              </a:lnSpc>
              <a:spcBef>
                <a:spcPct val="0"/>
              </a:spcBef>
              <a:spcAft>
                <a:spcPts val="600"/>
              </a:spcAft>
              <a:buFont typeface="Arial" panose="020B0604020202020204" pitchFamily="34" charset="0"/>
              <a:buChar char="•"/>
            </a:pPr>
            <a:endParaRPr lang="en-US" altLang="en-US" sz="1400" dirty="0">
              <a:latin typeface="+mn-lt"/>
            </a:endParaRPr>
          </a:p>
          <a:p>
            <a:pPr indent="-228600">
              <a:lnSpc>
                <a:spcPct val="90000"/>
              </a:lnSpc>
              <a:spcBef>
                <a:spcPct val="0"/>
              </a:spcBef>
              <a:spcAft>
                <a:spcPts val="600"/>
              </a:spcAft>
              <a:buFont typeface="Arial" panose="020B0604020202020204" pitchFamily="34" charset="0"/>
              <a:buChar char="•"/>
            </a:pPr>
            <a:r>
              <a:rPr lang="en-US" altLang="en-US" sz="1400" dirty="0">
                <a:latin typeface="+mn-lt"/>
              </a:rPr>
              <a:t>2. Do not allow familiarity to result in false security.</a:t>
            </a:r>
          </a:p>
          <a:p>
            <a:pPr indent="-228600">
              <a:lnSpc>
                <a:spcPct val="90000"/>
              </a:lnSpc>
              <a:spcBef>
                <a:spcPct val="0"/>
              </a:spcBef>
              <a:spcAft>
                <a:spcPts val="600"/>
              </a:spcAft>
              <a:buFont typeface="Arial" panose="020B0604020202020204" pitchFamily="34" charset="0"/>
              <a:buChar char="•"/>
            </a:pPr>
            <a:endParaRPr lang="en-US" altLang="en-US" sz="1400" dirty="0">
              <a:latin typeface="+mn-lt"/>
            </a:endParaRPr>
          </a:p>
          <a:p>
            <a:pPr indent="-228600">
              <a:lnSpc>
                <a:spcPct val="90000"/>
              </a:lnSpc>
              <a:spcBef>
                <a:spcPct val="0"/>
              </a:spcBef>
              <a:spcAft>
                <a:spcPts val="600"/>
              </a:spcAft>
              <a:buFont typeface="Arial" panose="020B0604020202020204" pitchFamily="34" charset="0"/>
              <a:buChar char="•"/>
            </a:pPr>
            <a:r>
              <a:rPr lang="en-US" altLang="en-US" sz="1400" dirty="0">
                <a:latin typeface="+mn-lt"/>
              </a:rPr>
              <a:t>3. Never stand in the primary beam.</a:t>
            </a:r>
          </a:p>
          <a:p>
            <a:pPr indent="-228600">
              <a:lnSpc>
                <a:spcPct val="90000"/>
              </a:lnSpc>
              <a:spcBef>
                <a:spcPct val="0"/>
              </a:spcBef>
              <a:spcAft>
                <a:spcPts val="600"/>
              </a:spcAft>
              <a:buFont typeface="Arial" panose="020B0604020202020204" pitchFamily="34" charset="0"/>
              <a:buChar char="•"/>
            </a:pPr>
            <a:endParaRPr lang="en-US" altLang="en-US" sz="1400" dirty="0">
              <a:latin typeface="+mn-lt"/>
            </a:endParaRPr>
          </a:p>
          <a:p>
            <a:pPr indent="-228600">
              <a:lnSpc>
                <a:spcPct val="90000"/>
              </a:lnSpc>
              <a:spcBef>
                <a:spcPct val="0"/>
              </a:spcBef>
              <a:spcAft>
                <a:spcPts val="600"/>
              </a:spcAft>
              <a:buFont typeface="Arial" panose="020B0604020202020204" pitchFamily="34" charset="0"/>
              <a:buChar char="•"/>
            </a:pPr>
            <a:r>
              <a:rPr lang="en-US" altLang="en-US" sz="1400" dirty="0">
                <a:latin typeface="+mn-lt"/>
              </a:rPr>
              <a:t>4. Always wear protective apparel when not behind a protective barrier.</a:t>
            </a:r>
          </a:p>
          <a:p>
            <a:pPr indent="-228600">
              <a:lnSpc>
                <a:spcPct val="90000"/>
              </a:lnSpc>
              <a:spcBef>
                <a:spcPct val="0"/>
              </a:spcBef>
              <a:spcAft>
                <a:spcPts val="600"/>
              </a:spcAft>
              <a:buFont typeface="Arial" panose="020B0604020202020204" pitchFamily="34" charset="0"/>
              <a:buChar char="•"/>
            </a:pPr>
            <a:endParaRPr lang="en-US" altLang="en-US" sz="1400" dirty="0">
              <a:latin typeface="+mn-lt"/>
            </a:endParaRPr>
          </a:p>
          <a:p>
            <a:pPr indent="-228600">
              <a:lnSpc>
                <a:spcPct val="90000"/>
              </a:lnSpc>
              <a:spcBef>
                <a:spcPct val="0"/>
              </a:spcBef>
              <a:spcAft>
                <a:spcPts val="600"/>
              </a:spcAft>
              <a:buFont typeface="Arial" panose="020B0604020202020204" pitchFamily="34" charset="0"/>
              <a:buChar char="•"/>
            </a:pPr>
            <a:r>
              <a:rPr lang="en-US" altLang="en-US" sz="1400" dirty="0">
                <a:latin typeface="+mn-lt"/>
              </a:rPr>
              <a:t>5. Always wear an occupational radiation monitor and position it outside the protective apron at the collar.</a:t>
            </a:r>
          </a:p>
          <a:p>
            <a:pPr indent="-228600">
              <a:lnSpc>
                <a:spcPct val="90000"/>
              </a:lnSpc>
              <a:spcBef>
                <a:spcPct val="0"/>
              </a:spcBef>
              <a:spcAft>
                <a:spcPts val="600"/>
              </a:spcAft>
              <a:buFont typeface="Arial" panose="020B0604020202020204" pitchFamily="34" charset="0"/>
              <a:buChar char="•"/>
            </a:pPr>
            <a:endParaRPr lang="en-US" altLang="en-US" sz="1400" dirty="0">
              <a:latin typeface="+mn-lt"/>
            </a:endParaRPr>
          </a:p>
          <a:p>
            <a:pPr indent="-228600">
              <a:lnSpc>
                <a:spcPct val="90000"/>
              </a:lnSpc>
              <a:spcBef>
                <a:spcPct val="0"/>
              </a:spcBef>
              <a:spcAft>
                <a:spcPts val="600"/>
              </a:spcAft>
              <a:buFont typeface="Arial" panose="020B0604020202020204" pitchFamily="34" charset="0"/>
              <a:buChar char="•"/>
            </a:pPr>
            <a:r>
              <a:rPr lang="en-US" altLang="en-US" sz="1400" dirty="0">
                <a:latin typeface="+mn-lt"/>
              </a:rPr>
              <a:t>6. Never hold a patient during radiographic examination. Use mechanical restraining devices when possible. Otherwise, have parents or friends hold the patient.</a:t>
            </a:r>
          </a:p>
          <a:p>
            <a:pPr indent="-228600">
              <a:lnSpc>
                <a:spcPct val="90000"/>
              </a:lnSpc>
              <a:spcBef>
                <a:spcPct val="0"/>
              </a:spcBef>
              <a:spcAft>
                <a:spcPts val="600"/>
              </a:spcAft>
              <a:buFont typeface="Arial" panose="020B0604020202020204" pitchFamily="34" charset="0"/>
              <a:buChar char="•"/>
            </a:pPr>
            <a:endParaRPr lang="en-US" altLang="en-US" sz="1400" dirty="0">
              <a:latin typeface="+mn-lt"/>
            </a:endParaRPr>
          </a:p>
          <a:p>
            <a:pPr indent="-228600">
              <a:lnSpc>
                <a:spcPct val="90000"/>
              </a:lnSpc>
              <a:spcBef>
                <a:spcPct val="0"/>
              </a:spcBef>
              <a:spcAft>
                <a:spcPts val="600"/>
              </a:spcAft>
              <a:buFont typeface="Arial" panose="020B0604020202020204" pitchFamily="34" charset="0"/>
              <a:buChar char="•"/>
            </a:pPr>
            <a:r>
              <a:rPr lang="en-US" altLang="en-US" sz="1400" dirty="0">
                <a:latin typeface="+mn-lt"/>
              </a:rPr>
              <a:t>7. The person who is holding the patient must always wear a protective apron and, if possible, protective gloves.</a:t>
            </a:r>
          </a:p>
          <a:p>
            <a:pPr indent="-228600">
              <a:lnSpc>
                <a:spcPct val="90000"/>
              </a:lnSpc>
              <a:spcBef>
                <a:spcPct val="0"/>
              </a:spcBef>
              <a:spcAft>
                <a:spcPts val="600"/>
              </a:spcAft>
              <a:buFont typeface="Arial" panose="020B0604020202020204" pitchFamily="34" charset="0"/>
              <a:buChar char="•"/>
            </a:pPr>
            <a:endParaRPr lang="en-US" altLang="en-US" sz="1400" dirty="0">
              <a:latin typeface="+mn-lt"/>
            </a:endParaRPr>
          </a:p>
          <a:p>
            <a:pPr indent="-228600">
              <a:lnSpc>
                <a:spcPct val="90000"/>
              </a:lnSpc>
              <a:spcBef>
                <a:spcPct val="0"/>
              </a:spcBef>
              <a:spcAft>
                <a:spcPts val="600"/>
              </a:spcAft>
              <a:buFont typeface="Arial" panose="020B0604020202020204" pitchFamily="34" charset="0"/>
              <a:buChar char="•"/>
            </a:pPr>
            <a:r>
              <a:rPr lang="en-US" altLang="en-US" sz="1400" dirty="0">
                <a:latin typeface="+mn-lt"/>
              </a:rPr>
              <a:t>8. Use gonadal shields on all people of childbearing age when such use will not interfere with the examination.</a:t>
            </a:r>
          </a:p>
          <a:p>
            <a:pPr indent="-228600">
              <a:lnSpc>
                <a:spcPct val="90000"/>
              </a:lnSpc>
              <a:spcBef>
                <a:spcPct val="0"/>
              </a:spcBef>
              <a:spcAft>
                <a:spcPts val="600"/>
              </a:spcAft>
              <a:buFont typeface="Arial" panose="020B0604020202020204" pitchFamily="34" charset="0"/>
              <a:buChar char="•"/>
            </a:pPr>
            <a:endParaRPr lang="en-US" altLang="en-US" sz="1400" dirty="0">
              <a:latin typeface="+mn-lt"/>
            </a:endParaRPr>
          </a:p>
          <a:p>
            <a:pPr indent="-228600">
              <a:lnSpc>
                <a:spcPct val="90000"/>
              </a:lnSpc>
              <a:spcBef>
                <a:spcPct val="0"/>
              </a:spcBef>
              <a:spcAft>
                <a:spcPts val="600"/>
              </a:spcAft>
              <a:buFont typeface="Arial" panose="020B0604020202020204" pitchFamily="34" charset="0"/>
              <a:buChar char="•"/>
            </a:pPr>
            <a:r>
              <a:rPr lang="en-US" altLang="en-US" sz="1400" dirty="0">
                <a:latin typeface="+mn-lt"/>
              </a:rPr>
              <a:t>9. Examination of the pelvis and lower abdomen of a pregnant patient should be avoided whenever possible, especially during the first trimester.</a:t>
            </a:r>
          </a:p>
          <a:p>
            <a:pPr indent="-228600">
              <a:lnSpc>
                <a:spcPct val="90000"/>
              </a:lnSpc>
              <a:spcBef>
                <a:spcPct val="0"/>
              </a:spcBef>
              <a:spcAft>
                <a:spcPts val="600"/>
              </a:spcAft>
              <a:buFont typeface="Arial" panose="020B0604020202020204" pitchFamily="34" charset="0"/>
              <a:buChar char="•"/>
            </a:pPr>
            <a:endParaRPr lang="en-US" altLang="en-US" sz="1400" dirty="0">
              <a:latin typeface="+mn-lt"/>
            </a:endParaRPr>
          </a:p>
          <a:p>
            <a:pPr indent="-228600">
              <a:lnSpc>
                <a:spcPct val="90000"/>
              </a:lnSpc>
              <a:spcBef>
                <a:spcPct val="0"/>
              </a:spcBef>
              <a:spcAft>
                <a:spcPts val="600"/>
              </a:spcAft>
              <a:buFont typeface="Arial" panose="020B0604020202020204" pitchFamily="34" charset="0"/>
              <a:buChar char="•"/>
            </a:pPr>
            <a:r>
              <a:rPr lang="en-US" altLang="en-US" sz="1400" dirty="0">
                <a:latin typeface="+mn-lt"/>
              </a:rPr>
              <a:t>10. Always collimate to the smallest field size appropriate for the examination</a:t>
            </a:r>
          </a:p>
        </p:txBody>
      </p:sp>
    </p:spTree>
    <p:extLst>
      <p:ext uri="{BB962C8B-B14F-4D97-AF65-F5344CB8AC3E}">
        <p14:creationId xmlns:p14="http://schemas.microsoft.com/office/powerpoint/2010/main" val="2262000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6" name="Freeform: Shape 15">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9" name="Picture 8">
            <a:extLst>
              <a:ext uri="{FF2B5EF4-FFF2-40B4-BE49-F238E27FC236}">
                <a16:creationId xmlns:a16="http://schemas.microsoft.com/office/drawing/2014/main" id="{855C9602-DCBA-BFCA-B995-61DD2862159E}"/>
              </a:ext>
            </a:extLst>
          </p:cNvPr>
          <p:cNvPicPr>
            <a:picLocks noChangeAspect="1"/>
          </p:cNvPicPr>
          <p:nvPr/>
        </p:nvPicPr>
        <p:blipFill>
          <a:blip r:embed="rId2"/>
          <a:srcRect l="9511"/>
          <a:stretch>
            <a:fillRect/>
          </a:stretch>
        </p:blipFill>
        <p:spPr>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20" name="Freeform: Shape 19">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004284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ECBFEF8-9038-4E5E-A5F1-E4DC23035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D066A51-5C19-3A11-DEDF-81E9D5A23CB5}"/>
              </a:ext>
            </a:extLst>
          </p:cNvPr>
          <p:cNvPicPr>
            <a:picLocks noChangeAspect="1"/>
          </p:cNvPicPr>
          <p:nvPr/>
        </p:nvPicPr>
        <p:blipFill>
          <a:blip r:embed="rId2"/>
          <a:srcRect r="-1" b="1992"/>
          <a:stretch>
            <a:fillRect/>
          </a:stretch>
        </p:blipFill>
        <p:spPr>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6" name="Arc 15">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296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2" name="Freeform: Shape 11">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id="{25DB581C-1815-1CDF-AF9E-57F3B3409E30}"/>
              </a:ext>
            </a:extLst>
          </p:cNvPr>
          <p:cNvPicPr>
            <a:picLocks noChangeAspect="1"/>
          </p:cNvPicPr>
          <p:nvPr/>
        </p:nvPicPr>
        <p:blipFill>
          <a:blip r:embed="rId2"/>
          <a:srcRect r="6729" b="2"/>
          <a:stretch>
            <a:fillRect/>
          </a:stretch>
        </p:blipFill>
        <p:spPr>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6" name="Freeform: Shape 15">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222569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439BCA50-5C8B-4034-853C-B29176644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5" name="Group 1034">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6" name="Rectangle 1035">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CFD76009-9AC6-D37B-9FFB-31AB3616648D}"/>
              </a:ext>
            </a:extLst>
          </p:cNvPr>
          <p:cNvSpPr txBox="1"/>
          <p:nvPr/>
        </p:nvSpPr>
        <p:spPr>
          <a:xfrm>
            <a:off x="549277" y="458033"/>
            <a:ext cx="5257798" cy="726224"/>
          </a:xfrm>
          <a:prstGeom prst="rect">
            <a:avLst/>
          </a:prstGeom>
        </p:spPr>
        <p:txBody>
          <a:bodyPr vert="horz" wrap="square" lIns="91440" tIns="45720" rIns="91440" bIns="45720" rtlCol="0" anchor="ctr">
            <a:normAutofit/>
          </a:bodyPr>
          <a:lstStyle/>
          <a:p>
            <a:pPr>
              <a:lnSpc>
                <a:spcPct val="90000"/>
              </a:lnSpc>
              <a:spcBef>
                <a:spcPct val="0"/>
              </a:spcBef>
              <a:spcAft>
                <a:spcPts val="600"/>
              </a:spcAft>
            </a:pPr>
            <a:r>
              <a:rPr lang="en-US" sz="2200" b="1" kern="1200">
                <a:solidFill>
                  <a:schemeClr val="tx1"/>
                </a:solidFill>
                <a:latin typeface="+mj-lt"/>
                <a:ea typeface="+mj-ea"/>
                <a:cs typeface="+mj-cs"/>
              </a:rPr>
              <a:t>Collimation</a:t>
            </a:r>
          </a:p>
        </p:txBody>
      </p:sp>
      <p:pic>
        <p:nvPicPr>
          <p:cNvPr id="4" name="Picture 3">
            <a:extLst>
              <a:ext uri="{FF2B5EF4-FFF2-40B4-BE49-F238E27FC236}">
                <a16:creationId xmlns:a16="http://schemas.microsoft.com/office/drawing/2014/main" id="{A0CCF802-46D8-80D9-55F7-A3672F237F84}"/>
              </a:ext>
            </a:extLst>
          </p:cNvPr>
          <p:cNvPicPr>
            <a:picLocks noChangeAspect="1"/>
          </p:cNvPicPr>
          <p:nvPr/>
        </p:nvPicPr>
        <p:blipFill>
          <a:blip r:embed="rId2"/>
          <a:srcRect r="5867"/>
          <a:stretch>
            <a:fillRect/>
          </a:stretch>
        </p:blipFill>
        <p:spPr>
          <a:xfrm>
            <a:off x="550863" y="1557339"/>
            <a:ext cx="3589750" cy="4752000"/>
          </a:xfrm>
          <a:prstGeom prst="rect">
            <a:avLst/>
          </a:prstGeom>
          <a:effectLst>
            <a:outerShdw blurRad="508000" dist="101600" dir="5400000" algn="tl" rotWithShape="0">
              <a:prstClr val="black">
                <a:alpha val="10000"/>
              </a:prstClr>
            </a:outerShdw>
          </a:effectLst>
        </p:spPr>
      </p:pic>
      <p:pic>
        <p:nvPicPr>
          <p:cNvPr id="1026" name="Picture 2" descr="Abdominal x-ray - Wikipedia">
            <a:extLst>
              <a:ext uri="{FF2B5EF4-FFF2-40B4-BE49-F238E27FC236}">
                <a16:creationId xmlns:a16="http://schemas.microsoft.com/office/drawing/2014/main" id="{196D987D-F5AF-2BB6-8622-583290368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21" r="3816"/>
          <a:stretch>
            <a:fillRect/>
          </a:stretch>
        </p:blipFill>
        <p:spPr bwMode="auto">
          <a:xfrm>
            <a:off x="4322198" y="1557339"/>
            <a:ext cx="3567884" cy="4752000"/>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1028" name="Picture 4" descr="Normal AP lumbar spine | Radiology Case | Radiopaedia.org">
            <a:extLst>
              <a:ext uri="{FF2B5EF4-FFF2-40B4-BE49-F238E27FC236}">
                <a16:creationId xmlns:a16="http://schemas.microsoft.com/office/drawing/2014/main" id="{85DB2742-602C-A502-673F-B468FFC74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451" r="-2" b="1623"/>
          <a:stretch>
            <a:fillRect/>
          </a:stretch>
        </p:blipFill>
        <p:spPr bwMode="auto">
          <a:xfrm>
            <a:off x="8070082" y="1557339"/>
            <a:ext cx="3567600" cy="4752000"/>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289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Isosceles Triangle 2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5FF11B-39AB-93B1-60D7-CCD6BF190D57}"/>
              </a:ext>
            </a:extLst>
          </p:cNvPr>
          <p:cNvPicPr>
            <a:picLocks noChangeAspect="1"/>
          </p:cNvPicPr>
          <p:nvPr/>
        </p:nvPicPr>
        <p:blipFill>
          <a:blip r:embed="rId2"/>
          <a:stretch>
            <a:fillRect/>
          </a:stretch>
        </p:blipFill>
        <p:spPr>
          <a:xfrm>
            <a:off x="643467" y="1343406"/>
            <a:ext cx="10905066" cy="4171186"/>
          </a:xfrm>
          <a:prstGeom prst="rect">
            <a:avLst/>
          </a:prstGeom>
          <a:ln>
            <a:noFill/>
          </a:ln>
        </p:spPr>
      </p:pic>
      <p:sp>
        <p:nvSpPr>
          <p:cNvPr id="31" name="Isosceles Triangle 3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7433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70024D62-980A-5B0C-2DB7-F4EBA64FB19F}"/>
              </a:ext>
            </a:extLst>
          </p:cNvPr>
          <p:cNvSpPr txBox="1"/>
          <p:nvPr/>
        </p:nvSpPr>
        <p:spPr>
          <a:xfrm>
            <a:off x="838200" y="1825625"/>
            <a:ext cx="10515600"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b="1"/>
              <a:t>Mass and Weight</a:t>
            </a:r>
          </a:p>
          <a:p>
            <a:pPr indent="-228600">
              <a:lnSpc>
                <a:spcPct val="90000"/>
              </a:lnSpc>
              <a:spcAft>
                <a:spcPts val="600"/>
              </a:spcAft>
              <a:buFont typeface="Arial" panose="020B0604020202020204" pitchFamily="34" charset="0"/>
              <a:buChar char="•"/>
            </a:pPr>
            <a:endParaRPr lang="en-US" sz="1400" b="1"/>
          </a:p>
          <a:p>
            <a:pPr marL="285750" indent="-228600">
              <a:lnSpc>
                <a:spcPct val="90000"/>
              </a:lnSpc>
              <a:spcAft>
                <a:spcPts val="600"/>
              </a:spcAft>
              <a:buFont typeface="Arial" panose="020B0604020202020204" pitchFamily="34" charset="0"/>
              <a:buChar char="•"/>
            </a:pPr>
            <a:r>
              <a:rPr lang="en-US" sz="1400" b="1"/>
              <a:t>Mass</a:t>
            </a:r>
            <a:r>
              <a:rPr lang="en-US" sz="1400"/>
              <a:t> = how much matter an object contains (measured in kilograms).</a:t>
            </a:r>
          </a:p>
          <a:p>
            <a:pPr indent="-228600">
              <a:lnSpc>
                <a:spcPct val="90000"/>
              </a:lnSpc>
              <a:spcAft>
                <a:spcPts val="600"/>
              </a:spcAft>
              <a:buFont typeface="Arial" panose="020B0604020202020204" pitchFamily="34" charset="0"/>
              <a:buChar char="•"/>
            </a:pPr>
            <a:endParaRPr lang="en-US" sz="1400"/>
          </a:p>
          <a:p>
            <a:pPr marL="285750" indent="-228600">
              <a:lnSpc>
                <a:spcPct val="90000"/>
              </a:lnSpc>
              <a:spcAft>
                <a:spcPts val="600"/>
              </a:spcAft>
              <a:buFont typeface="Arial" panose="020B0604020202020204" pitchFamily="34" charset="0"/>
              <a:buChar char="•"/>
            </a:pPr>
            <a:r>
              <a:rPr lang="en-US" sz="1400" b="1"/>
              <a:t>Weight</a:t>
            </a:r>
            <a:r>
              <a:rPr lang="en-US" sz="1400"/>
              <a:t> = the force of gravity pulling on mass.</a:t>
            </a:r>
          </a:p>
          <a:p>
            <a:pPr marL="742950" lvl="1" indent="-228600">
              <a:lnSpc>
                <a:spcPct val="90000"/>
              </a:lnSpc>
              <a:spcAft>
                <a:spcPts val="600"/>
              </a:spcAft>
              <a:buFont typeface="Arial" panose="020B0604020202020204" pitchFamily="34" charset="0"/>
              <a:buChar char="•"/>
            </a:pPr>
            <a:r>
              <a:rPr lang="en-US" sz="1400"/>
              <a:t>Your weight changes on the Moon, but your mass stays the same.</a:t>
            </a:r>
          </a:p>
          <a:p>
            <a:pPr marL="742950" lvl="1" indent="-228600">
              <a:lnSpc>
                <a:spcPct val="90000"/>
              </a:lnSpc>
              <a:spcAft>
                <a:spcPts val="600"/>
              </a:spcAft>
              <a:buFont typeface="Arial" panose="020B0604020202020204" pitchFamily="34" charset="0"/>
              <a:buChar char="•"/>
            </a:pPr>
            <a:endParaRPr lang="en-US" sz="1400"/>
          </a:p>
          <a:p>
            <a:pPr marL="742950" lvl="1" indent="-228600">
              <a:lnSpc>
                <a:spcPct val="90000"/>
              </a:lnSpc>
              <a:spcAft>
                <a:spcPts val="600"/>
              </a:spcAft>
              <a:buFont typeface="Arial" panose="020B0604020202020204" pitchFamily="34" charset="0"/>
              <a:buChar char="•"/>
            </a:pPr>
            <a:endParaRPr lang="en-US" sz="1400"/>
          </a:p>
          <a:p>
            <a:pPr marL="742950" lvl="1" indent="-228600">
              <a:lnSpc>
                <a:spcPct val="90000"/>
              </a:lnSpc>
              <a:spcAft>
                <a:spcPts val="600"/>
              </a:spcAft>
              <a:buFont typeface="Arial" panose="020B0604020202020204" pitchFamily="34" charset="0"/>
              <a:buChar char="•"/>
            </a:pPr>
            <a:endParaRPr lang="en-US" sz="1400"/>
          </a:p>
          <a:p>
            <a:pPr marL="285750" indent="-228600">
              <a:lnSpc>
                <a:spcPct val="90000"/>
              </a:lnSpc>
              <a:spcAft>
                <a:spcPts val="600"/>
              </a:spcAft>
              <a:buFont typeface="Arial" panose="020B0604020202020204" pitchFamily="34" charset="0"/>
              <a:buChar char="•"/>
            </a:pPr>
            <a:r>
              <a:rPr lang="en-US" sz="1400"/>
              <a:t>In radiology, we often talk about mass when describing matter that </a:t>
            </a:r>
          </a:p>
          <a:p>
            <a:pPr indent="-228600">
              <a:lnSpc>
                <a:spcPct val="90000"/>
              </a:lnSpc>
              <a:spcAft>
                <a:spcPts val="600"/>
              </a:spcAft>
              <a:buFont typeface="Arial" panose="020B0604020202020204" pitchFamily="34" charset="0"/>
              <a:buChar char="•"/>
            </a:pPr>
            <a:r>
              <a:rPr lang="en-US" sz="1400"/>
              <a:t>absorbs X-rays (like bone).</a:t>
            </a:r>
          </a:p>
          <a:p>
            <a:pPr indent="-228600">
              <a:lnSpc>
                <a:spcPct val="90000"/>
              </a:lnSpc>
              <a:spcAft>
                <a:spcPts val="600"/>
              </a:spcAft>
              <a:buFont typeface="Arial" panose="020B0604020202020204" pitchFamily="34" charset="0"/>
              <a:buChar char="•"/>
            </a:pPr>
            <a:endParaRPr lang="en-US" sz="1400"/>
          </a:p>
          <a:p>
            <a:pPr marL="285750" indent="-228600">
              <a:lnSpc>
                <a:spcPct val="90000"/>
              </a:lnSpc>
              <a:spcAft>
                <a:spcPts val="600"/>
              </a:spcAft>
              <a:buFont typeface="Arial" panose="020B0604020202020204" pitchFamily="34" charset="0"/>
              <a:buChar char="•"/>
            </a:pPr>
            <a:r>
              <a:rPr lang="en-US" sz="1400"/>
              <a:t>Heavier or denser materials block more X-rays (bone) and appear white</a:t>
            </a:r>
          </a:p>
          <a:p>
            <a:pPr indent="-228600">
              <a:lnSpc>
                <a:spcPct val="90000"/>
              </a:lnSpc>
              <a:spcAft>
                <a:spcPts val="600"/>
              </a:spcAft>
              <a:buFont typeface="Arial" panose="020B0604020202020204" pitchFamily="34" charset="0"/>
              <a:buChar char="•"/>
            </a:pPr>
            <a:r>
              <a:rPr lang="en-US" sz="1400"/>
              <a:t> on the radiographic image. We refer to them as radioopaque materials. </a:t>
            </a:r>
          </a:p>
          <a:p>
            <a:pPr indent="-228600">
              <a:lnSpc>
                <a:spcPct val="90000"/>
              </a:lnSpc>
              <a:spcAft>
                <a:spcPts val="600"/>
              </a:spcAft>
              <a:buFont typeface="Arial" panose="020B0604020202020204" pitchFamily="34" charset="0"/>
              <a:buChar char="•"/>
            </a:pPr>
            <a:endParaRPr lang="en-US" sz="1400"/>
          </a:p>
          <a:p>
            <a:pPr marL="285750" indent="-228600">
              <a:lnSpc>
                <a:spcPct val="90000"/>
              </a:lnSpc>
              <a:spcAft>
                <a:spcPts val="600"/>
              </a:spcAft>
              <a:buFont typeface="Arial" panose="020B0604020202020204" pitchFamily="34" charset="0"/>
              <a:buChar char="•"/>
            </a:pPr>
            <a:r>
              <a:rPr lang="en-US" sz="1400"/>
              <a:t>Less dense materials allow X-rays to go through them and appear dark (air in the lungs). We refer to them as radiolucent materials</a:t>
            </a:r>
          </a:p>
        </p:txBody>
      </p:sp>
    </p:spTree>
    <p:extLst>
      <p:ext uri="{BB962C8B-B14F-4D97-AF65-F5344CB8AC3E}">
        <p14:creationId xmlns:p14="http://schemas.microsoft.com/office/powerpoint/2010/main" val="1118737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AA170-672A-D9F7-5A6A-5CF6B5ED2627}"/>
              </a:ext>
            </a:extLst>
          </p:cNvPr>
          <p:cNvPicPr>
            <a:picLocks noChangeAspect="1"/>
          </p:cNvPicPr>
          <p:nvPr/>
        </p:nvPicPr>
        <p:blipFill>
          <a:blip r:embed="rId2"/>
          <a:stretch>
            <a:fillRect/>
          </a:stretch>
        </p:blipFill>
        <p:spPr>
          <a:xfrm>
            <a:off x="6802084" y="1225358"/>
            <a:ext cx="2820115" cy="3629532"/>
          </a:xfrm>
          <a:prstGeom prst="rect">
            <a:avLst/>
          </a:prstGeom>
        </p:spPr>
      </p:pic>
      <p:pic>
        <p:nvPicPr>
          <p:cNvPr id="5" name="Picture 4">
            <a:extLst>
              <a:ext uri="{FF2B5EF4-FFF2-40B4-BE49-F238E27FC236}">
                <a16:creationId xmlns:a16="http://schemas.microsoft.com/office/drawing/2014/main" id="{CF17213E-BEFD-5169-1B74-D707BEBF472A}"/>
              </a:ext>
            </a:extLst>
          </p:cNvPr>
          <p:cNvPicPr>
            <a:picLocks noChangeAspect="1"/>
          </p:cNvPicPr>
          <p:nvPr/>
        </p:nvPicPr>
        <p:blipFill>
          <a:blip r:embed="rId3"/>
          <a:stretch>
            <a:fillRect/>
          </a:stretch>
        </p:blipFill>
        <p:spPr>
          <a:xfrm>
            <a:off x="1129456" y="1225358"/>
            <a:ext cx="5401429" cy="3629532"/>
          </a:xfrm>
          <a:prstGeom prst="rect">
            <a:avLst/>
          </a:prstGeom>
        </p:spPr>
      </p:pic>
      <p:sp>
        <p:nvSpPr>
          <p:cNvPr id="6" name="Callout: Line 5">
            <a:extLst>
              <a:ext uri="{FF2B5EF4-FFF2-40B4-BE49-F238E27FC236}">
                <a16:creationId xmlns:a16="http://schemas.microsoft.com/office/drawing/2014/main" id="{97BAEBEA-25DE-77E9-B5EA-DF1DD99B281F}"/>
              </a:ext>
            </a:extLst>
          </p:cNvPr>
          <p:cNvSpPr/>
          <p:nvPr/>
        </p:nvSpPr>
        <p:spPr>
          <a:xfrm>
            <a:off x="10215753" y="3240741"/>
            <a:ext cx="1308377" cy="376518"/>
          </a:xfrm>
          <a:prstGeom prst="borderCallout1">
            <a:avLst>
              <a:gd name="adj1" fmla="val 18750"/>
              <a:gd name="adj2" fmla="val -8333"/>
              <a:gd name="adj3" fmla="val 150000"/>
              <a:gd name="adj4" fmla="val -152415"/>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Bone</a:t>
            </a:r>
          </a:p>
        </p:txBody>
      </p:sp>
      <p:sp>
        <p:nvSpPr>
          <p:cNvPr id="7" name="Callout: Line 6">
            <a:extLst>
              <a:ext uri="{FF2B5EF4-FFF2-40B4-BE49-F238E27FC236}">
                <a16:creationId xmlns:a16="http://schemas.microsoft.com/office/drawing/2014/main" id="{22118400-9EF3-084A-BC6F-6E222A8DB37B}"/>
              </a:ext>
            </a:extLst>
          </p:cNvPr>
          <p:cNvSpPr/>
          <p:nvPr/>
        </p:nvSpPr>
        <p:spPr>
          <a:xfrm>
            <a:off x="10099964" y="1908056"/>
            <a:ext cx="1778069" cy="376518"/>
          </a:xfrm>
          <a:prstGeom prst="borderCallout1">
            <a:avLst>
              <a:gd name="adj1" fmla="val 18750"/>
              <a:gd name="adj2" fmla="val -8333"/>
              <a:gd name="adj3" fmla="val 111364"/>
              <a:gd name="adj4" fmla="val -85405"/>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Air in the lungs</a:t>
            </a:r>
          </a:p>
        </p:txBody>
      </p:sp>
    </p:spTree>
    <p:extLst>
      <p:ext uri="{BB962C8B-B14F-4D97-AF65-F5344CB8AC3E}">
        <p14:creationId xmlns:p14="http://schemas.microsoft.com/office/powerpoint/2010/main" val="224158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2B8856EF-7774-3600-0208-F06750827D22}"/>
              </a:ext>
            </a:extLst>
          </p:cNvPr>
          <p:cNvSpPr txBox="1"/>
          <p:nvPr/>
        </p:nvSpPr>
        <p:spPr>
          <a:xfrm>
            <a:off x="838200" y="1825625"/>
            <a:ext cx="10515600"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500" b="1"/>
              <a:t>Forms of Energy</a:t>
            </a:r>
          </a:p>
          <a:p>
            <a:pPr indent="-228600">
              <a:lnSpc>
                <a:spcPct val="90000"/>
              </a:lnSpc>
              <a:spcAft>
                <a:spcPts val="600"/>
              </a:spcAft>
              <a:buFont typeface="Arial" panose="020B0604020202020204" pitchFamily="34" charset="0"/>
              <a:buChar char="•"/>
            </a:pPr>
            <a:endParaRPr lang="en-US" sz="1500" b="1"/>
          </a:p>
          <a:p>
            <a:pPr indent="-228600">
              <a:lnSpc>
                <a:spcPct val="90000"/>
              </a:lnSpc>
              <a:spcAft>
                <a:spcPts val="600"/>
              </a:spcAft>
              <a:buFont typeface="Arial" panose="020B0604020202020204" pitchFamily="34" charset="0"/>
              <a:buChar char="•"/>
            </a:pPr>
            <a:r>
              <a:rPr lang="en-US" sz="1500"/>
              <a:t>Energy comes in many types:</a:t>
            </a:r>
          </a:p>
          <a:p>
            <a:pPr indent="-228600">
              <a:lnSpc>
                <a:spcPct val="90000"/>
              </a:lnSpc>
              <a:spcAft>
                <a:spcPts val="600"/>
              </a:spcAft>
              <a:buFont typeface="Arial" panose="020B0604020202020204" pitchFamily="34" charset="0"/>
              <a:buChar char="•"/>
            </a:pPr>
            <a:endParaRPr lang="en-US" sz="1500"/>
          </a:p>
          <a:p>
            <a:pPr marL="742950" lvl="1" indent="-228600">
              <a:lnSpc>
                <a:spcPct val="90000"/>
              </a:lnSpc>
              <a:spcAft>
                <a:spcPts val="600"/>
              </a:spcAft>
              <a:buFont typeface="Arial" panose="020B0604020202020204" pitchFamily="34" charset="0"/>
              <a:buChar char="•"/>
            </a:pPr>
            <a:r>
              <a:rPr lang="en-US" sz="1500" b="1"/>
              <a:t>Potential</a:t>
            </a:r>
            <a:r>
              <a:rPr lang="en-US" sz="1500"/>
              <a:t> – stored due to position (a rock on a cliff).</a:t>
            </a:r>
          </a:p>
          <a:p>
            <a:pPr marL="742950" lvl="1" indent="-228600">
              <a:lnSpc>
                <a:spcPct val="90000"/>
              </a:lnSpc>
              <a:spcAft>
                <a:spcPts val="600"/>
              </a:spcAft>
              <a:buFont typeface="Arial" panose="020B0604020202020204" pitchFamily="34" charset="0"/>
              <a:buChar char="•"/>
            </a:pPr>
            <a:r>
              <a:rPr lang="en-US" sz="1500" b="1"/>
              <a:t>Kinetic</a:t>
            </a:r>
            <a:r>
              <a:rPr lang="en-US" sz="1500"/>
              <a:t> – motion (a falling rock).</a:t>
            </a:r>
          </a:p>
          <a:p>
            <a:pPr marL="742950" lvl="1" indent="-228600">
              <a:lnSpc>
                <a:spcPct val="90000"/>
              </a:lnSpc>
              <a:spcAft>
                <a:spcPts val="600"/>
              </a:spcAft>
              <a:buFont typeface="Arial" panose="020B0604020202020204" pitchFamily="34" charset="0"/>
              <a:buChar char="•"/>
            </a:pPr>
            <a:r>
              <a:rPr lang="en-US" sz="1500" b="1"/>
              <a:t>Chemical</a:t>
            </a:r>
            <a:r>
              <a:rPr lang="en-US" sz="1500"/>
              <a:t> – stored in bonds of molecules (food fuels your muscles).</a:t>
            </a:r>
          </a:p>
          <a:p>
            <a:pPr marL="742950" lvl="1" indent="-228600">
              <a:lnSpc>
                <a:spcPct val="90000"/>
              </a:lnSpc>
              <a:spcAft>
                <a:spcPts val="600"/>
              </a:spcAft>
              <a:buFont typeface="Arial" panose="020B0604020202020204" pitchFamily="34" charset="0"/>
              <a:buChar char="•"/>
            </a:pPr>
            <a:r>
              <a:rPr lang="en-US" sz="1500" b="1"/>
              <a:t>Electrical</a:t>
            </a:r>
            <a:r>
              <a:rPr lang="en-US" sz="1500"/>
              <a:t> – movement of electrons (powers your X-ray machine).</a:t>
            </a:r>
          </a:p>
          <a:p>
            <a:pPr marL="742950" lvl="1" indent="-228600">
              <a:lnSpc>
                <a:spcPct val="90000"/>
              </a:lnSpc>
              <a:spcAft>
                <a:spcPts val="600"/>
              </a:spcAft>
              <a:buFont typeface="Arial" panose="020B0604020202020204" pitchFamily="34" charset="0"/>
              <a:buChar char="•"/>
            </a:pPr>
            <a:r>
              <a:rPr lang="en-US" sz="1500" b="1"/>
              <a:t>Thermal</a:t>
            </a:r>
            <a:r>
              <a:rPr lang="en-US" sz="1500"/>
              <a:t> – vibration of atoms (heat from a light bulb).</a:t>
            </a:r>
          </a:p>
          <a:p>
            <a:pPr marL="742950" lvl="1" indent="-228600">
              <a:lnSpc>
                <a:spcPct val="90000"/>
              </a:lnSpc>
              <a:spcAft>
                <a:spcPts val="600"/>
              </a:spcAft>
              <a:buFont typeface="Arial" panose="020B0604020202020204" pitchFamily="34" charset="0"/>
              <a:buChar char="•"/>
            </a:pPr>
            <a:r>
              <a:rPr lang="en-US" sz="1500" b="1"/>
              <a:t>Nuclear</a:t>
            </a:r>
            <a:r>
              <a:rPr lang="en-US" sz="1500"/>
              <a:t> – stored in the nucleus of an atom (released in nuclear power).</a:t>
            </a:r>
          </a:p>
          <a:p>
            <a:pPr marL="742950" lvl="1" indent="-228600">
              <a:lnSpc>
                <a:spcPct val="90000"/>
              </a:lnSpc>
              <a:spcAft>
                <a:spcPts val="600"/>
              </a:spcAft>
              <a:buFont typeface="Arial" panose="020B0604020202020204" pitchFamily="34" charset="0"/>
              <a:buChar char="•"/>
            </a:pPr>
            <a:r>
              <a:rPr lang="en-US" sz="1500" b="1"/>
              <a:t>Electromagnetic</a:t>
            </a:r>
            <a:r>
              <a:rPr lang="en-US" sz="1500"/>
              <a:t> – energy traveling as waves (includes X-rays).</a:t>
            </a:r>
          </a:p>
          <a:p>
            <a:pPr marL="742950" lvl="1" indent="-228600">
              <a:lnSpc>
                <a:spcPct val="90000"/>
              </a:lnSpc>
              <a:spcAft>
                <a:spcPts val="600"/>
              </a:spcAft>
              <a:buFont typeface="Arial" panose="020B0604020202020204" pitchFamily="34" charset="0"/>
              <a:buChar char="•"/>
            </a:pPr>
            <a:endParaRPr lang="en-US" sz="1500"/>
          </a:p>
          <a:p>
            <a:pPr marL="742950" lvl="1" indent="-228600">
              <a:lnSpc>
                <a:spcPct val="90000"/>
              </a:lnSpc>
              <a:spcAft>
                <a:spcPts val="600"/>
              </a:spcAft>
              <a:buFont typeface="Arial" panose="020B0604020202020204" pitchFamily="34" charset="0"/>
              <a:buChar char="•"/>
            </a:pPr>
            <a:endParaRPr lang="en-US" sz="1500"/>
          </a:p>
          <a:p>
            <a:pPr indent="-228600">
              <a:lnSpc>
                <a:spcPct val="90000"/>
              </a:lnSpc>
              <a:spcAft>
                <a:spcPts val="600"/>
              </a:spcAft>
              <a:buFont typeface="Arial" panose="020B0604020202020204" pitchFamily="34" charset="0"/>
              <a:buChar char="•"/>
            </a:pPr>
            <a:r>
              <a:rPr lang="en-US" sz="1500"/>
              <a:t>In X-ray imaging: </a:t>
            </a:r>
            <a:r>
              <a:rPr lang="en-US" sz="1500" b="1"/>
              <a:t>electrical energy </a:t>
            </a:r>
            <a:r>
              <a:rPr lang="en-US" sz="1500"/>
              <a:t>(electrons) → </a:t>
            </a:r>
            <a:r>
              <a:rPr lang="en-US" sz="1500" b="1"/>
              <a:t>kinetic energy </a:t>
            </a:r>
            <a:r>
              <a:rPr lang="en-US" sz="1500"/>
              <a:t>(electrons’ motion) → </a:t>
            </a:r>
            <a:r>
              <a:rPr lang="en-US" sz="1500" b="1"/>
              <a:t>electromagnetic energy</a:t>
            </a:r>
            <a:r>
              <a:rPr lang="en-US" sz="1500"/>
              <a:t> (X-rays) → sometimes </a:t>
            </a:r>
            <a:r>
              <a:rPr lang="en-US" sz="1500" b="1"/>
              <a:t>chemical energy</a:t>
            </a:r>
            <a:r>
              <a:rPr lang="en-US" sz="1500"/>
              <a:t> (in film) or </a:t>
            </a:r>
            <a:r>
              <a:rPr lang="en-US" sz="1500" b="1"/>
              <a:t>digital signal</a:t>
            </a:r>
            <a:r>
              <a:rPr lang="en-US" sz="1500"/>
              <a:t>.</a:t>
            </a:r>
          </a:p>
        </p:txBody>
      </p:sp>
    </p:spTree>
    <p:extLst>
      <p:ext uri="{BB962C8B-B14F-4D97-AF65-F5344CB8AC3E}">
        <p14:creationId xmlns:p14="http://schemas.microsoft.com/office/powerpoint/2010/main" val="3861123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nergy Animation">
            <a:extLst>
              <a:ext uri="{FF2B5EF4-FFF2-40B4-BE49-F238E27FC236}">
                <a16:creationId xmlns:a16="http://schemas.microsoft.com/office/drawing/2014/main" id="{80A9E302-B263-0F9E-FF3B-1596DEA0B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1859973"/>
            <a:ext cx="4475019" cy="33562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ave Energy GIFs - Find &amp; Share on GIPHY">
            <a:extLst>
              <a:ext uri="{FF2B5EF4-FFF2-40B4-BE49-F238E27FC236}">
                <a16:creationId xmlns:a16="http://schemas.microsoft.com/office/drawing/2014/main" id="{D947A513-DB3C-8624-A31D-909B07840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424" y="1859973"/>
            <a:ext cx="3291911" cy="335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667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 X-ray Tube">
            <a:extLst>
              <a:ext uri="{FF2B5EF4-FFF2-40B4-BE49-F238E27FC236}">
                <a16:creationId xmlns:a16="http://schemas.microsoft.com/office/drawing/2014/main" id="{96AE1416-DC60-BE06-7C9C-19F7D57A9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673" y="1427910"/>
            <a:ext cx="4470025" cy="335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03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A888CA7D-075E-95F5-A9D5-DAC129AC6805}"/>
              </a:ext>
            </a:extLst>
          </p:cNvPr>
          <p:cNvPicPr>
            <a:picLocks noChangeAspect="1"/>
          </p:cNvPicPr>
          <p:nvPr/>
        </p:nvPicPr>
        <p:blipFill>
          <a:blip r:embed="rId2"/>
          <a:stretch>
            <a:fillRect/>
          </a:stretch>
        </p:blipFill>
        <p:spPr>
          <a:xfrm>
            <a:off x="703182" y="2012433"/>
            <a:ext cx="4777381" cy="266338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2F4C9C68-9334-3B0F-E7A3-A25291C1DDD4}"/>
              </a:ext>
            </a:extLst>
          </p:cNvPr>
          <p:cNvSpPr txBox="1"/>
          <p:nvPr/>
        </p:nvSpPr>
        <p:spPr>
          <a:xfrm>
            <a:off x="5894962" y="1984443"/>
            <a:ext cx="5458838"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500" b="1"/>
              <a:t>The Electromagnetic Spectrum</a:t>
            </a:r>
          </a:p>
          <a:p>
            <a:pPr indent="-228600">
              <a:lnSpc>
                <a:spcPct val="90000"/>
              </a:lnSpc>
              <a:spcAft>
                <a:spcPts val="600"/>
              </a:spcAft>
              <a:buFont typeface="Arial" panose="020B0604020202020204" pitchFamily="34" charset="0"/>
              <a:buChar char="•"/>
            </a:pPr>
            <a:endParaRPr lang="en-US" sz="1500" b="1"/>
          </a:p>
          <a:p>
            <a:pPr indent="-228600">
              <a:lnSpc>
                <a:spcPct val="90000"/>
              </a:lnSpc>
              <a:spcAft>
                <a:spcPts val="600"/>
              </a:spcAft>
              <a:buFont typeface="Arial" panose="020B0604020202020204" pitchFamily="34" charset="0"/>
              <a:buChar char="•"/>
            </a:pPr>
            <a:r>
              <a:rPr lang="en-US" sz="1500"/>
              <a:t>The spectrum is like a “family” of energy waves:</a:t>
            </a:r>
          </a:p>
          <a:p>
            <a:pPr indent="-228600">
              <a:lnSpc>
                <a:spcPct val="90000"/>
              </a:lnSpc>
              <a:spcAft>
                <a:spcPts val="600"/>
              </a:spcAft>
              <a:buFont typeface="Arial" panose="020B0604020202020204" pitchFamily="34" charset="0"/>
              <a:buChar char="•"/>
            </a:pPr>
            <a:endParaRPr lang="en-US" sz="1500"/>
          </a:p>
          <a:p>
            <a:pPr marL="742950" lvl="1" indent="-228600">
              <a:lnSpc>
                <a:spcPct val="90000"/>
              </a:lnSpc>
              <a:spcAft>
                <a:spcPts val="600"/>
              </a:spcAft>
              <a:buFont typeface="Arial" panose="020B0604020202020204" pitchFamily="34" charset="0"/>
              <a:buChar char="•"/>
            </a:pPr>
            <a:r>
              <a:rPr lang="en-US" sz="1500"/>
              <a:t>Long wavelength / low energy: radio waves, microwaves.</a:t>
            </a:r>
          </a:p>
          <a:p>
            <a:pPr marL="742950" lvl="1" indent="-228600">
              <a:lnSpc>
                <a:spcPct val="90000"/>
              </a:lnSpc>
              <a:spcAft>
                <a:spcPts val="600"/>
              </a:spcAft>
              <a:buFont typeface="Arial" panose="020B0604020202020204" pitchFamily="34" charset="0"/>
              <a:buChar char="•"/>
            </a:pPr>
            <a:r>
              <a:rPr lang="en-US" sz="1500"/>
              <a:t>Medium: infrared, visible light, ultraviolet.</a:t>
            </a:r>
          </a:p>
          <a:p>
            <a:pPr marL="742950" lvl="1" indent="-228600">
              <a:lnSpc>
                <a:spcPct val="90000"/>
              </a:lnSpc>
              <a:spcAft>
                <a:spcPts val="600"/>
              </a:spcAft>
              <a:buFont typeface="Arial" panose="020B0604020202020204" pitchFamily="34" charset="0"/>
              <a:buChar char="•"/>
            </a:pPr>
            <a:r>
              <a:rPr lang="en-US" sz="1500"/>
              <a:t>Short wavelength / high energy: X-rays, gamma rays.</a:t>
            </a:r>
          </a:p>
          <a:p>
            <a:pPr marL="742950" lvl="1" indent="-228600">
              <a:lnSpc>
                <a:spcPct val="90000"/>
              </a:lnSpc>
              <a:spcAft>
                <a:spcPts val="600"/>
              </a:spcAft>
              <a:buFont typeface="Arial" panose="020B0604020202020204" pitchFamily="34" charset="0"/>
              <a:buChar char="•"/>
            </a:pPr>
            <a:endParaRPr lang="en-US" sz="1500"/>
          </a:p>
          <a:p>
            <a:pPr indent="-228600">
              <a:lnSpc>
                <a:spcPct val="90000"/>
              </a:lnSpc>
              <a:spcAft>
                <a:spcPts val="600"/>
              </a:spcAft>
              <a:buFont typeface="Arial" panose="020B0604020202020204" pitchFamily="34" charset="0"/>
              <a:buChar char="•"/>
            </a:pPr>
            <a:r>
              <a:rPr lang="en-US" sz="1500"/>
              <a:t>All electromagnetic waves travel at the </a:t>
            </a:r>
            <a:r>
              <a:rPr lang="en-US" sz="1500" b="1"/>
              <a:t>speed of light</a:t>
            </a:r>
            <a:r>
              <a:rPr lang="en-US" sz="1500"/>
              <a:t> (300,000 km/sec).</a:t>
            </a:r>
          </a:p>
          <a:p>
            <a:pPr indent="-228600">
              <a:lnSpc>
                <a:spcPct val="90000"/>
              </a:lnSpc>
              <a:spcAft>
                <a:spcPts val="600"/>
              </a:spcAft>
              <a:buFont typeface="Arial" panose="020B0604020202020204" pitchFamily="34" charset="0"/>
              <a:buChar char="•"/>
            </a:pPr>
            <a:r>
              <a:rPr lang="en-US" sz="1500" b="1"/>
              <a:t>X-rays</a:t>
            </a:r>
            <a:r>
              <a:rPr lang="en-US" sz="1500"/>
              <a:t>: wavelength very short→ very high energy → can penetrate many materials.</a:t>
            </a:r>
          </a:p>
          <a:p>
            <a:pPr indent="-228600">
              <a:lnSpc>
                <a:spcPct val="90000"/>
              </a:lnSpc>
              <a:spcAft>
                <a:spcPts val="600"/>
              </a:spcAft>
              <a:buFont typeface="Arial" panose="020B0604020202020204" pitchFamily="34" charset="0"/>
              <a:buChar char="•"/>
            </a:pPr>
            <a:r>
              <a:rPr lang="en-US" sz="1500"/>
              <a:t>The shorter the wavelength, the greater the penetration and energy.</a:t>
            </a:r>
          </a:p>
        </p:txBody>
      </p:sp>
    </p:spTree>
    <p:extLst>
      <p:ext uri="{BB962C8B-B14F-4D97-AF65-F5344CB8AC3E}">
        <p14:creationId xmlns:p14="http://schemas.microsoft.com/office/powerpoint/2010/main" val="6098618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4649</TotalTime>
  <Words>1859</Words>
  <Application>Microsoft Office PowerPoint</Application>
  <PresentationFormat>Widescreen</PresentationFormat>
  <Paragraphs>257</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Meiryo</vt: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Konrad Stelmark</dc:creator>
  <cp:lastModifiedBy>Konrad Stelmark</cp:lastModifiedBy>
  <cp:revision>29</cp:revision>
  <dcterms:created xsi:type="dcterms:W3CDTF">2025-08-08T15:40:40Z</dcterms:created>
  <dcterms:modified xsi:type="dcterms:W3CDTF">2025-08-11T21:51:49Z</dcterms:modified>
</cp:coreProperties>
</file>