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5" r:id="rId4"/>
    <p:sldId id="276" r:id="rId5"/>
    <p:sldId id="310" r:id="rId6"/>
    <p:sldId id="311" r:id="rId7"/>
    <p:sldId id="312" r:id="rId8"/>
    <p:sldId id="287" r:id="rId9"/>
    <p:sldId id="288" r:id="rId10"/>
    <p:sldId id="289" r:id="rId11"/>
    <p:sldId id="290" r:id="rId12"/>
    <p:sldId id="313" r:id="rId13"/>
    <p:sldId id="273" r:id="rId14"/>
    <p:sldId id="314" r:id="rId15"/>
    <p:sldId id="258" r:id="rId16"/>
    <p:sldId id="263" r:id="rId17"/>
    <p:sldId id="264" r:id="rId18"/>
    <p:sldId id="262" r:id="rId19"/>
    <p:sldId id="265" r:id="rId20"/>
    <p:sldId id="266" r:id="rId21"/>
    <p:sldId id="267" r:id="rId22"/>
    <p:sldId id="268" r:id="rId23"/>
    <p:sldId id="269" r:id="rId24"/>
    <p:sldId id="261" r:id="rId25"/>
    <p:sldId id="270" r:id="rId26"/>
    <p:sldId id="260" r:id="rId27"/>
    <p:sldId id="259" r:id="rId28"/>
    <p:sldId id="271" r:id="rId29"/>
    <p:sldId id="316" r:id="rId30"/>
    <p:sldId id="274" r:id="rId31"/>
    <p:sldId id="317" r:id="rId32"/>
    <p:sldId id="318" r:id="rId33"/>
    <p:sldId id="319" r:id="rId34"/>
    <p:sldId id="320" r:id="rId35"/>
    <p:sldId id="321" r:id="rId36"/>
    <p:sldId id="322" r:id="rId37"/>
    <p:sldId id="32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0" d="100"/>
          <a:sy n="80" d="100"/>
        </p:scale>
        <p:origin x="56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ADD49-1D71-430B-9C41-F778CC47E6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5EB30B-921E-4490-BBA0-0D0A057888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6511C2-FB7E-4EED-8FF5-0A1C30030086}"/>
              </a:ext>
            </a:extLst>
          </p:cNvPr>
          <p:cNvSpPr>
            <a:spLocks noGrp="1"/>
          </p:cNvSpPr>
          <p:nvPr>
            <p:ph type="dt" sz="half" idx="10"/>
          </p:nvPr>
        </p:nvSpPr>
        <p:spPr/>
        <p:txBody>
          <a:bodyPr/>
          <a:lstStyle/>
          <a:p>
            <a:fld id="{5929476E-7875-4E20-A0A8-459219DE6BD7}" type="datetimeFigureOut">
              <a:rPr lang="en-US" smtClean="0"/>
              <a:t>1/27/2021</a:t>
            </a:fld>
            <a:endParaRPr lang="en-US"/>
          </a:p>
        </p:txBody>
      </p:sp>
      <p:sp>
        <p:nvSpPr>
          <p:cNvPr id="5" name="Footer Placeholder 4">
            <a:extLst>
              <a:ext uri="{FF2B5EF4-FFF2-40B4-BE49-F238E27FC236}">
                <a16:creationId xmlns:a16="http://schemas.microsoft.com/office/drawing/2014/main" id="{03650A4B-5A20-4B5D-923F-21EA16CC8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C98489-467B-42BC-9172-C1AA23A5DE25}"/>
              </a:ext>
            </a:extLst>
          </p:cNvPr>
          <p:cNvSpPr>
            <a:spLocks noGrp="1"/>
          </p:cNvSpPr>
          <p:nvPr>
            <p:ph type="sldNum" sz="quarter" idx="12"/>
          </p:nvPr>
        </p:nvSpPr>
        <p:spPr/>
        <p:txBody>
          <a:bodyPr/>
          <a:lstStyle/>
          <a:p>
            <a:fld id="{A5D5B9C6-4BB8-44B6-9BBC-76CAB6553F5E}" type="slidenum">
              <a:rPr lang="en-US" smtClean="0"/>
              <a:t>‹#›</a:t>
            </a:fld>
            <a:endParaRPr lang="en-US"/>
          </a:p>
        </p:txBody>
      </p:sp>
    </p:spTree>
    <p:extLst>
      <p:ext uri="{BB962C8B-B14F-4D97-AF65-F5344CB8AC3E}">
        <p14:creationId xmlns:p14="http://schemas.microsoft.com/office/powerpoint/2010/main" val="3906482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CC045-9723-4641-BBC3-90195D2DB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09DD1D-A859-4546-B988-78438DEC1C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3FFFCB-257F-4C43-8B31-D28365E80311}"/>
              </a:ext>
            </a:extLst>
          </p:cNvPr>
          <p:cNvSpPr>
            <a:spLocks noGrp="1"/>
          </p:cNvSpPr>
          <p:nvPr>
            <p:ph type="dt" sz="half" idx="10"/>
          </p:nvPr>
        </p:nvSpPr>
        <p:spPr/>
        <p:txBody>
          <a:bodyPr/>
          <a:lstStyle/>
          <a:p>
            <a:fld id="{5929476E-7875-4E20-A0A8-459219DE6BD7}" type="datetimeFigureOut">
              <a:rPr lang="en-US" smtClean="0"/>
              <a:t>1/27/2021</a:t>
            </a:fld>
            <a:endParaRPr lang="en-US"/>
          </a:p>
        </p:txBody>
      </p:sp>
      <p:sp>
        <p:nvSpPr>
          <p:cNvPr id="5" name="Footer Placeholder 4">
            <a:extLst>
              <a:ext uri="{FF2B5EF4-FFF2-40B4-BE49-F238E27FC236}">
                <a16:creationId xmlns:a16="http://schemas.microsoft.com/office/drawing/2014/main" id="{4CC0445B-CEF3-4091-A4A9-1641F03B26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7F768-9629-41CE-8834-EDE7BF446057}"/>
              </a:ext>
            </a:extLst>
          </p:cNvPr>
          <p:cNvSpPr>
            <a:spLocks noGrp="1"/>
          </p:cNvSpPr>
          <p:nvPr>
            <p:ph type="sldNum" sz="quarter" idx="12"/>
          </p:nvPr>
        </p:nvSpPr>
        <p:spPr/>
        <p:txBody>
          <a:bodyPr/>
          <a:lstStyle/>
          <a:p>
            <a:fld id="{A5D5B9C6-4BB8-44B6-9BBC-76CAB6553F5E}" type="slidenum">
              <a:rPr lang="en-US" smtClean="0"/>
              <a:t>‹#›</a:t>
            </a:fld>
            <a:endParaRPr lang="en-US"/>
          </a:p>
        </p:txBody>
      </p:sp>
    </p:spTree>
    <p:extLst>
      <p:ext uri="{BB962C8B-B14F-4D97-AF65-F5344CB8AC3E}">
        <p14:creationId xmlns:p14="http://schemas.microsoft.com/office/powerpoint/2010/main" val="700068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0AC4F0-43F6-42C7-BFC9-D5A16A4B97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7AF405-D6A6-40E9-B9EA-6400350842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5A53D5-2F03-420B-BFED-FDF9DFACAF05}"/>
              </a:ext>
            </a:extLst>
          </p:cNvPr>
          <p:cNvSpPr>
            <a:spLocks noGrp="1"/>
          </p:cNvSpPr>
          <p:nvPr>
            <p:ph type="dt" sz="half" idx="10"/>
          </p:nvPr>
        </p:nvSpPr>
        <p:spPr/>
        <p:txBody>
          <a:bodyPr/>
          <a:lstStyle/>
          <a:p>
            <a:fld id="{5929476E-7875-4E20-A0A8-459219DE6BD7}" type="datetimeFigureOut">
              <a:rPr lang="en-US" smtClean="0"/>
              <a:t>1/27/2021</a:t>
            </a:fld>
            <a:endParaRPr lang="en-US"/>
          </a:p>
        </p:txBody>
      </p:sp>
      <p:sp>
        <p:nvSpPr>
          <p:cNvPr id="5" name="Footer Placeholder 4">
            <a:extLst>
              <a:ext uri="{FF2B5EF4-FFF2-40B4-BE49-F238E27FC236}">
                <a16:creationId xmlns:a16="http://schemas.microsoft.com/office/drawing/2014/main" id="{916879AD-2090-44A1-ACDF-496C025F08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057F9-51D8-41FA-9603-A12A4472F433}"/>
              </a:ext>
            </a:extLst>
          </p:cNvPr>
          <p:cNvSpPr>
            <a:spLocks noGrp="1"/>
          </p:cNvSpPr>
          <p:nvPr>
            <p:ph type="sldNum" sz="quarter" idx="12"/>
          </p:nvPr>
        </p:nvSpPr>
        <p:spPr/>
        <p:txBody>
          <a:bodyPr/>
          <a:lstStyle/>
          <a:p>
            <a:fld id="{A5D5B9C6-4BB8-44B6-9BBC-76CAB6553F5E}" type="slidenum">
              <a:rPr lang="en-US" smtClean="0"/>
              <a:t>‹#›</a:t>
            </a:fld>
            <a:endParaRPr lang="en-US"/>
          </a:p>
        </p:txBody>
      </p:sp>
    </p:spTree>
    <p:extLst>
      <p:ext uri="{BB962C8B-B14F-4D97-AF65-F5344CB8AC3E}">
        <p14:creationId xmlns:p14="http://schemas.microsoft.com/office/powerpoint/2010/main" val="3989123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8" name="Content Placeholder 7"/>
          <p:cNvSpPr>
            <a:spLocks noGrp="1"/>
          </p:cNvSpPr>
          <p:nvPr>
            <p:ph sz="quarter" idx="13"/>
          </p:nvPr>
        </p:nvSpPr>
        <p:spPr>
          <a:xfrm>
            <a:off x="812800" y="1600200"/>
            <a:ext cx="1056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2966A46-73E0-4EB1-8326-0292664F667C}"/>
              </a:ext>
            </a:extLst>
          </p:cNvPr>
          <p:cNvSpPr>
            <a:spLocks noGrp="1"/>
          </p:cNvSpPr>
          <p:nvPr>
            <p:ph type="dt" sz="half" idx="14"/>
          </p:nvPr>
        </p:nvSpPr>
        <p:spPr/>
        <p:txBody>
          <a:bodyPr/>
          <a:lstStyle>
            <a:lvl1pPr>
              <a:defRPr/>
            </a:lvl1pPr>
          </a:lstStyle>
          <a:p>
            <a:pPr>
              <a:defRPr/>
            </a:pPr>
            <a:fld id="{0C192433-B513-4112-8EED-C27A3FD5EFCB}" type="datetimeFigureOut">
              <a:rPr lang="en-US"/>
              <a:pPr>
                <a:defRPr/>
              </a:pPr>
              <a:t>1/27/2021</a:t>
            </a:fld>
            <a:endParaRPr lang="en-US"/>
          </a:p>
        </p:txBody>
      </p:sp>
      <p:sp>
        <p:nvSpPr>
          <p:cNvPr id="5" name="Footer Placeholder 4">
            <a:extLst>
              <a:ext uri="{FF2B5EF4-FFF2-40B4-BE49-F238E27FC236}">
                <a16:creationId xmlns:a16="http://schemas.microsoft.com/office/drawing/2014/main" id="{3E130FC4-0DC3-4E3B-BA7D-471D0742AAA2}"/>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44A4F40-5BE8-4432-83FC-9B4F1600257B}"/>
              </a:ext>
            </a:extLst>
          </p:cNvPr>
          <p:cNvSpPr>
            <a:spLocks noGrp="1"/>
          </p:cNvSpPr>
          <p:nvPr>
            <p:ph type="sldNum" sz="quarter" idx="16"/>
          </p:nvPr>
        </p:nvSpPr>
        <p:spPr/>
        <p:txBody>
          <a:bodyPr/>
          <a:lstStyle>
            <a:lvl1pPr>
              <a:defRPr/>
            </a:lvl1pPr>
          </a:lstStyle>
          <a:p>
            <a:fld id="{25FEF9F8-1EF7-4F4A-9157-AA99AB4214BE}" type="slidenum">
              <a:rPr lang="en-US" altLang="en-US"/>
              <a:pPr/>
              <a:t>‹#›</a:t>
            </a:fld>
            <a:endParaRPr lang="en-US" altLang="en-US"/>
          </a:p>
        </p:txBody>
      </p:sp>
    </p:spTree>
    <p:extLst>
      <p:ext uri="{BB962C8B-B14F-4D97-AF65-F5344CB8AC3E}">
        <p14:creationId xmlns:p14="http://schemas.microsoft.com/office/powerpoint/2010/main" val="2913804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81A0-A464-4113-9920-8C01C51B62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414BEA-6308-4455-892B-4F0A648258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4F33E-CD44-43B8-A1EE-8B02E8D189C5}"/>
              </a:ext>
            </a:extLst>
          </p:cNvPr>
          <p:cNvSpPr>
            <a:spLocks noGrp="1"/>
          </p:cNvSpPr>
          <p:nvPr>
            <p:ph type="dt" sz="half" idx="10"/>
          </p:nvPr>
        </p:nvSpPr>
        <p:spPr/>
        <p:txBody>
          <a:bodyPr/>
          <a:lstStyle/>
          <a:p>
            <a:fld id="{5929476E-7875-4E20-A0A8-459219DE6BD7}" type="datetimeFigureOut">
              <a:rPr lang="en-US" smtClean="0"/>
              <a:t>1/27/2021</a:t>
            </a:fld>
            <a:endParaRPr lang="en-US"/>
          </a:p>
        </p:txBody>
      </p:sp>
      <p:sp>
        <p:nvSpPr>
          <p:cNvPr id="5" name="Footer Placeholder 4">
            <a:extLst>
              <a:ext uri="{FF2B5EF4-FFF2-40B4-BE49-F238E27FC236}">
                <a16:creationId xmlns:a16="http://schemas.microsoft.com/office/drawing/2014/main" id="{8775DF92-321B-4BF4-BD70-67C238F5B4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1111DD-3E0A-4408-94AF-1FD4A0B3DACB}"/>
              </a:ext>
            </a:extLst>
          </p:cNvPr>
          <p:cNvSpPr>
            <a:spLocks noGrp="1"/>
          </p:cNvSpPr>
          <p:nvPr>
            <p:ph type="sldNum" sz="quarter" idx="12"/>
          </p:nvPr>
        </p:nvSpPr>
        <p:spPr/>
        <p:txBody>
          <a:bodyPr/>
          <a:lstStyle/>
          <a:p>
            <a:fld id="{A5D5B9C6-4BB8-44B6-9BBC-76CAB6553F5E}" type="slidenum">
              <a:rPr lang="en-US" smtClean="0"/>
              <a:t>‹#›</a:t>
            </a:fld>
            <a:endParaRPr lang="en-US"/>
          </a:p>
        </p:txBody>
      </p:sp>
    </p:spTree>
    <p:extLst>
      <p:ext uri="{BB962C8B-B14F-4D97-AF65-F5344CB8AC3E}">
        <p14:creationId xmlns:p14="http://schemas.microsoft.com/office/powerpoint/2010/main" val="734627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9E985-3203-4D6F-9779-677667B07B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AF0AA5-040F-4B71-9D17-5685E31DFD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EF7A0F-2FCC-4B52-A2D8-832E45CB7CBB}"/>
              </a:ext>
            </a:extLst>
          </p:cNvPr>
          <p:cNvSpPr>
            <a:spLocks noGrp="1"/>
          </p:cNvSpPr>
          <p:nvPr>
            <p:ph type="dt" sz="half" idx="10"/>
          </p:nvPr>
        </p:nvSpPr>
        <p:spPr/>
        <p:txBody>
          <a:bodyPr/>
          <a:lstStyle/>
          <a:p>
            <a:fld id="{5929476E-7875-4E20-A0A8-459219DE6BD7}" type="datetimeFigureOut">
              <a:rPr lang="en-US" smtClean="0"/>
              <a:t>1/27/2021</a:t>
            </a:fld>
            <a:endParaRPr lang="en-US"/>
          </a:p>
        </p:txBody>
      </p:sp>
      <p:sp>
        <p:nvSpPr>
          <p:cNvPr id="5" name="Footer Placeholder 4">
            <a:extLst>
              <a:ext uri="{FF2B5EF4-FFF2-40B4-BE49-F238E27FC236}">
                <a16:creationId xmlns:a16="http://schemas.microsoft.com/office/drawing/2014/main" id="{EF457738-9F90-4629-87CE-66E2C43C6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82FC7F-C65C-4E93-8FF3-AE1B3C1DD2EF}"/>
              </a:ext>
            </a:extLst>
          </p:cNvPr>
          <p:cNvSpPr>
            <a:spLocks noGrp="1"/>
          </p:cNvSpPr>
          <p:nvPr>
            <p:ph type="sldNum" sz="quarter" idx="12"/>
          </p:nvPr>
        </p:nvSpPr>
        <p:spPr/>
        <p:txBody>
          <a:bodyPr/>
          <a:lstStyle/>
          <a:p>
            <a:fld id="{A5D5B9C6-4BB8-44B6-9BBC-76CAB6553F5E}" type="slidenum">
              <a:rPr lang="en-US" smtClean="0"/>
              <a:t>‹#›</a:t>
            </a:fld>
            <a:endParaRPr lang="en-US"/>
          </a:p>
        </p:txBody>
      </p:sp>
    </p:spTree>
    <p:extLst>
      <p:ext uri="{BB962C8B-B14F-4D97-AF65-F5344CB8AC3E}">
        <p14:creationId xmlns:p14="http://schemas.microsoft.com/office/powerpoint/2010/main" val="3717532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0313A-85EE-4DFC-806B-5CB12F2EE4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743836-D2A9-4AD3-B47F-0BD4A2DC26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8112B2-E9AD-4B1A-8672-0C51C5ADB9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A6ED36-3AAC-472B-944F-5D34BD6FEC74}"/>
              </a:ext>
            </a:extLst>
          </p:cNvPr>
          <p:cNvSpPr>
            <a:spLocks noGrp="1"/>
          </p:cNvSpPr>
          <p:nvPr>
            <p:ph type="dt" sz="half" idx="10"/>
          </p:nvPr>
        </p:nvSpPr>
        <p:spPr/>
        <p:txBody>
          <a:bodyPr/>
          <a:lstStyle/>
          <a:p>
            <a:fld id="{5929476E-7875-4E20-A0A8-459219DE6BD7}" type="datetimeFigureOut">
              <a:rPr lang="en-US" smtClean="0"/>
              <a:t>1/27/2021</a:t>
            </a:fld>
            <a:endParaRPr lang="en-US"/>
          </a:p>
        </p:txBody>
      </p:sp>
      <p:sp>
        <p:nvSpPr>
          <p:cNvPr id="6" name="Footer Placeholder 5">
            <a:extLst>
              <a:ext uri="{FF2B5EF4-FFF2-40B4-BE49-F238E27FC236}">
                <a16:creationId xmlns:a16="http://schemas.microsoft.com/office/drawing/2014/main" id="{67BE0698-412D-488D-9C1C-7B502C3BCD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0EA70-BF2F-4753-8173-608F72015532}"/>
              </a:ext>
            </a:extLst>
          </p:cNvPr>
          <p:cNvSpPr>
            <a:spLocks noGrp="1"/>
          </p:cNvSpPr>
          <p:nvPr>
            <p:ph type="sldNum" sz="quarter" idx="12"/>
          </p:nvPr>
        </p:nvSpPr>
        <p:spPr/>
        <p:txBody>
          <a:bodyPr/>
          <a:lstStyle/>
          <a:p>
            <a:fld id="{A5D5B9C6-4BB8-44B6-9BBC-76CAB6553F5E}" type="slidenum">
              <a:rPr lang="en-US" smtClean="0"/>
              <a:t>‹#›</a:t>
            </a:fld>
            <a:endParaRPr lang="en-US"/>
          </a:p>
        </p:txBody>
      </p:sp>
    </p:spTree>
    <p:extLst>
      <p:ext uri="{BB962C8B-B14F-4D97-AF65-F5344CB8AC3E}">
        <p14:creationId xmlns:p14="http://schemas.microsoft.com/office/powerpoint/2010/main" val="1821947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DF34-1B68-45AD-8614-BC7B8DAC35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8C2267-BB97-450B-B32C-964771460F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984B25-B9B0-4F66-B160-81AD637377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D56A13-70F1-405A-A8EC-DA3F05920A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F95C1A-9DDF-4B62-9C16-63DA83B63B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555938-33FB-424C-813B-1A17D4CC4972}"/>
              </a:ext>
            </a:extLst>
          </p:cNvPr>
          <p:cNvSpPr>
            <a:spLocks noGrp="1"/>
          </p:cNvSpPr>
          <p:nvPr>
            <p:ph type="dt" sz="half" idx="10"/>
          </p:nvPr>
        </p:nvSpPr>
        <p:spPr/>
        <p:txBody>
          <a:bodyPr/>
          <a:lstStyle/>
          <a:p>
            <a:fld id="{5929476E-7875-4E20-A0A8-459219DE6BD7}" type="datetimeFigureOut">
              <a:rPr lang="en-US" smtClean="0"/>
              <a:t>1/27/2021</a:t>
            </a:fld>
            <a:endParaRPr lang="en-US"/>
          </a:p>
        </p:txBody>
      </p:sp>
      <p:sp>
        <p:nvSpPr>
          <p:cNvPr id="8" name="Footer Placeholder 7">
            <a:extLst>
              <a:ext uri="{FF2B5EF4-FFF2-40B4-BE49-F238E27FC236}">
                <a16:creationId xmlns:a16="http://schemas.microsoft.com/office/drawing/2014/main" id="{0F22687F-1A5B-4B76-AD81-B51B8D0215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71164E-3055-4378-ABCB-CBB414F6E67C}"/>
              </a:ext>
            </a:extLst>
          </p:cNvPr>
          <p:cNvSpPr>
            <a:spLocks noGrp="1"/>
          </p:cNvSpPr>
          <p:nvPr>
            <p:ph type="sldNum" sz="quarter" idx="12"/>
          </p:nvPr>
        </p:nvSpPr>
        <p:spPr/>
        <p:txBody>
          <a:bodyPr/>
          <a:lstStyle/>
          <a:p>
            <a:fld id="{A5D5B9C6-4BB8-44B6-9BBC-76CAB6553F5E}" type="slidenum">
              <a:rPr lang="en-US" smtClean="0"/>
              <a:t>‹#›</a:t>
            </a:fld>
            <a:endParaRPr lang="en-US"/>
          </a:p>
        </p:txBody>
      </p:sp>
    </p:spTree>
    <p:extLst>
      <p:ext uri="{BB962C8B-B14F-4D97-AF65-F5344CB8AC3E}">
        <p14:creationId xmlns:p14="http://schemas.microsoft.com/office/powerpoint/2010/main" val="345073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1937B-BAAB-4020-A586-3FB323F03F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90ED22-48A0-4000-B4ED-42895D1878CE}"/>
              </a:ext>
            </a:extLst>
          </p:cNvPr>
          <p:cNvSpPr>
            <a:spLocks noGrp="1"/>
          </p:cNvSpPr>
          <p:nvPr>
            <p:ph type="dt" sz="half" idx="10"/>
          </p:nvPr>
        </p:nvSpPr>
        <p:spPr/>
        <p:txBody>
          <a:bodyPr/>
          <a:lstStyle/>
          <a:p>
            <a:fld id="{5929476E-7875-4E20-A0A8-459219DE6BD7}" type="datetimeFigureOut">
              <a:rPr lang="en-US" smtClean="0"/>
              <a:t>1/27/2021</a:t>
            </a:fld>
            <a:endParaRPr lang="en-US"/>
          </a:p>
        </p:txBody>
      </p:sp>
      <p:sp>
        <p:nvSpPr>
          <p:cNvPr id="4" name="Footer Placeholder 3">
            <a:extLst>
              <a:ext uri="{FF2B5EF4-FFF2-40B4-BE49-F238E27FC236}">
                <a16:creationId xmlns:a16="http://schemas.microsoft.com/office/drawing/2014/main" id="{7F3A2376-3BF5-4E5E-8F05-CA670F0A2F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EC2A11-4345-4B9C-9F2D-741C6853551D}"/>
              </a:ext>
            </a:extLst>
          </p:cNvPr>
          <p:cNvSpPr>
            <a:spLocks noGrp="1"/>
          </p:cNvSpPr>
          <p:nvPr>
            <p:ph type="sldNum" sz="quarter" idx="12"/>
          </p:nvPr>
        </p:nvSpPr>
        <p:spPr/>
        <p:txBody>
          <a:bodyPr/>
          <a:lstStyle/>
          <a:p>
            <a:fld id="{A5D5B9C6-4BB8-44B6-9BBC-76CAB6553F5E}" type="slidenum">
              <a:rPr lang="en-US" smtClean="0"/>
              <a:t>‹#›</a:t>
            </a:fld>
            <a:endParaRPr lang="en-US"/>
          </a:p>
        </p:txBody>
      </p:sp>
    </p:spTree>
    <p:extLst>
      <p:ext uri="{BB962C8B-B14F-4D97-AF65-F5344CB8AC3E}">
        <p14:creationId xmlns:p14="http://schemas.microsoft.com/office/powerpoint/2010/main" val="1385796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AE0ECB-2C40-451C-9A91-5469D228EA78}"/>
              </a:ext>
            </a:extLst>
          </p:cNvPr>
          <p:cNvSpPr>
            <a:spLocks noGrp="1"/>
          </p:cNvSpPr>
          <p:nvPr>
            <p:ph type="dt" sz="half" idx="10"/>
          </p:nvPr>
        </p:nvSpPr>
        <p:spPr/>
        <p:txBody>
          <a:bodyPr/>
          <a:lstStyle/>
          <a:p>
            <a:fld id="{5929476E-7875-4E20-A0A8-459219DE6BD7}" type="datetimeFigureOut">
              <a:rPr lang="en-US" smtClean="0"/>
              <a:t>1/27/2021</a:t>
            </a:fld>
            <a:endParaRPr lang="en-US"/>
          </a:p>
        </p:txBody>
      </p:sp>
      <p:sp>
        <p:nvSpPr>
          <p:cNvPr id="3" name="Footer Placeholder 2">
            <a:extLst>
              <a:ext uri="{FF2B5EF4-FFF2-40B4-BE49-F238E27FC236}">
                <a16:creationId xmlns:a16="http://schemas.microsoft.com/office/drawing/2014/main" id="{E83F8D7C-BF86-4242-8485-44D760A31C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942E37-69A1-4450-B2E4-601E4F9AF3CC}"/>
              </a:ext>
            </a:extLst>
          </p:cNvPr>
          <p:cNvSpPr>
            <a:spLocks noGrp="1"/>
          </p:cNvSpPr>
          <p:nvPr>
            <p:ph type="sldNum" sz="quarter" idx="12"/>
          </p:nvPr>
        </p:nvSpPr>
        <p:spPr/>
        <p:txBody>
          <a:bodyPr/>
          <a:lstStyle/>
          <a:p>
            <a:fld id="{A5D5B9C6-4BB8-44B6-9BBC-76CAB6553F5E}" type="slidenum">
              <a:rPr lang="en-US" smtClean="0"/>
              <a:t>‹#›</a:t>
            </a:fld>
            <a:endParaRPr lang="en-US"/>
          </a:p>
        </p:txBody>
      </p:sp>
    </p:spTree>
    <p:extLst>
      <p:ext uri="{BB962C8B-B14F-4D97-AF65-F5344CB8AC3E}">
        <p14:creationId xmlns:p14="http://schemas.microsoft.com/office/powerpoint/2010/main" val="339074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C3FCF-7706-4AB9-8D7B-72C36A39B6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939B13-5AD5-4498-AA10-9DB61C8E06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EA3C59-E335-4E35-BC1D-38F7833BCE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0C8EE8-6ABB-49FB-A192-E3D0E719F049}"/>
              </a:ext>
            </a:extLst>
          </p:cNvPr>
          <p:cNvSpPr>
            <a:spLocks noGrp="1"/>
          </p:cNvSpPr>
          <p:nvPr>
            <p:ph type="dt" sz="half" idx="10"/>
          </p:nvPr>
        </p:nvSpPr>
        <p:spPr/>
        <p:txBody>
          <a:bodyPr/>
          <a:lstStyle/>
          <a:p>
            <a:fld id="{5929476E-7875-4E20-A0A8-459219DE6BD7}" type="datetimeFigureOut">
              <a:rPr lang="en-US" smtClean="0"/>
              <a:t>1/27/2021</a:t>
            </a:fld>
            <a:endParaRPr lang="en-US"/>
          </a:p>
        </p:txBody>
      </p:sp>
      <p:sp>
        <p:nvSpPr>
          <p:cNvPr id="6" name="Footer Placeholder 5">
            <a:extLst>
              <a:ext uri="{FF2B5EF4-FFF2-40B4-BE49-F238E27FC236}">
                <a16:creationId xmlns:a16="http://schemas.microsoft.com/office/drawing/2014/main" id="{462FE70C-2180-41C1-9B99-83791A1259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04AC13-EEC8-4DF8-9425-02AD8633CC19}"/>
              </a:ext>
            </a:extLst>
          </p:cNvPr>
          <p:cNvSpPr>
            <a:spLocks noGrp="1"/>
          </p:cNvSpPr>
          <p:nvPr>
            <p:ph type="sldNum" sz="quarter" idx="12"/>
          </p:nvPr>
        </p:nvSpPr>
        <p:spPr/>
        <p:txBody>
          <a:bodyPr/>
          <a:lstStyle/>
          <a:p>
            <a:fld id="{A5D5B9C6-4BB8-44B6-9BBC-76CAB6553F5E}" type="slidenum">
              <a:rPr lang="en-US" smtClean="0"/>
              <a:t>‹#›</a:t>
            </a:fld>
            <a:endParaRPr lang="en-US"/>
          </a:p>
        </p:txBody>
      </p:sp>
    </p:spTree>
    <p:extLst>
      <p:ext uri="{BB962C8B-B14F-4D97-AF65-F5344CB8AC3E}">
        <p14:creationId xmlns:p14="http://schemas.microsoft.com/office/powerpoint/2010/main" val="998762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D4F50-1C12-4EDE-9D4D-37A1C64FE2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1545EA-EAEB-4DF2-8598-A821150CE7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791B7A-306F-4879-A005-2777B04F1A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E919BA-48DB-49C5-AB2D-1EF937744198}"/>
              </a:ext>
            </a:extLst>
          </p:cNvPr>
          <p:cNvSpPr>
            <a:spLocks noGrp="1"/>
          </p:cNvSpPr>
          <p:nvPr>
            <p:ph type="dt" sz="half" idx="10"/>
          </p:nvPr>
        </p:nvSpPr>
        <p:spPr/>
        <p:txBody>
          <a:bodyPr/>
          <a:lstStyle/>
          <a:p>
            <a:fld id="{5929476E-7875-4E20-A0A8-459219DE6BD7}" type="datetimeFigureOut">
              <a:rPr lang="en-US" smtClean="0"/>
              <a:t>1/27/2021</a:t>
            </a:fld>
            <a:endParaRPr lang="en-US"/>
          </a:p>
        </p:txBody>
      </p:sp>
      <p:sp>
        <p:nvSpPr>
          <p:cNvPr id="6" name="Footer Placeholder 5">
            <a:extLst>
              <a:ext uri="{FF2B5EF4-FFF2-40B4-BE49-F238E27FC236}">
                <a16:creationId xmlns:a16="http://schemas.microsoft.com/office/drawing/2014/main" id="{5CD3F915-9E71-4A27-8F7A-2518E394D2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999BFA-09D5-42D7-9F91-F5C1DCF08B24}"/>
              </a:ext>
            </a:extLst>
          </p:cNvPr>
          <p:cNvSpPr>
            <a:spLocks noGrp="1"/>
          </p:cNvSpPr>
          <p:nvPr>
            <p:ph type="sldNum" sz="quarter" idx="12"/>
          </p:nvPr>
        </p:nvSpPr>
        <p:spPr/>
        <p:txBody>
          <a:bodyPr/>
          <a:lstStyle/>
          <a:p>
            <a:fld id="{A5D5B9C6-4BB8-44B6-9BBC-76CAB6553F5E}" type="slidenum">
              <a:rPr lang="en-US" smtClean="0"/>
              <a:t>‹#›</a:t>
            </a:fld>
            <a:endParaRPr lang="en-US"/>
          </a:p>
        </p:txBody>
      </p:sp>
    </p:spTree>
    <p:extLst>
      <p:ext uri="{BB962C8B-B14F-4D97-AF65-F5344CB8AC3E}">
        <p14:creationId xmlns:p14="http://schemas.microsoft.com/office/powerpoint/2010/main" val="2117982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6B0493-5ACE-4B51-BA58-6FBA9DBFA4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302637-4CC7-4578-BD66-393A3D1C24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6F9441-8809-448A-89FC-1C7B1C9601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9476E-7875-4E20-A0A8-459219DE6BD7}" type="datetimeFigureOut">
              <a:rPr lang="en-US" smtClean="0"/>
              <a:t>1/27/2021</a:t>
            </a:fld>
            <a:endParaRPr lang="en-US"/>
          </a:p>
        </p:txBody>
      </p:sp>
      <p:sp>
        <p:nvSpPr>
          <p:cNvPr id="5" name="Footer Placeholder 4">
            <a:extLst>
              <a:ext uri="{FF2B5EF4-FFF2-40B4-BE49-F238E27FC236}">
                <a16:creationId xmlns:a16="http://schemas.microsoft.com/office/drawing/2014/main" id="{37ACB903-27C2-476A-AA24-97B00E9562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37055D-CCA3-4800-BD53-C2F3956976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5B9C6-4BB8-44B6-9BBC-76CAB6553F5E}" type="slidenum">
              <a:rPr lang="en-US" smtClean="0"/>
              <a:t>‹#›</a:t>
            </a:fld>
            <a:endParaRPr lang="en-US"/>
          </a:p>
        </p:txBody>
      </p:sp>
    </p:spTree>
    <p:extLst>
      <p:ext uri="{BB962C8B-B14F-4D97-AF65-F5344CB8AC3E}">
        <p14:creationId xmlns:p14="http://schemas.microsoft.com/office/powerpoint/2010/main" val="1204580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397105-A577-4266-AE36-B32B8BDAED27}"/>
              </a:ext>
            </a:extLst>
          </p:cNvPr>
          <p:cNvSpPr txBox="1"/>
          <p:nvPr/>
        </p:nvSpPr>
        <p:spPr>
          <a:xfrm>
            <a:off x="360947" y="705671"/>
            <a:ext cx="11478127" cy="830997"/>
          </a:xfrm>
          <a:prstGeom prst="rect">
            <a:avLst/>
          </a:prstGeom>
          <a:noFill/>
        </p:spPr>
        <p:txBody>
          <a:bodyPr wrap="square">
            <a:spAutoFit/>
          </a:bodyPr>
          <a:lstStyle/>
          <a:p>
            <a:pPr algn="ctr"/>
            <a:r>
              <a:rPr lang="en-US" altLang="en-US" sz="4800" dirty="0"/>
              <a:t>Prime Exposure Controlling  Factors</a:t>
            </a:r>
            <a:endParaRPr lang="en-US" sz="4800" dirty="0"/>
          </a:p>
        </p:txBody>
      </p:sp>
      <p:pic>
        <p:nvPicPr>
          <p:cNvPr id="1026" name="Picture 2" descr="Photograph showing chest x-ray procedure">
            <a:extLst>
              <a:ext uri="{FF2B5EF4-FFF2-40B4-BE49-F238E27FC236}">
                <a16:creationId xmlns:a16="http://schemas.microsoft.com/office/drawing/2014/main" id="{3083236E-3A96-4318-843E-440C34420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024" y="1712459"/>
            <a:ext cx="7271113" cy="4842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565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8900E5-E24D-4A7E-AF7E-03C1A474E8A2}"/>
              </a:ext>
            </a:extLst>
          </p:cNvPr>
          <p:cNvSpPr/>
          <p:nvPr/>
        </p:nvSpPr>
        <p:spPr>
          <a:xfrm>
            <a:off x="3087688" y="4735514"/>
            <a:ext cx="5803900" cy="1443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bg1"/>
                </a:solidFill>
              </a:rPr>
              <a:t>320 mA x 0.125 (sec) =  40 </a:t>
            </a:r>
            <a:r>
              <a:rPr lang="en-US" sz="2800" dirty="0" err="1">
                <a:solidFill>
                  <a:schemeClr val="bg1"/>
                </a:solidFill>
              </a:rPr>
              <a:t>mAs</a:t>
            </a:r>
            <a:endParaRPr lang="en-US" sz="2800" dirty="0">
              <a:solidFill>
                <a:schemeClr val="bg1"/>
              </a:solidFill>
            </a:endParaRPr>
          </a:p>
        </p:txBody>
      </p:sp>
      <p:pic>
        <p:nvPicPr>
          <p:cNvPr id="25603" name="Picture 2">
            <a:extLst>
              <a:ext uri="{FF2B5EF4-FFF2-40B4-BE49-F238E27FC236}">
                <a16:creationId xmlns:a16="http://schemas.microsoft.com/office/drawing/2014/main" id="{919B497A-2720-4D02-B67E-74BBBC2F76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54338" y="528638"/>
            <a:ext cx="6069012"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a:extLst>
              <a:ext uri="{FF2B5EF4-FFF2-40B4-BE49-F238E27FC236}">
                <a16:creationId xmlns:a16="http://schemas.microsoft.com/office/drawing/2014/main" id="{5ECACC86-2563-470B-81BA-6086D9F916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7988" y="658813"/>
            <a:ext cx="62103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A1A75DE-43F0-4109-A57D-8AAB08564E99}"/>
              </a:ext>
            </a:extLst>
          </p:cNvPr>
          <p:cNvSpPr/>
          <p:nvPr/>
        </p:nvSpPr>
        <p:spPr>
          <a:xfrm>
            <a:off x="3151188" y="5132389"/>
            <a:ext cx="5803900" cy="1443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bg1"/>
                </a:solidFill>
              </a:rPr>
              <a:t>___ mA x ___ (sec) =  ___ </a:t>
            </a:r>
            <a:r>
              <a:rPr lang="en-US" sz="2800" dirty="0" err="1">
                <a:solidFill>
                  <a:schemeClr val="bg1"/>
                </a:solidFill>
              </a:rPr>
              <a:t>mAs</a:t>
            </a:r>
            <a:endParaRPr lang="en-US" sz="28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a:extLst>
              <a:ext uri="{FF2B5EF4-FFF2-40B4-BE49-F238E27FC236}">
                <a16:creationId xmlns:a16="http://schemas.microsoft.com/office/drawing/2014/main" id="{BB358AB2-28D0-4684-A4CA-1BA3BE0D37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7676" y="3032125"/>
            <a:ext cx="397192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
            <a:extLst>
              <a:ext uri="{FF2B5EF4-FFF2-40B4-BE49-F238E27FC236}">
                <a16:creationId xmlns:a16="http://schemas.microsoft.com/office/drawing/2014/main" id="{1C710F65-6E63-4911-92EB-FC51508D6E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6176" y="3032125"/>
            <a:ext cx="397192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1">
            <a:extLst>
              <a:ext uri="{FF2B5EF4-FFF2-40B4-BE49-F238E27FC236}">
                <a16:creationId xmlns:a16="http://schemas.microsoft.com/office/drawing/2014/main" id="{01FC9356-2C38-458B-AEDD-CADA6ABD230D}"/>
              </a:ext>
            </a:extLst>
          </p:cNvPr>
          <p:cNvSpPr txBox="1">
            <a:spLocks noChangeArrowheads="1"/>
          </p:cNvSpPr>
          <p:nvPr/>
        </p:nvSpPr>
        <p:spPr bwMode="auto">
          <a:xfrm>
            <a:off x="2746375" y="2387600"/>
            <a:ext cx="2135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800"/>
              <a:t>Three button mode</a:t>
            </a:r>
          </a:p>
        </p:txBody>
      </p:sp>
      <p:sp>
        <p:nvSpPr>
          <p:cNvPr id="27653" name="TextBox 5">
            <a:extLst>
              <a:ext uri="{FF2B5EF4-FFF2-40B4-BE49-F238E27FC236}">
                <a16:creationId xmlns:a16="http://schemas.microsoft.com/office/drawing/2014/main" id="{A1508718-5A2D-4280-A7B2-1CCE080738DE}"/>
              </a:ext>
            </a:extLst>
          </p:cNvPr>
          <p:cNvSpPr txBox="1">
            <a:spLocks noChangeArrowheads="1"/>
          </p:cNvSpPr>
          <p:nvPr/>
        </p:nvSpPr>
        <p:spPr bwMode="auto">
          <a:xfrm>
            <a:off x="7245351" y="2387600"/>
            <a:ext cx="1954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800"/>
              <a:t>Two button mode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6781688C-8DEA-4443-B4DE-34A4401F0531}"/>
              </a:ext>
            </a:extLst>
          </p:cNvPr>
          <p:cNvSpPr>
            <a:spLocks noChangeArrowheads="1"/>
          </p:cNvSpPr>
          <p:nvPr/>
        </p:nvSpPr>
        <p:spPr bwMode="auto">
          <a:xfrm>
            <a:off x="2178050" y="495301"/>
            <a:ext cx="80279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Char char="•"/>
              <a:defRPr sz="2400">
                <a:solidFill>
                  <a:schemeClr val="tx1"/>
                </a:solidFill>
                <a:latin typeface="Arial" panose="020B0604020202020204" pitchFamily="34" charset="0"/>
              </a:defRPr>
            </a:lvl1pPr>
            <a:lvl2pPr marL="742950" indent="-285750" eaLnBrk="0" hangingPunct="0">
              <a:spcBef>
                <a:spcPct val="20000"/>
              </a:spcBef>
              <a:buClr>
                <a:schemeClr val="tx1"/>
              </a:buClr>
              <a:buChar char="•"/>
              <a:defRPr sz="24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lr>
                <a:schemeClr val="tx1"/>
              </a:buClr>
              <a:buChar char="•"/>
              <a:defRPr sz="2400">
                <a:solidFill>
                  <a:schemeClr val="tx1"/>
                </a:solidFill>
                <a:latin typeface="Arial" panose="020B0604020202020204" pitchFamily="34" charset="0"/>
              </a:defRPr>
            </a:lvl4pPr>
            <a:lvl5pPr marL="2057400" indent="-228600" eaLnBrk="0" hangingPunct="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eaLnBrk="1" hangingPunct="1">
              <a:spcBef>
                <a:spcPct val="0"/>
              </a:spcBef>
              <a:buClrTx/>
              <a:buFontTx/>
              <a:buNone/>
            </a:pPr>
            <a:r>
              <a:rPr lang="en-US" altLang="en-US" sz="1800"/>
              <a:t>As the mAs is increased, the quantity of radiation reaching the IR is increased. As the mAs is decreased, the amount of radiation reaching the IR is decreased.</a:t>
            </a:r>
          </a:p>
        </p:txBody>
      </p:sp>
      <p:pic>
        <p:nvPicPr>
          <p:cNvPr id="28675" name="Picture 2">
            <a:extLst>
              <a:ext uri="{FF2B5EF4-FFF2-40B4-BE49-F238E27FC236}">
                <a16:creationId xmlns:a16="http://schemas.microsoft.com/office/drawing/2014/main" id="{D1D85572-5C56-4C53-A3CD-D800E458A9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6" y="2289176"/>
            <a:ext cx="8640763" cy="323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2CFE9FE8-3342-4928-9859-6AC03DAA1ACC}"/>
              </a:ext>
            </a:extLst>
          </p:cNvPr>
          <p:cNvSpPr>
            <a:spLocks noChangeArrowheads="1"/>
          </p:cNvSpPr>
          <p:nvPr/>
        </p:nvSpPr>
        <p:spPr bwMode="auto">
          <a:xfrm>
            <a:off x="1895475" y="755650"/>
            <a:ext cx="8020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Char char="•"/>
              <a:defRPr sz="2400">
                <a:solidFill>
                  <a:schemeClr val="tx1"/>
                </a:solidFill>
                <a:latin typeface="Arial" panose="020B0604020202020204" pitchFamily="34" charset="0"/>
              </a:defRPr>
            </a:lvl1pPr>
            <a:lvl2pPr marL="742950" indent="-285750" eaLnBrk="0" hangingPunct="0">
              <a:spcBef>
                <a:spcPct val="20000"/>
              </a:spcBef>
              <a:buClr>
                <a:schemeClr val="tx1"/>
              </a:buClr>
              <a:buChar char="•"/>
              <a:defRPr sz="24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lr>
                <a:schemeClr val="tx1"/>
              </a:buClr>
              <a:buChar char="•"/>
              <a:defRPr sz="2400">
                <a:solidFill>
                  <a:schemeClr val="tx1"/>
                </a:solidFill>
                <a:latin typeface="Arial" panose="020B0604020202020204" pitchFamily="34" charset="0"/>
              </a:defRPr>
            </a:lvl4pPr>
            <a:lvl5pPr marL="2057400" indent="-228600" eaLnBrk="0" hangingPunct="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eaLnBrk="1" hangingPunct="1">
              <a:spcBef>
                <a:spcPct val="0"/>
              </a:spcBef>
              <a:buClrTx/>
              <a:buFontTx/>
              <a:buNone/>
            </a:pPr>
            <a:r>
              <a:rPr lang="en-US" altLang="en-US" sz="1800"/>
              <a:t>When the kVp is increased at the control panel, a larger potential difference occurs in the x-ray tube, giving more electrons the kinetic energy to produce x-rays and increasing the kinetic energy overall. The result is more photons (quantity) and higher energy photons (quality).</a:t>
            </a:r>
          </a:p>
        </p:txBody>
      </p:sp>
      <p:pic>
        <p:nvPicPr>
          <p:cNvPr id="29699" name="Picture 1">
            <a:extLst>
              <a:ext uri="{FF2B5EF4-FFF2-40B4-BE49-F238E27FC236}">
                <a16:creationId xmlns:a16="http://schemas.microsoft.com/office/drawing/2014/main" id="{0A33C809-C1BC-40A2-9C3E-79398CE7B9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7676" y="3032125"/>
            <a:ext cx="397192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2">
            <a:extLst>
              <a:ext uri="{FF2B5EF4-FFF2-40B4-BE49-F238E27FC236}">
                <a16:creationId xmlns:a16="http://schemas.microsoft.com/office/drawing/2014/main" id="{550E880C-81BB-4345-8C6A-BAE8020929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6176" y="3032125"/>
            <a:ext cx="397192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850C5107-B821-4836-9914-79DB50EDC5CD}"/>
              </a:ext>
            </a:extLst>
          </p:cNvPr>
          <p:cNvSpPr>
            <a:spLocks noGrp="1"/>
          </p:cNvSpPr>
          <p:nvPr>
            <p:ph type="ctrTitle"/>
          </p:nvPr>
        </p:nvSpPr>
        <p:spPr/>
        <p:txBody>
          <a:bodyPr/>
          <a:lstStyle/>
          <a:p>
            <a:r>
              <a:rPr lang="en-US" altLang="en-US"/>
              <a:t>mAs reciprocity</a:t>
            </a:r>
          </a:p>
        </p:txBody>
      </p:sp>
      <p:sp>
        <p:nvSpPr>
          <p:cNvPr id="8195" name="Subtitle 2">
            <a:extLst>
              <a:ext uri="{FF2B5EF4-FFF2-40B4-BE49-F238E27FC236}">
                <a16:creationId xmlns:a16="http://schemas.microsoft.com/office/drawing/2014/main" id="{2C42A088-3759-401C-BD89-0D27C80D61EC}"/>
              </a:ext>
            </a:extLst>
          </p:cNvPr>
          <p:cNvSpPr>
            <a:spLocks noGrp="1"/>
          </p:cNvSpPr>
          <p:nvPr>
            <p:ph type="subTitle" idx="1"/>
          </p:nvPr>
        </p:nvSpPr>
        <p:spPr/>
        <p:txBody>
          <a:bodyPr/>
          <a:lstStyle/>
          <a:p>
            <a:r>
              <a:rPr lang="en-US" altLang="en-US"/>
              <a:t>By Prof. Stelmark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E2A37D2A-5A03-4541-A497-09AE802239C6}"/>
              </a:ext>
            </a:extLst>
          </p:cNvPr>
          <p:cNvSpPr>
            <a:spLocks noChangeArrowheads="1"/>
          </p:cNvSpPr>
          <p:nvPr/>
        </p:nvSpPr>
        <p:spPr bwMode="auto">
          <a:xfrm>
            <a:off x="2209800" y="533400"/>
            <a:ext cx="77724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200" b="1"/>
              <a:t>2 factors that </a:t>
            </a:r>
            <a:r>
              <a:rPr lang="en-US" altLang="en-US" sz="3200" b="1" u="sng"/>
              <a:t>directly</a:t>
            </a:r>
            <a:r>
              <a:rPr lang="en-US" altLang="en-US" sz="3200" b="1"/>
              <a:t> control exposure:</a:t>
            </a:r>
          </a:p>
          <a:p>
            <a:endParaRPr lang="en-US" altLang="en-US" sz="3200" b="1"/>
          </a:p>
          <a:p>
            <a:r>
              <a:rPr lang="en-US" altLang="en-US" sz="2400"/>
              <a:t>mA</a:t>
            </a:r>
          </a:p>
          <a:p>
            <a:br>
              <a:rPr lang="en-US" altLang="en-US" sz="2400"/>
            </a:br>
            <a:r>
              <a:rPr lang="en-US" altLang="en-US" sz="2400"/>
              <a:t>time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46EB507A-3B92-4512-B4E5-7552798773B6}"/>
              </a:ext>
            </a:extLst>
          </p:cNvPr>
          <p:cNvSpPr>
            <a:spLocks noChangeArrowheads="1"/>
          </p:cNvSpPr>
          <p:nvPr/>
        </p:nvSpPr>
        <p:spPr bwMode="auto">
          <a:xfrm>
            <a:off x="2438400" y="533400"/>
            <a:ext cx="7391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200" b="1"/>
              <a:t>Increase in mA:</a:t>
            </a:r>
          </a:p>
          <a:p>
            <a:endParaRPr lang="en-US" altLang="en-US" sz="3200"/>
          </a:p>
          <a:p>
            <a:r>
              <a:rPr lang="en-US" altLang="en-US" sz="2400"/>
              <a:t>increase in quantity of x-rays produced</a:t>
            </a:r>
            <a:br>
              <a:rPr lang="en-US" altLang="en-US" sz="2400"/>
            </a:br>
            <a:r>
              <a:rPr lang="en-US" altLang="en-US" sz="2400"/>
              <a:t>increase in exposure</a:t>
            </a:r>
          </a:p>
        </p:txBody>
      </p:sp>
      <p:grpSp>
        <p:nvGrpSpPr>
          <p:cNvPr id="10243" name="Group 4">
            <a:extLst>
              <a:ext uri="{FF2B5EF4-FFF2-40B4-BE49-F238E27FC236}">
                <a16:creationId xmlns:a16="http://schemas.microsoft.com/office/drawing/2014/main" id="{2FA7756B-9F72-4859-8BFE-86CE11B76A7D}"/>
              </a:ext>
            </a:extLst>
          </p:cNvPr>
          <p:cNvGrpSpPr>
            <a:grpSpLocks/>
          </p:cNvGrpSpPr>
          <p:nvPr/>
        </p:nvGrpSpPr>
        <p:grpSpPr bwMode="auto">
          <a:xfrm>
            <a:off x="3657600" y="2895600"/>
            <a:ext cx="2895600" cy="2286000"/>
            <a:chOff x="3886200" y="2514600"/>
            <a:chExt cx="1676400" cy="1447800"/>
          </a:xfrm>
        </p:grpSpPr>
        <p:grpSp>
          <p:nvGrpSpPr>
            <p:cNvPr id="10244" name="Group 5">
              <a:extLst>
                <a:ext uri="{FF2B5EF4-FFF2-40B4-BE49-F238E27FC236}">
                  <a16:creationId xmlns:a16="http://schemas.microsoft.com/office/drawing/2014/main" id="{A30128D8-F38D-476E-A7F5-285536C6997C}"/>
                </a:ext>
              </a:extLst>
            </p:cNvPr>
            <p:cNvGrpSpPr>
              <a:grpSpLocks/>
            </p:cNvGrpSpPr>
            <p:nvPr/>
          </p:nvGrpSpPr>
          <p:grpSpPr bwMode="auto">
            <a:xfrm>
              <a:off x="3886200" y="2514600"/>
              <a:ext cx="1676400" cy="1447800"/>
              <a:chOff x="3886200" y="2514600"/>
              <a:chExt cx="1676400" cy="1447800"/>
            </a:xfrm>
          </p:grpSpPr>
          <p:cxnSp>
            <p:nvCxnSpPr>
              <p:cNvPr id="8" name="Straight Arrow Connector 7">
                <a:extLst>
                  <a:ext uri="{FF2B5EF4-FFF2-40B4-BE49-F238E27FC236}">
                    <a16:creationId xmlns:a16="http://schemas.microsoft.com/office/drawing/2014/main" id="{F068485A-E2AC-49D6-B428-32BC99FDA57E}"/>
                  </a:ext>
                </a:extLst>
              </p:cNvPr>
              <p:cNvCxnSpPr/>
              <p:nvPr/>
            </p:nvCxnSpPr>
            <p:spPr>
              <a:xfrm flipV="1">
                <a:off x="3918368" y="2514600"/>
                <a:ext cx="0" cy="14478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EE5D3E4-7458-4242-AEFC-EEA60C422378}"/>
                  </a:ext>
                </a:extLst>
              </p:cNvPr>
              <p:cNvCxnSpPr/>
              <p:nvPr/>
            </p:nvCxnSpPr>
            <p:spPr>
              <a:xfrm>
                <a:off x="3886200" y="3962400"/>
                <a:ext cx="16764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 name="Notched Right Arrow 6">
              <a:extLst>
                <a:ext uri="{FF2B5EF4-FFF2-40B4-BE49-F238E27FC236}">
                  <a16:creationId xmlns:a16="http://schemas.microsoft.com/office/drawing/2014/main" id="{B3871E2B-40C0-4B4F-8191-4F7BB8B34ABA}"/>
                </a:ext>
              </a:extLst>
            </p:cNvPr>
            <p:cNvSpPr/>
            <p:nvPr/>
          </p:nvSpPr>
          <p:spPr>
            <a:xfrm rot="18950085">
              <a:off x="4162843" y="3008260"/>
              <a:ext cx="1313364" cy="342847"/>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64F161B-F2F9-4DE6-BFEE-35D3D2AAFDE5}"/>
              </a:ext>
            </a:extLst>
          </p:cNvPr>
          <p:cNvSpPr>
            <a:spLocks noChangeArrowheads="1"/>
          </p:cNvSpPr>
          <p:nvPr/>
        </p:nvSpPr>
        <p:spPr bwMode="auto">
          <a:xfrm>
            <a:off x="2743200" y="609601"/>
            <a:ext cx="69342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200" b="1"/>
              <a:t>Decrease in mA:</a:t>
            </a:r>
          </a:p>
          <a:p>
            <a:endParaRPr lang="en-US" altLang="en-US" sz="2400"/>
          </a:p>
          <a:p>
            <a:r>
              <a:rPr lang="en-US" altLang="en-US" sz="2400"/>
              <a:t>decrease in quantity of x-rays produced</a:t>
            </a:r>
            <a:br>
              <a:rPr lang="en-US" altLang="en-US" sz="2400"/>
            </a:br>
            <a:r>
              <a:rPr lang="en-US" altLang="en-US" sz="2400"/>
              <a:t>decrease in exposure</a:t>
            </a:r>
          </a:p>
        </p:txBody>
      </p:sp>
      <p:grpSp>
        <p:nvGrpSpPr>
          <p:cNvPr id="11267" name="Group 3">
            <a:extLst>
              <a:ext uri="{FF2B5EF4-FFF2-40B4-BE49-F238E27FC236}">
                <a16:creationId xmlns:a16="http://schemas.microsoft.com/office/drawing/2014/main" id="{B769E47F-94EE-4E63-91DA-EFED8CAC8DDA}"/>
              </a:ext>
            </a:extLst>
          </p:cNvPr>
          <p:cNvGrpSpPr>
            <a:grpSpLocks/>
          </p:cNvGrpSpPr>
          <p:nvPr/>
        </p:nvGrpSpPr>
        <p:grpSpPr bwMode="auto">
          <a:xfrm>
            <a:off x="3962400" y="3048000"/>
            <a:ext cx="3048000" cy="2438400"/>
            <a:chOff x="3981416" y="4572000"/>
            <a:chExt cx="1676400" cy="1447800"/>
          </a:xfrm>
        </p:grpSpPr>
        <p:grpSp>
          <p:nvGrpSpPr>
            <p:cNvPr id="11268" name="Group 4">
              <a:extLst>
                <a:ext uri="{FF2B5EF4-FFF2-40B4-BE49-F238E27FC236}">
                  <a16:creationId xmlns:a16="http://schemas.microsoft.com/office/drawing/2014/main" id="{B5CFF7F4-7ED2-4D3B-A51F-5A313DF7CCA0}"/>
                </a:ext>
              </a:extLst>
            </p:cNvPr>
            <p:cNvGrpSpPr>
              <a:grpSpLocks/>
            </p:cNvGrpSpPr>
            <p:nvPr/>
          </p:nvGrpSpPr>
          <p:grpSpPr bwMode="auto">
            <a:xfrm>
              <a:off x="3981416" y="4572000"/>
              <a:ext cx="1676400" cy="1447800"/>
              <a:chOff x="3886200" y="2514600"/>
              <a:chExt cx="1676400" cy="1447800"/>
            </a:xfrm>
          </p:grpSpPr>
          <p:cxnSp>
            <p:nvCxnSpPr>
              <p:cNvPr id="7" name="Straight Arrow Connector 6">
                <a:extLst>
                  <a:ext uri="{FF2B5EF4-FFF2-40B4-BE49-F238E27FC236}">
                    <a16:creationId xmlns:a16="http://schemas.microsoft.com/office/drawing/2014/main" id="{D961D0D7-C3D6-4F18-B037-91FE78D8627B}"/>
                  </a:ext>
                </a:extLst>
              </p:cNvPr>
              <p:cNvCxnSpPr/>
              <p:nvPr/>
            </p:nvCxnSpPr>
            <p:spPr>
              <a:xfrm flipV="1">
                <a:off x="3918506" y="2514600"/>
                <a:ext cx="0" cy="14478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A167B42-5D54-4C83-A558-632588DA4FFA}"/>
                  </a:ext>
                </a:extLst>
              </p:cNvPr>
              <p:cNvCxnSpPr/>
              <p:nvPr/>
            </p:nvCxnSpPr>
            <p:spPr>
              <a:xfrm>
                <a:off x="3886200" y="3962400"/>
                <a:ext cx="16764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 name="Notched Right Arrow 5">
              <a:extLst>
                <a:ext uri="{FF2B5EF4-FFF2-40B4-BE49-F238E27FC236}">
                  <a16:creationId xmlns:a16="http://schemas.microsoft.com/office/drawing/2014/main" id="{403E3438-7146-46AA-BDE4-C0F6E7EDC778}"/>
                </a:ext>
              </a:extLst>
            </p:cNvPr>
            <p:cNvSpPr/>
            <p:nvPr/>
          </p:nvSpPr>
          <p:spPr>
            <a:xfrm rot="1951049">
              <a:off x="4218033" y="5006529"/>
              <a:ext cx="1314053" cy="343098"/>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E363CD31-F895-4552-9B1B-109C8188D74B}"/>
              </a:ext>
            </a:extLst>
          </p:cNvPr>
          <p:cNvSpPr>
            <a:spLocks noChangeArrowheads="1"/>
          </p:cNvSpPr>
          <p:nvPr/>
        </p:nvSpPr>
        <p:spPr bwMode="auto">
          <a:xfrm>
            <a:off x="2133600" y="515938"/>
            <a:ext cx="7239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200" b="1"/>
              <a:t>Time</a:t>
            </a:r>
          </a:p>
          <a:p>
            <a:endParaRPr lang="en-US" altLang="en-US" sz="3200" b="1"/>
          </a:p>
          <a:p>
            <a:r>
              <a:rPr lang="en-US" altLang="en-US" sz="2400"/>
              <a:t>controls how long the mA is working</a:t>
            </a:r>
            <a:br>
              <a:rPr lang="en-US" altLang="en-US" sz="2400"/>
            </a:br>
            <a:r>
              <a:rPr lang="en-US" altLang="en-US" sz="2400"/>
              <a:t>only affects exposure (nothing else)</a:t>
            </a:r>
          </a:p>
        </p:txBody>
      </p:sp>
      <p:sp>
        <p:nvSpPr>
          <p:cNvPr id="12291" name="Rectangle 2">
            <a:extLst>
              <a:ext uri="{FF2B5EF4-FFF2-40B4-BE49-F238E27FC236}">
                <a16:creationId xmlns:a16="http://schemas.microsoft.com/office/drawing/2014/main" id="{04D77C48-1688-47B8-A41F-A86ADF8F940E}"/>
              </a:ext>
            </a:extLst>
          </p:cNvPr>
          <p:cNvSpPr>
            <a:spLocks noChangeArrowheads="1"/>
          </p:cNvSpPr>
          <p:nvPr/>
        </p:nvSpPr>
        <p:spPr bwMode="auto">
          <a:xfrm>
            <a:off x="2133600" y="3048000"/>
            <a:ext cx="75438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t>increase in time</a:t>
            </a:r>
          </a:p>
          <a:p>
            <a:r>
              <a:rPr lang="en-US" altLang="en-US"/>
              <a:t>increase in exposure</a:t>
            </a:r>
          </a:p>
          <a:p>
            <a:endParaRPr lang="en-US" altLang="en-US"/>
          </a:p>
          <a:p>
            <a:endParaRPr lang="en-US" altLang="en-US"/>
          </a:p>
          <a:p>
            <a:endParaRPr lang="en-US" altLang="en-US"/>
          </a:p>
          <a:p>
            <a:endParaRPr lang="en-US" altLang="en-US"/>
          </a:p>
          <a:p>
            <a:endParaRPr lang="en-US" altLang="en-US"/>
          </a:p>
          <a:p>
            <a:r>
              <a:rPr lang="en-US" altLang="en-US"/>
              <a:t>decrease in time</a:t>
            </a:r>
          </a:p>
          <a:p>
            <a:r>
              <a:rPr lang="en-US" altLang="en-US"/>
              <a:t>decrease in exposure</a:t>
            </a:r>
          </a:p>
        </p:txBody>
      </p:sp>
      <p:grpSp>
        <p:nvGrpSpPr>
          <p:cNvPr id="12292" name="Group 17">
            <a:extLst>
              <a:ext uri="{FF2B5EF4-FFF2-40B4-BE49-F238E27FC236}">
                <a16:creationId xmlns:a16="http://schemas.microsoft.com/office/drawing/2014/main" id="{42CD274A-2CFA-4CF3-A11E-290706B6EDFE}"/>
              </a:ext>
            </a:extLst>
          </p:cNvPr>
          <p:cNvGrpSpPr>
            <a:grpSpLocks/>
          </p:cNvGrpSpPr>
          <p:nvPr/>
        </p:nvGrpSpPr>
        <p:grpSpPr bwMode="auto">
          <a:xfrm>
            <a:off x="5410200" y="2514600"/>
            <a:ext cx="1676400" cy="1447800"/>
            <a:chOff x="3886200" y="2514600"/>
            <a:chExt cx="1676400" cy="1447800"/>
          </a:xfrm>
        </p:grpSpPr>
        <p:grpSp>
          <p:nvGrpSpPr>
            <p:cNvPr id="12298" name="Group 15">
              <a:extLst>
                <a:ext uri="{FF2B5EF4-FFF2-40B4-BE49-F238E27FC236}">
                  <a16:creationId xmlns:a16="http://schemas.microsoft.com/office/drawing/2014/main" id="{E6BC5AB9-9865-4522-8CF1-201093DA7995}"/>
                </a:ext>
              </a:extLst>
            </p:cNvPr>
            <p:cNvGrpSpPr>
              <a:grpSpLocks/>
            </p:cNvGrpSpPr>
            <p:nvPr/>
          </p:nvGrpSpPr>
          <p:grpSpPr bwMode="auto">
            <a:xfrm>
              <a:off x="3886200" y="2514600"/>
              <a:ext cx="1676400" cy="1447800"/>
              <a:chOff x="3886200" y="2514600"/>
              <a:chExt cx="1676400" cy="1447800"/>
            </a:xfrm>
          </p:grpSpPr>
          <p:cxnSp>
            <p:nvCxnSpPr>
              <p:cNvPr id="5" name="Straight Arrow Connector 4">
                <a:extLst>
                  <a:ext uri="{FF2B5EF4-FFF2-40B4-BE49-F238E27FC236}">
                    <a16:creationId xmlns:a16="http://schemas.microsoft.com/office/drawing/2014/main" id="{4069803F-4CFE-4679-B191-8FACA56B11EC}"/>
                  </a:ext>
                </a:extLst>
              </p:cNvPr>
              <p:cNvCxnSpPr/>
              <p:nvPr/>
            </p:nvCxnSpPr>
            <p:spPr>
              <a:xfrm flipV="1">
                <a:off x="3917950" y="2514600"/>
                <a:ext cx="0" cy="14478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0E7A377-BA3D-40F0-94D0-B16BBC1ECCEB}"/>
                  </a:ext>
                </a:extLst>
              </p:cNvPr>
              <p:cNvCxnSpPr/>
              <p:nvPr/>
            </p:nvCxnSpPr>
            <p:spPr>
              <a:xfrm>
                <a:off x="3886200" y="3962400"/>
                <a:ext cx="16764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7" name="Notched Right Arrow 16">
              <a:extLst>
                <a:ext uri="{FF2B5EF4-FFF2-40B4-BE49-F238E27FC236}">
                  <a16:creationId xmlns:a16="http://schemas.microsoft.com/office/drawing/2014/main" id="{52CD8B91-1B44-4ADB-BA6F-7475C0943187}"/>
                </a:ext>
              </a:extLst>
            </p:cNvPr>
            <p:cNvSpPr/>
            <p:nvPr/>
          </p:nvSpPr>
          <p:spPr>
            <a:xfrm rot="18950085">
              <a:off x="4162425" y="3008313"/>
              <a:ext cx="1314450" cy="342900"/>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2293" name="Group 22">
            <a:extLst>
              <a:ext uri="{FF2B5EF4-FFF2-40B4-BE49-F238E27FC236}">
                <a16:creationId xmlns:a16="http://schemas.microsoft.com/office/drawing/2014/main" id="{E95EFB14-5BA9-43D0-8CB2-7F5B3204B37D}"/>
              </a:ext>
            </a:extLst>
          </p:cNvPr>
          <p:cNvGrpSpPr>
            <a:grpSpLocks/>
          </p:cNvGrpSpPr>
          <p:nvPr/>
        </p:nvGrpSpPr>
        <p:grpSpPr bwMode="auto">
          <a:xfrm>
            <a:off x="5505450" y="4572000"/>
            <a:ext cx="1676400" cy="1447800"/>
            <a:chOff x="3981416" y="4572000"/>
            <a:chExt cx="1676400" cy="1447800"/>
          </a:xfrm>
        </p:grpSpPr>
        <p:grpSp>
          <p:nvGrpSpPr>
            <p:cNvPr id="12294" name="Group 18">
              <a:extLst>
                <a:ext uri="{FF2B5EF4-FFF2-40B4-BE49-F238E27FC236}">
                  <a16:creationId xmlns:a16="http://schemas.microsoft.com/office/drawing/2014/main" id="{AF7514EC-1244-4C21-AE79-F2196CE9753A}"/>
                </a:ext>
              </a:extLst>
            </p:cNvPr>
            <p:cNvGrpSpPr>
              <a:grpSpLocks/>
            </p:cNvGrpSpPr>
            <p:nvPr/>
          </p:nvGrpSpPr>
          <p:grpSpPr bwMode="auto">
            <a:xfrm>
              <a:off x="3981416" y="4572000"/>
              <a:ext cx="1676400" cy="1447800"/>
              <a:chOff x="3886200" y="2514600"/>
              <a:chExt cx="1676400" cy="1447800"/>
            </a:xfrm>
          </p:grpSpPr>
          <p:cxnSp>
            <p:nvCxnSpPr>
              <p:cNvPr id="20" name="Straight Arrow Connector 19">
                <a:extLst>
                  <a:ext uri="{FF2B5EF4-FFF2-40B4-BE49-F238E27FC236}">
                    <a16:creationId xmlns:a16="http://schemas.microsoft.com/office/drawing/2014/main" id="{AF99A352-5486-4635-8920-715D1E51970B}"/>
                  </a:ext>
                </a:extLst>
              </p:cNvPr>
              <p:cNvCxnSpPr/>
              <p:nvPr/>
            </p:nvCxnSpPr>
            <p:spPr>
              <a:xfrm flipV="1">
                <a:off x="3917950" y="2514600"/>
                <a:ext cx="0" cy="14478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A5C7D49-445A-48F7-9205-D7B68B7F7442}"/>
                  </a:ext>
                </a:extLst>
              </p:cNvPr>
              <p:cNvCxnSpPr/>
              <p:nvPr/>
            </p:nvCxnSpPr>
            <p:spPr>
              <a:xfrm>
                <a:off x="3886200" y="3962400"/>
                <a:ext cx="16764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2" name="Notched Right Arrow 21">
              <a:extLst>
                <a:ext uri="{FF2B5EF4-FFF2-40B4-BE49-F238E27FC236}">
                  <a16:creationId xmlns:a16="http://schemas.microsoft.com/office/drawing/2014/main" id="{C052C229-22FA-4F27-84B4-8213E9FA8CC5}"/>
                </a:ext>
              </a:extLst>
            </p:cNvPr>
            <p:cNvSpPr/>
            <p:nvPr/>
          </p:nvSpPr>
          <p:spPr>
            <a:xfrm rot="1951049">
              <a:off x="4217954" y="5006975"/>
              <a:ext cx="1314450" cy="342900"/>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DFF63CF9-1C19-4D35-A855-6EAB735FF330}"/>
              </a:ext>
            </a:extLst>
          </p:cNvPr>
          <p:cNvSpPr>
            <a:spLocks noGrp="1"/>
          </p:cNvSpPr>
          <p:nvPr>
            <p:ph type="title"/>
          </p:nvPr>
        </p:nvSpPr>
        <p:spPr/>
        <p:txBody>
          <a:bodyPr/>
          <a:lstStyle/>
          <a:p>
            <a:pPr algn="ctr" eaLnBrk="1" hangingPunct="1"/>
            <a:r>
              <a:rPr lang="en-US" altLang="en-US"/>
              <a:t>X-ray Emission</a:t>
            </a:r>
          </a:p>
        </p:txBody>
      </p:sp>
      <p:sp>
        <p:nvSpPr>
          <p:cNvPr id="17411" name="Rectangle 3">
            <a:extLst>
              <a:ext uri="{FF2B5EF4-FFF2-40B4-BE49-F238E27FC236}">
                <a16:creationId xmlns:a16="http://schemas.microsoft.com/office/drawing/2014/main" id="{48410207-7279-461C-A2F3-C7543DD461B0}"/>
              </a:ext>
            </a:extLst>
          </p:cNvPr>
          <p:cNvSpPr>
            <a:spLocks noChangeArrowheads="1"/>
          </p:cNvSpPr>
          <p:nvPr/>
        </p:nvSpPr>
        <p:spPr bwMode="auto">
          <a:xfrm>
            <a:off x="1993901" y="1577976"/>
            <a:ext cx="78962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Char char="•"/>
              <a:defRPr sz="2400">
                <a:solidFill>
                  <a:schemeClr val="tx1"/>
                </a:solidFill>
                <a:latin typeface="Arial" panose="020B0604020202020204" pitchFamily="34" charset="0"/>
              </a:defRPr>
            </a:lvl1pPr>
            <a:lvl2pPr marL="742950" indent="-285750" eaLnBrk="0" hangingPunct="0">
              <a:spcBef>
                <a:spcPct val="20000"/>
              </a:spcBef>
              <a:buClr>
                <a:schemeClr val="tx1"/>
              </a:buClr>
              <a:buChar char="•"/>
              <a:defRPr sz="24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lr>
                <a:schemeClr val="tx1"/>
              </a:buClr>
              <a:buChar char="•"/>
              <a:defRPr sz="2400">
                <a:solidFill>
                  <a:schemeClr val="tx1"/>
                </a:solidFill>
                <a:latin typeface="Arial" panose="020B0604020202020204" pitchFamily="34" charset="0"/>
              </a:defRPr>
            </a:lvl4pPr>
            <a:lvl5pPr marL="2057400" indent="-228600" eaLnBrk="0" hangingPunct="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eaLnBrk="1" hangingPunct="1">
              <a:spcBef>
                <a:spcPct val="0"/>
              </a:spcBef>
              <a:buClrTx/>
              <a:buFontTx/>
              <a:buNone/>
            </a:pPr>
            <a:r>
              <a:rPr lang="en-US" altLang="en-US" sz="1800"/>
              <a:t>The intensity of the x-ray beam of an x-ray imaging system is measured in roentgens (R) or milliroentgens (mR) and is called the </a:t>
            </a:r>
            <a:r>
              <a:rPr lang="en-US" altLang="en-US" sz="1800" b="1" i="1"/>
              <a:t>x-ray quantity</a:t>
            </a:r>
            <a:r>
              <a:rPr lang="en-US" altLang="en-US" sz="1800"/>
              <a:t>. Another term, </a:t>
            </a:r>
            <a:r>
              <a:rPr lang="en-US" altLang="en-US" sz="1800" b="1"/>
              <a:t>radiation exposure ( primary signal intensity),</a:t>
            </a:r>
            <a:r>
              <a:rPr lang="en-US" altLang="en-US" sz="1800"/>
              <a:t> is often used instead of x-ray intensity or x-ray quantity. All have the same meaning and all are measured in R or mR. </a:t>
            </a:r>
          </a:p>
        </p:txBody>
      </p:sp>
      <p:sp>
        <p:nvSpPr>
          <p:cNvPr id="17412" name="Rectangle 5">
            <a:extLst>
              <a:ext uri="{FF2B5EF4-FFF2-40B4-BE49-F238E27FC236}">
                <a16:creationId xmlns:a16="http://schemas.microsoft.com/office/drawing/2014/main" id="{97BB588F-E2DA-416B-A68B-F36DA1F6C33A}"/>
              </a:ext>
            </a:extLst>
          </p:cNvPr>
          <p:cNvSpPr>
            <a:spLocks noChangeArrowheads="1"/>
          </p:cNvSpPr>
          <p:nvPr/>
        </p:nvSpPr>
        <p:spPr bwMode="auto">
          <a:xfrm>
            <a:off x="2152650" y="3354388"/>
            <a:ext cx="75755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Char char="•"/>
              <a:defRPr sz="2400">
                <a:solidFill>
                  <a:schemeClr val="tx1"/>
                </a:solidFill>
                <a:latin typeface="Arial" panose="020B0604020202020204" pitchFamily="34" charset="0"/>
              </a:defRPr>
            </a:lvl1pPr>
            <a:lvl2pPr marL="742950" indent="-285750" eaLnBrk="0" hangingPunct="0">
              <a:spcBef>
                <a:spcPct val="20000"/>
              </a:spcBef>
              <a:buClr>
                <a:schemeClr val="tx1"/>
              </a:buClr>
              <a:buChar char="•"/>
              <a:defRPr sz="24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lr>
                <a:schemeClr val="tx1"/>
              </a:buClr>
              <a:buChar char="•"/>
              <a:defRPr sz="2400">
                <a:solidFill>
                  <a:schemeClr val="tx1"/>
                </a:solidFill>
                <a:latin typeface="Arial" panose="020B0604020202020204" pitchFamily="34" charset="0"/>
              </a:defRPr>
            </a:lvl4pPr>
            <a:lvl5pPr marL="2057400" indent="-228600" eaLnBrk="0" hangingPunct="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lgn="ctr" eaLnBrk="1" hangingPunct="1">
              <a:spcBef>
                <a:spcPct val="0"/>
              </a:spcBef>
              <a:buClrTx/>
              <a:buFontTx/>
              <a:buNone/>
            </a:pPr>
            <a:r>
              <a:rPr lang="en-US" altLang="en-US" sz="2000" dirty="0">
                <a:solidFill>
                  <a:srgbClr val="7030A0"/>
                </a:solidFill>
              </a:rPr>
              <a:t>X-ray quantity is the number of x-rays in the useful beam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61719B85-AE6B-4029-8046-98275A607753}"/>
              </a:ext>
            </a:extLst>
          </p:cNvPr>
          <p:cNvSpPr>
            <a:spLocks noChangeArrowheads="1"/>
          </p:cNvSpPr>
          <p:nvPr/>
        </p:nvSpPr>
        <p:spPr bwMode="auto">
          <a:xfrm>
            <a:off x="1981200" y="457200"/>
            <a:ext cx="792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200"/>
              <a:t>mA x time = mAs</a:t>
            </a:r>
          </a:p>
        </p:txBody>
      </p:sp>
      <p:sp>
        <p:nvSpPr>
          <p:cNvPr id="13315" name="Rectangle 2">
            <a:extLst>
              <a:ext uri="{FF2B5EF4-FFF2-40B4-BE49-F238E27FC236}">
                <a16:creationId xmlns:a16="http://schemas.microsoft.com/office/drawing/2014/main" id="{BB71797B-A366-4A29-BDDB-F0A77D7A7F55}"/>
              </a:ext>
            </a:extLst>
          </p:cNvPr>
          <p:cNvSpPr>
            <a:spLocks noChangeArrowheads="1"/>
          </p:cNvSpPr>
          <p:nvPr/>
        </p:nvSpPr>
        <p:spPr bwMode="auto">
          <a:xfrm>
            <a:off x="2012950" y="1371601"/>
            <a:ext cx="7207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400"/>
              <a:t>primary controller of x-ray beam quantity and exposure</a:t>
            </a:r>
          </a:p>
        </p:txBody>
      </p:sp>
      <p:sp>
        <p:nvSpPr>
          <p:cNvPr id="13316" name="Rectangle 3">
            <a:extLst>
              <a:ext uri="{FF2B5EF4-FFF2-40B4-BE49-F238E27FC236}">
                <a16:creationId xmlns:a16="http://schemas.microsoft.com/office/drawing/2014/main" id="{EBC2270B-11D5-4C54-82CC-8CD336006D3A}"/>
              </a:ext>
            </a:extLst>
          </p:cNvPr>
          <p:cNvSpPr>
            <a:spLocks noChangeArrowheads="1"/>
          </p:cNvSpPr>
          <p:nvPr/>
        </p:nvSpPr>
        <p:spPr bwMode="auto">
          <a:xfrm>
            <a:off x="2047875" y="2660651"/>
            <a:ext cx="5041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400"/>
              <a:t>increase in mAs -  increase in exposure</a:t>
            </a:r>
          </a:p>
        </p:txBody>
      </p:sp>
      <p:grpSp>
        <p:nvGrpSpPr>
          <p:cNvPr id="13317" name="Group 4">
            <a:extLst>
              <a:ext uri="{FF2B5EF4-FFF2-40B4-BE49-F238E27FC236}">
                <a16:creationId xmlns:a16="http://schemas.microsoft.com/office/drawing/2014/main" id="{F0D32941-9E1C-4B41-A6D0-A66EC0FD42CE}"/>
              </a:ext>
            </a:extLst>
          </p:cNvPr>
          <p:cNvGrpSpPr>
            <a:grpSpLocks/>
          </p:cNvGrpSpPr>
          <p:nvPr/>
        </p:nvGrpSpPr>
        <p:grpSpPr bwMode="auto">
          <a:xfrm>
            <a:off x="7620000" y="2252664"/>
            <a:ext cx="1989138" cy="1277937"/>
            <a:chOff x="3886200" y="2514600"/>
            <a:chExt cx="1676400" cy="1447800"/>
          </a:xfrm>
        </p:grpSpPr>
        <p:grpSp>
          <p:nvGrpSpPr>
            <p:cNvPr id="13324" name="Group 5">
              <a:extLst>
                <a:ext uri="{FF2B5EF4-FFF2-40B4-BE49-F238E27FC236}">
                  <a16:creationId xmlns:a16="http://schemas.microsoft.com/office/drawing/2014/main" id="{8B9BBB1C-0897-458B-90AC-2E9C54BA292C}"/>
                </a:ext>
              </a:extLst>
            </p:cNvPr>
            <p:cNvGrpSpPr>
              <a:grpSpLocks/>
            </p:cNvGrpSpPr>
            <p:nvPr/>
          </p:nvGrpSpPr>
          <p:grpSpPr bwMode="auto">
            <a:xfrm>
              <a:off x="3886200" y="2514600"/>
              <a:ext cx="1676400" cy="1447800"/>
              <a:chOff x="3886200" y="2514600"/>
              <a:chExt cx="1676400" cy="1447800"/>
            </a:xfrm>
          </p:grpSpPr>
          <p:cxnSp>
            <p:nvCxnSpPr>
              <p:cNvPr id="8" name="Straight Arrow Connector 7">
                <a:extLst>
                  <a:ext uri="{FF2B5EF4-FFF2-40B4-BE49-F238E27FC236}">
                    <a16:creationId xmlns:a16="http://schemas.microsoft.com/office/drawing/2014/main" id="{C89DC925-9D20-4A45-8A6B-DF5416BE5CF6}"/>
                  </a:ext>
                </a:extLst>
              </p:cNvPr>
              <p:cNvCxnSpPr/>
              <p:nvPr/>
            </p:nvCxnSpPr>
            <p:spPr>
              <a:xfrm flipV="1">
                <a:off x="3918310" y="2514600"/>
                <a:ext cx="0" cy="14478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E0BD346-CB82-4420-824F-D094D2CE37D7}"/>
                  </a:ext>
                </a:extLst>
              </p:cNvPr>
              <p:cNvCxnSpPr/>
              <p:nvPr/>
            </p:nvCxnSpPr>
            <p:spPr>
              <a:xfrm>
                <a:off x="3886200" y="3962400"/>
                <a:ext cx="16764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 name="Notched Right Arrow 6">
              <a:extLst>
                <a:ext uri="{FF2B5EF4-FFF2-40B4-BE49-F238E27FC236}">
                  <a16:creationId xmlns:a16="http://schemas.microsoft.com/office/drawing/2014/main" id="{F89F576B-C519-44F7-AC4E-034CFDF0A4D6}"/>
                </a:ext>
              </a:extLst>
            </p:cNvPr>
            <p:cNvSpPr/>
            <p:nvPr/>
          </p:nvSpPr>
          <p:spPr>
            <a:xfrm rot="18950085">
              <a:off x="4163148" y="3007392"/>
              <a:ext cx="1312488" cy="343515"/>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3318" name="Rectangle 9">
            <a:extLst>
              <a:ext uri="{FF2B5EF4-FFF2-40B4-BE49-F238E27FC236}">
                <a16:creationId xmlns:a16="http://schemas.microsoft.com/office/drawing/2014/main" id="{122854D4-96C0-44CC-8B4A-08AF2799B10D}"/>
              </a:ext>
            </a:extLst>
          </p:cNvPr>
          <p:cNvSpPr>
            <a:spLocks noChangeArrowheads="1"/>
          </p:cNvSpPr>
          <p:nvPr/>
        </p:nvSpPr>
        <p:spPr bwMode="auto">
          <a:xfrm>
            <a:off x="2047876" y="4876801"/>
            <a:ext cx="5191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400"/>
              <a:t>decrease in mAs -  decrease in exposure</a:t>
            </a:r>
          </a:p>
        </p:txBody>
      </p:sp>
      <p:grpSp>
        <p:nvGrpSpPr>
          <p:cNvPr id="13319" name="Group 10">
            <a:extLst>
              <a:ext uri="{FF2B5EF4-FFF2-40B4-BE49-F238E27FC236}">
                <a16:creationId xmlns:a16="http://schemas.microsoft.com/office/drawing/2014/main" id="{7E42962A-77A5-41BB-981D-F1726A0B50BB}"/>
              </a:ext>
            </a:extLst>
          </p:cNvPr>
          <p:cNvGrpSpPr>
            <a:grpSpLocks/>
          </p:cNvGrpSpPr>
          <p:nvPr/>
        </p:nvGrpSpPr>
        <p:grpSpPr bwMode="auto">
          <a:xfrm>
            <a:off x="7620000" y="4584700"/>
            <a:ext cx="1676400" cy="1447800"/>
            <a:chOff x="3981416" y="4572000"/>
            <a:chExt cx="1676400" cy="1447800"/>
          </a:xfrm>
        </p:grpSpPr>
        <p:grpSp>
          <p:nvGrpSpPr>
            <p:cNvPr id="13320" name="Group 11">
              <a:extLst>
                <a:ext uri="{FF2B5EF4-FFF2-40B4-BE49-F238E27FC236}">
                  <a16:creationId xmlns:a16="http://schemas.microsoft.com/office/drawing/2014/main" id="{5AF56B06-7197-4A16-83EB-E3480681D621}"/>
                </a:ext>
              </a:extLst>
            </p:cNvPr>
            <p:cNvGrpSpPr>
              <a:grpSpLocks/>
            </p:cNvGrpSpPr>
            <p:nvPr/>
          </p:nvGrpSpPr>
          <p:grpSpPr bwMode="auto">
            <a:xfrm>
              <a:off x="3981416" y="4572000"/>
              <a:ext cx="1676400" cy="1447800"/>
              <a:chOff x="3886200" y="2514600"/>
              <a:chExt cx="1676400" cy="1447800"/>
            </a:xfrm>
          </p:grpSpPr>
          <p:cxnSp>
            <p:nvCxnSpPr>
              <p:cNvPr id="14" name="Straight Arrow Connector 13">
                <a:extLst>
                  <a:ext uri="{FF2B5EF4-FFF2-40B4-BE49-F238E27FC236}">
                    <a16:creationId xmlns:a16="http://schemas.microsoft.com/office/drawing/2014/main" id="{D3A7DEDE-E5DC-44F3-A820-257A66ABE2B4}"/>
                  </a:ext>
                </a:extLst>
              </p:cNvPr>
              <p:cNvCxnSpPr/>
              <p:nvPr/>
            </p:nvCxnSpPr>
            <p:spPr>
              <a:xfrm flipV="1">
                <a:off x="3917950" y="2514600"/>
                <a:ext cx="0" cy="14478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31116FB-CB8F-4AB9-9C7F-82C6770BC4BD}"/>
                  </a:ext>
                </a:extLst>
              </p:cNvPr>
              <p:cNvCxnSpPr/>
              <p:nvPr/>
            </p:nvCxnSpPr>
            <p:spPr>
              <a:xfrm>
                <a:off x="3886200" y="3962400"/>
                <a:ext cx="16764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 name="Notched Right Arrow 12">
              <a:extLst>
                <a:ext uri="{FF2B5EF4-FFF2-40B4-BE49-F238E27FC236}">
                  <a16:creationId xmlns:a16="http://schemas.microsoft.com/office/drawing/2014/main" id="{37E06CE7-0C28-4B2B-8F0A-D690CC6D183E}"/>
                </a:ext>
              </a:extLst>
            </p:cNvPr>
            <p:cNvSpPr/>
            <p:nvPr/>
          </p:nvSpPr>
          <p:spPr>
            <a:xfrm rot="1951049">
              <a:off x="4217954" y="5006975"/>
              <a:ext cx="1314450" cy="342900"/>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6E74A6C2-D7DD-44BC-9A29-A33DA096C5EE}"/>
              </a:ext>
            </a:extLst>
          </p:cNvPr>
          <p:cNvSpPr>
            <a:spLocks noChangeArrowheads="1"/>
          </p:cNvSpPr>
          <p:nvPr/>
        </p:nvSpPr>
        <p:spPr bwMode="auto">
          <a:xfrm>
            <a:off x="2209800" y="609600"/>
            <a:ext cx="7620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200"/>
              <a:t>Reciprocity law:</a:t>
            </a:r>
          </a:p>
          <a:p>
            <a:endParaRPr lang="en-US" altLang="en-US" sz="3200"/>
          </a:p>
          <a:p>
            <a:r>
              <a:rPr lang="en-US" altLang="en-US" sz="2400"/>
              <a:t>states that a variety of different mA &amp; time settings could produce the same mAs and therefore same exposure.</a:t>
            </a:r>
          </a:p>
        </p:txBody>
      </p:sp>
      <p:grpSp>
        <p:nvGrpSpPr>
          <p:cNvPr id="14339" name="Group 2">
            <a:extLst>
              <a:ext uri="{FF2B5EF4-FFF2-40B4-BE49-F238E27FC236}">
                <a16:creationId xmlns:a16="http://schemas.microsoft.com/office/drawing/2014/main" id="{E4142AD3-3FC3-403B-8504-9154757684A7}"/>
              </a:ext>
            </a:extLst>
          </p:cNvPr>
          <p:cNvGrpSpPr>
            <a:grpSpLocks/>
          </p:cNvGrpSpPr>
          <p:nvPr/>
        </p:nvGrpSpPr>
        <p:grpSpPr bwMode="auto">
          <a:xfrm>
            <a:off x="3429000" y="3540125"/>
            <a:ext cx="1676400" cy="1447800"/>
            <a:chOff x="3886200" y="2514600"/>
            <a:chExt cx="1676400" cy="1447800"/>
          </a:xfrm>
        </p:grpSpPr>
        <p:grpSp>
          <p:nvGrpSpPr>
            <p:cNvPr id="14345" name="Group 3">
              <a:extLst>
                <a:ext uri="{FF2B5EF4-FFF2-40B4-BE49-F238E27FC236}">
                  <a16:creationId xmlns:a16="http://schemas.microsoft.com/office/drawing/2014/main" id="{629B1AAF-06C4-4EC6-94B3-119CBD669A18}"/>
                </a:ext>
              </a:extLst>
            </p:cNvPr>
            <p:cNvGrpSpPr>
              <a:grpSpLocks/>
            </p:cNvGrpSpPr>
            <p:nvPr/>
          </p:nvGrpSpPr>
          <p:grpSpPr bwMode="auto">
            <a:xfrm>
              <a:off x="3886200" y="2514600"/>
              <a:ext cx="1676400" cy="1447800"/>
              <a:chOff x="3886200" y="2514600"/>
              <a:chExt cx="1676400" cy="1447800"/>
            </a:xfrm>
          </p:grpSpPr>
          <p:cxnSp>
            <p:nvCxnSpPr>
              <p:cNvPr id="6" name="Straight Arrow Connector 5">
                <a:extLst>
                  <a:ext uri="{FF2B5EF4-FFF2-40B4-BE49-F238E27FC236}">
                    <a16:creationId xmlns:a16="http://schemas.microsoft.com/office/drawing/2014/main" id="{F6F3E133-D289-4848-BE0D-07CE3B92F426}"/>
                  </a:ext>
                </a:extLst>
              </p:cNvPr>
              <p:cNvCxnSpPr/>
              <p:nvPr/>
            </p:nvCxnSpPr>
            <p:spPr>
              <a:xfrm flipV="1">
                <a:off x="3917950" y="2514600"/>
                <a:ext cx="0" cy="14478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C4F7B25-F910-4AF3-92C8-EAF24B7130FC}"/>
                  </a:ext>
                </a:extLst>
              </p:cNvPr>
              <p:cNvCxnSpPr/>
              <p:nvPr/>
            </p:nvCxnSpPr>
            <p:spPr>
              <a:xfrm>
                <a:off x="3886200" y="3962400"/>
                <a:ext cx="16764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 name="Notched Right Arrow 4">
              <a:extLst>
                <a:ext uri="{FF2B5EF4-FFF2-40B4-BE49-F238E27FC236}">
                  <a16:creationId xmlns:a16="http://schemas.microsoft.com/office/drawing/2014/main" id="{EF88A24B-12F7-4B98-81B7-66A593F6C237}"/>
                </a:ext>
              </a:extLst>
            </p:cNvPr>
            <p:cNvSpPr/>
            <p:nvPr/>
          </p:nvSpPr>
          <p:spPr>
            <a:xfrm rot="18950085">
              <a:off x="4162425" y="3008313"/>
              <a:ext cx="1314450" cy="342900"/>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4340" name="Group 7">
            <a:extLst>
              <a:ext uri="{FF2B5EF4-FFF2-40B4-BE49-F238E27FC236}">
                <a16:creationId xmlns:a16="http://schemas.microsoft.com/office/drawing/2014/main" id="{EC5AE156-70E8-4C39-A68A-AEC873D6BB55}"/>
              </a:ext>
            </a:extLst>
          </p:cNvPr>
          <p:cNvGrpSpPr>
            <a:grpSpLocks/>
          </p:cNvGrpSpPr>
          <p:nvPr/>
        </p:nvGrpSpPr>
        <p:grpSpPr bwMode="auto">
          <a:xfrm>
            <a:off x="6873875" y="3481388"/>
            <a:ext cx="1676400" cy="1447800"/>
            <a:chOff x="3981416" y="4572000"/>
            <a:chExt cx="1676400" cy="1447800"/>
          </a:xfrm>
        </p:grpSpPr>
        <p:grpSp>
          <p:nvGrpSpPr>
            <p:cNvPr id="14341" name="Group 8">
              <a:extLst>
                <a:ext uri="{FF2B5EF4-FFF2-40B4-BE49-F238E27FC236}">
                  <a16:creationId xmlns:a16="http://schemas.microsoft.com/office/drawing/2014/main" id="{66870928-AE63-4FF6-A7F2-D02F34891BC3}"/>
                </a:ext>
              </a:extLst>
            </p:cNvPr>
            <p:cNvGrpSpPr>
              <a:grpSpLocks/>
            </p:cNvGrpSpPr>
            <p:nvPr/>
          </p:nvGrpSpPr>
          <p:grpSpPr bwMode="auto">
            <a:xfrm>
              <a:off x="3981416" y="4572000"/>
              <a:ext cx="1676400" cy="1447800"/>
              <a:chOff x="3886200" y="2514600"/>
              <a:chExt cx="1676400" cy="1447800"/>
            </a:xfrm>
          </p:grpSpPr>
          <p:cxnSp>
            <p:nvCxnSpPr>
              <p:cNvPr id="11" name="Straight Arrow Connector 10">
                <a:extLst>
                  <a:ext uri="{FF2B5EF4-FFF2-40B4-BE49-F238E27FC236}">
                    <a16:creationId xmlns:a16="http://schemas.microsoft.com/office/drawing/2014/main" id="{12C465CB-9867-45ED-8E2B-2840BA5833DB}"/>
                  </a:ext>
                </a:extLst>
              </p:cNvPr>
              <p:cNvCxnSpPr/>
              <p:nvPr/>
            </p:nvCxnSpPr>
            <p:spPr>
              <a:xfrm flipV="1">
                <a:off x="3917950" y="2514600"/>
                <a:ext cx="0" cy="14478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39B74EC-AC97-42D6-9B55-E55695FB5DAE}"/>
                  </a:ext>
                </a:extLst>
              </p:cNvPr>
              <p:cNvCxnSpPr/>
              <p:nvPr/>
            </p:nvCxnSpPr>
            <p:spPr>
              <a:xfrm>
                <a:off x="3886200" y="3962400"/>
                <a:ext cx="16764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0" name="Notched Right Arrow 9">
              <a:extLst>
                <a:ext uri="{FF2B5EF4-FFF2-40B4-BE49-F238E27FC236}">
                  <a16:creationId xmlns:a16="http://schemas.microsoft.com/office/drawing/2014/main" id="{D56DAFC8-A4F2-4B7D-81CE-C0B18B286400}"/>
                </a:ext>
              </a:extLst>
            </p:cNvPr>
            <p:cNvSpPr/>
            <p:nvPr/>
          </p:nvSpPr>
          <p:spPr>
            <a:xfrm rot="1951049">
              <a:off x="4217954" y="5006975"/>
              <a:ext cx="1314450" cy="342900"/>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671C6624-C711-4B64-B34F-C38289A74141}"/>
              </a:ext>
            </a:extLst>
          </p:cNvPr>
          <p:cNvSpPr>
            <a:spLocks noChangeArrowheads="1"/>
          </p:cNvSpPr>
          <p:nvPr/>
        </p:nvSpPr>
        <p:spPr bwMode="auto">
          <a:xfrm>
            <a:off x="2133600" y="838200"/>
            <a:ext cx="76200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200"/>
              <a:t>Relationship between mA &amp; time:</a:t>
            </a:r>
          </a:p>
          <a:p>
            <a:endParaRPr lang="en-US" altLang="en-US" sz="3200"/>
          </a:p>
          <a:p>
            <a:r>
              <a:rPr lang="en-US" altLang="en-US" sz="2400"/>
              <a:t>- inversely proportional</a:t>
            </a:r>
          </a:p>
          <a:p>
            <a:br>
              <a:rPr lang="en-US" altLang="en-US" sz="2400"/>
            </a:br>
            <a:r>
              <a:rPr lang="en-US" altLang="en-US" sz="2400"/>
              <a:t>- as mA increases, time decreases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425E66-D7C0-42E8-8E75-14125D9D7BF8}"/>
              </a:ext>
            </a:extLst>
          </p:cNvPr>
          <p:cNvSpPr/>
          <p:nvPr/>
        </p:nvSpPr>
        <p:spPr>
          <a:xfrm>
            <a:off x="2209800" y="685801"/>
            <a:ext cx="7696200" cy="3078163"/>
          </a:xfrm>
          <a:prstGeom prst="rect">
            <a:avLst/>
          </a:prstGeom>
        </p:spPr>
        <p:txBody>
          <a:bodyPr>
            <a:spAutoFit/>
          </a:bodyPr>
          <a:lstStyle/>
          <a:p>
            <a:pPr>
              <a:defRPr/>
            </a:pPr>
            <a:r>
              <a:rPr lang="en-US" sz="3200" b="1" dirty="0"/>
              <a:t>Three instances to use law of reciprocity:</a:t>
            </a:r>
          </a:p>
          <a:p>
            <a:pPr>
              <a:defRPr/>
            </a:pPr>
            <a:endParaRPr lang="en-US" dirty="0"/>
          </a:p>
          <a:p>
            <a:pPr marL="342900" indent="-342900">
              <a:buFontTx/>
              <a:buAutoNum type="arabicPeriod"/>
              <a:defRPr/>
            </a:pPr>
            <a:r>
              <a:rPr lang="en-US" sz="2400" dirty="0"/>
              <a:t>control motion - short exposure time, high mA</a:t>
            </a:r>
          </a:p>
          <a:p>
            <a:pPr>
              <a:defRPr/>
            </a:pPr>
            <a:br>
              <a:rPr lang="en-US" sz="2400" dirty="0"/>
            </a:br>
            <a:r>
              <a:rPr lang="en-US" sz="2400" dirty="0"/>
              <a:t>2. to use a small focal spot FSS (small filament) - improves sharpness</a:t>
            </a:r>
          </a:p>
          <a:p>
            <a:pPr>
              <a:defRPr/>
            </a:pPr>
            <a:br>
              <a:rPr lang="en-US" sz="2400" dirty="0"/>
            </a:br>
            <a:r>
              <a:rPr lang="en-US" sz="2400" dirty="0"/>
              <a:t>3. use breathing technique - low mA with long time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F1320AE-961C-478D-93A0-B701D31FC3BF}"/>
              </a:ext>
            </a:extLst>
          </p:cNvPr>
          <p:cNvGraphicFramePr>
            <a:graphicFrameLocks noGrp="1"/>
          </p:cNvGraphicFramePr>
          <p:nvPr/>
        </p:nvGraphicFramePr>
        <p:xfrm>
          <a:off x="1792289" y="1243013"/>
          <a:ext cx="5892801" cy="4576764"/>
        </p:xfrm>
        <a:graphic>
          <a:graphicData uri="http://schemas.openxmlformats.org/drawingml/2006/table">
            <a:tbl>
              <a:tblPr firstRow="1" bandRow="1">
                <a:tableStyleId>{073A0DAA-6AF3-43AB-8588-CEC1D06C72B9}</a:tableStyleId>
              </a:tblPr>
              <a:tblGrid>
                <a:gridCol w="1964267">
                  <a:extLst>
                    <a:ext uri="{9D8B030D-6E8A-4147-A177-3AD203B41FA5}">
                      <a16:colId xmlns:a16="http://schemas.microsoft.com/office/drawing/2014/main" val="20000"/>
                    </a:ext>
                  </a:extLst>
                </a:gridCol>
                <a:gridCol w="1964267">
                  <a:extLst>
                    <a:ext uri="{9D8B030D-6E8A-4147-A177-3AD203B41FA5}">
                      <a16:colId xmlns:a16="http://schemas.microsoft.com/office/drawing/2014/main" val="20001"/>
                    </a:ext>
                  </a:extLst>
                </a:gridCol>
                <a:gridCol w="1964267">
                  <a:extLst>
                    <a:ext uri="{9D8B030D-6E8A-4147-A177-3AD203B41FA5}">
                      <a16:colId xmlns:a16="http://schemas.microsoft.com/office/drawing/2014/main" val="20002"/>
                    </a:ext>
                  </a:extLst>
                </a:gridCol>
              </a:tblGrid>
              <a:tr h="1144191">
                <a:tc>
                  <a:txBody>
                    <a:bodyPr/>
                    <a:lstStyle/>
                    <a:p>
                      <a:pPr algn="ctr"/>
                      <a:r>
                        <a:rPr lang="en-US" sz="1800" dirty="0"/>
                        <a:t>mA</a:t>
                      </a:r>
                    </a:p>
                  </a:txBody>
                  <a:tcPr marL="91425" marR="91425" marT="45722" marB="45722"/>
                </a:tc>
                <a:tc>
                  <a:txBody>
                    <a:bodyPr/>
                    <a:lstStyle/>
                    <a:p>
                      <a:pPr algn="ctr"/>
                      <a:r>
                        <a:rPr lang="en-US" sz="1800" dirty="0"/>
                        <a:t>time</a:t>
                      </a:r>
                    </a:p>
                  </a:txBody>
                  <a:tcPr marL="91425" marR="91425" marT="45722" marB="45722"/>
                </a:tc>
                <a:tc>
                  <a:txBody>
                    <a:bodyPr/>
                    <a:lstStyle/>
                    <a:p>
                      <a:pPr algn="ctr"/>
                      <a:r>
                        <a:rPr lang="en-US" sz="1800" dirty="0" err="1"/>
                        <a:t>mAs</a:t>
                      </a:r>
                      <a:endParaRPr lang="en-US" sz="1800" dirty="0"/>
                    </a:p>
                  </a:txBody>
                  <a:tcPr marL="91425" marR="91425" marT="45722" marB="45722"/>
                </a:tc>
                <a:extLst>
                  <a:ext uri="{0D108BD9-81ED-4DB2-BD59-A6C34878D82A}">
                    <a16:rowId xmlns:a16="http://schemas.microsoft.com/office/drawing/2014/main" val="10000"/>
                  </a:ext>
                </a:extLst>
              </a:tr>
              <a:tr h="1144191">
                <a:tc>
                  <a:txBody>
                    <a:bodyPr/>
                    <a:lstStyle/>
                    <a:p>
                      <a:pPr algn="ctr"/>
                      <a:r>
                        <a:rPr lang="en-US" sz="2000" dirty="0"/>
                        <a:t>50</a:t>
                      </a:r>
                    </a:p>
                  </a:txBody>
                  <a:tcPr marL="91425" marR="91425" marT="45722" marB="45722"/>
                </a:tc>
                <a:tc>
                  <a:txBody>
                    <a:bodyPr/>
                    <a:lstStyle/>
                    <a:p>
                      <a:pPr algn="ctr"/>
                      <a:r>
                        <a:rPr lang="en-US" sz="1800" dirty="0"/>
                        <a:t>1 sec</a:t>
                      </a:r>
                    </a:p>
                  </a:txBody>
                  <a:tcPr marL="91425" marR="91425" marT="45722" marB="45722"/>
                </a:tc>
                <a:tc>
                  <a:txBody>
                    <a:bodyPr/>
                    <a:lstStyle/>
                    <a:p>
                      <a:pPr algn="ctr"/>
                      <a:r>
                        <a:rPr lang="en-US" sz="1800" dirty="0"/>
                        <a:t>50</a:t>
                      </a:r>
                    </a:p>
                  </a:txBody>
                  <a:tcPr marL="91425" marR="91425" marT="45722" marB="45722"/>
                </a:tc>
                <a:extLst>
                  <a:ext uri="{0D108BD9-81ED-4DB2-BD59-A6C34878D82A}">
                    <a16:rowId xmlns:a16="http://schemas.microsoft.com/office/drawing/2014/main" val="10001"/>
                  </a:ext>
                </a:extLst>
              </a:tr>
              <a:tr h="1144191">
                <a:tc>
                  <a:txBody>
                    <a:bodyPr/>
                    <a:lstStyle/>
                    <a:p>
                      <a:pPr algn="ctr"/>
                      <a:r>
                        <a:rPr lang="en-US" sz="1800" dirty="0"/>
                        <a:t>100</a:t>
                      </a:r>
                    </a:p>
                  </a:txBody>
                  <a:tcPr marL="91425" marR="91425" marT="45722" marB="45722"/>
                </a:tc>
                <a:tc>
                  <a:txBody>
                    <a:bodyPr/>
                    <a:lstStyle/>
                    <a:p>
                      <a:pPr algn="ctr"/>
                      <a:r>
                        <a:rPr lang="en-US" sz="1800" dirty="0"/>
                        <a:t>1 sec</a:t>
                      </a:r>
                    </a:p>
                  </a:txBody>
                  <a:tcPr marL="91425" marR="91425" marT="45722" marB="45722"/>
                </a:tc>
                <a:tc>
                  <a:txBody>
                    <a:bodyPr/>
                    <a:lstStyle/>
                    <a:p>
                      <a:pPr algn="ctr"/>
                      <a:r>
                        <a:rPr lang="en-US" sz="1800" dirty="0"/>
                        <a:t>100</a:t>
                      </a:r>
                    </a:p>
                  </a:txBody>
                  <a:tcPr marL="91425" marR="91425" marT="45722" marB="45722"/>
                </a:tc>
                <a:extLst>
                  <a:ext uri="{0D108BD9-81ED-4DB2-BD59-A6C34878D82A}">
                    <a16:rowId xmlns:a16="http://schemas.microsoft.com/office/drawing/2014/main" val="10002"/>
                  </a:ext>
                </a:extLst>
              </a:tr>
              <a:tr h="1144191">
                <a:tc>
                  <a:txBody>
                    <a:bodyPr/>
                    <a:lstStyle/>
                    <a:p>
                      <a:pPr algn="ctr"/>
                      <a:r>
                        <a:rPr lang="en-US" sz="1800" dirty="0"/>
                        <a:t>200</a:t>
                      </a:r>
                    </a:p>
                  </a:txBody>
                  <a:tcPr marL="91425" marR="91425" marT="45722" marB="45722"/>
                </a:tc>
                <a:tc>
                  <a:txBody>
                    <a:bodyPr/>
                    <a:lstStyle/>
                    <a:p>
                      <a:pPr algn="ctr"/>
                      <a:r>
                        <a:rPr lang="en-US" sz="1800" dirty="0"/>
                        <a:t>1 sec</a:t>
                      </a:r>
                    </a:p>
                  </a:txBody>
                  <a:tcPr marL="91425" marR="91425" marT="45722" marB="45722"/>
                </a:tc>
                <a:tc>
                  <a:txBody>
                    <a:bodyPr/>
                    <a:lstStyle/>
                    <a:p>
                      <a:pPr algn="ctr"/>
                      <a:r>
                        <a:rPr lang="en-US" sz="1800" dirty="0"/>
                        <a:t>200</a:t>
                      </a:r>
                    </a:p>
                  </a:txBody>
                  <a:tcPr marL="91425" marR="91425" marT="45722" marB="45722"/>
                </a:tc>
                <a:extLst>
                  <a:ext uri="{0D108BD9-81ED-4DB2-BD59-A6C34878D82A}">
                    <a16:rowId xmlns:a16="http://schemas.microsoft.com/office/drawing/2014/main" val="10003"/>
                  </a:ext>
                </a:extLst>
              </a:tr>
            </a:tbl>
          </a:graphicData>
        </a:graphic>
      </p:graphicFrame>
      <p:pic>
        <p:nvPicPr>
          <p:cNvPr id="17432" name="Picture 4">
            <a:extLst>
              <a:ext uri="{FF2B5EF4-FFF2-40B4-BE49-F238E27FC236}">
                <a16:creationId xmlns:a16="http://schemas.microsoft.com/office/drawing/2014/main" id="{0C301167-1DEA-43CA-AE88-97A9250CCC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74000" y="3616326"/>
            <a:ext cx="1119188"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3" name="Picture 4">
            <a:extLst>
              <a:ext uri="{FF2B5EF4-FFF2-40B4-BE49-F238E27FC236}">
                <a16:creationId xmlns:a16="http://schemas.microsoft.com/office/drawing/2014/main" id="{973BF119-DD62-467E-883D-98F04AB752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4000" y="2447926"/>
            <a:ext cx="1119188"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4" name="Picture 4">
            <a:extLst>
              <a:ext uri="{FF2B5EF4-FFF2-40B4-BE49-F238E27FC236}">
                <a16:creationId xmlns:a16="http://schemas.microsoft.com/office/drawing/2014/main" id="{92A5D2C0-4F51-43BD-97C9-93E1F4668A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4733926"/>
            <a:ext cx="1119188"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3E15203-63C7-4392-9B68-D8B56D8CB9ED}"/>
              </a:ext>
            </a:extLst>
          </p:cNvPr>
          <p:cNvSpPr/>
          <p:nvPr/>
        </p:nvSpPr>
        <p:spPr>
          <a:xfrm>
            <a:off x="9228139" y="2447926"/>
            <a:ext cx="922337" cy="1046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200 </a:t>
            </a:r>
            <a:r>
              <a:rPr lang="en-US" dirty="0" err="1">
                <a:solidFill>
                  <a:schemeClr val="bg1"/>
                </a:solidFill>
              </a:rPr>
              <a:t>mR</a:t>
            </a:r>
            <a:endParaRPr lang="en-US" dirty="0">
              <a:solidFill>
                <a:schemeClr val="bg1"/>
              </a:solidFill>
            </a:endParaRPr>
          </a:p>
        </p:txBody>
      </p:sp>
      <p:sp>
        <p:nvSpPr>
          <p:cNvPr id="9" name="Rectangle 8">
            <a:extLst>
              <a:ext uri="{FF2B5EF4-FFF2-40B4-BE49-F238E27FC236}">
                <a16:creationId xmlns:a16="http://schemas.microsoft.com/office/drawing/2014/main" id="{5FC276F6-C56D-48C7-BE1E-D3F5D7A171B9}"/>
              </a:ext>
            </a:extLst>
          </p:cNvPr>
          <p:cNvSpPr/>
          <p:nvPr/>
        </p:nvSpPr>
        <p:spPr>
          <a:xfrm>
            <a:off x="9228139" y="3616326"/>
            <a:ext cx="922337" cy="1046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400 </a:t>
            </a:r>
            <a:r>
              <a:rPr lang="en-US" dirty="0" err="1">
                <a:solidFill>
                  <a:schemeClr val="bg1"/>
                </a:solidFill>
              </a:rPr>
              <a:t>mR</a:t>
            </a:r>
            <a:endParaRPr lang="en-US" dirty="0">
              <a:solidFill>
                <a:schemeClr val="bg1"/>
              </a:solidFill>
            </a:endParaRPr>
          </a:p>
        </p:txBody>
      </p:sp>
      <p:sp>
        <p:nvSpPr>
          <p:cNvPr id="10" name="Rectangle 9">
            <a:extLst>
              <a:ext uri="{FF2B5EF4-FFF2-40B4-BE49-F238E27FC236}">
                <a16:creationId xmlns:a16="http://schemas.microsoft.com/office/drawing/2014/main" id="{CE08E976-9BCD-4230-9603-EE7FB0FA776D}"/>
              </a:ext>
            </a:extLst>
          </p:cNvPr>
          <p:cNvSpPr/>
          <p:nvPr/>
        </p:nvSpPr>
        <p:spPr>
          <a:xfrm>
            <a:off x="9228139" y="4765676"/>
            <a:ext cx="922337" cy="1014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800 </a:t>
            </a:r>
            <a:r>
              <a:rPr lang="en-US" dirty="0" err="1">
                <a:solidFill>
                  <a:schemeClr val="bg1"/>
                </a:solidFill>
              </a:rPr>
              <a:t>mR</a:t>
            </a:r>
            <a:endParaRPr lang="en-US"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a:extLst>
              <a:ext uri="{FF2B5EF4-FFF2-40B4-BE49-F238E27FC236}">
                <a16:creationId xmlns:a16="http://schemas.microsoft.com/office/drawing/2014/main" id="{E861519B-BC09-4EC5-B67D-4BD1FBFBCD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2438400"/>
            <a:ext cx="22002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a:extLst>
              <a:ext uri="{FF2B5EF4-FFF2-40B4-BE49-F238E27FC236}">
                <a16:creationId xmlns:a16="http://schemas.microsoft.com/office/drawing/2014/main" id="{237E9D2E-5F58-4AFF-A635-E11E9AF3C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1" y="2411413"/>
            <a:ext cx="21875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a:extLst>
              <a:ext uri="{FF2B5EF4-FFF2-40B4-BE49-F238E27FC236}">
                <a16:creationId xmlns:a16="http://schemas.microsoft.com/office/drawing/2014/main" id="{7ABC4B73-FD96-467A-84C2-45C75F8B88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1" y="2452688"/>
            <a:ext cx="2201863"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0396AEA9-8048-4584-A030-0514CEF58E9C}"/>
              </a:ext>
            </a:extLst>
          </p:cNvPr>
          <p:cNvSpPr/>
          <p:nvPr/>
        </p:nvSpPr>
        <p:spPr>
          <a:xfrm>
            <a:off x="2773364" y="4724401"/>
            <a:ext cx="922337" cy="1046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200 </a:t>
            </a:r>
            <a:r>
              <a:rPr lang="en-US" dirty="0" err="1">
                <a:solidFill>
                  <a:schemeClr val="bg1"/>
                </a:solidFill>
              </a:rPr>
              <a:t>mR</a:t>
            </a:r>
            <a:endParaRPr lang="en-US" dirty="0">
              <a:solidFill>
                <a:schemeClr val="bg1"/>
              </a:solidFill>
            </a:endParaRPr>
          </a:p>
        </p:txBody>
      </p:sp>
      <p:sp>
        <p:nvSpPr>
          <p:cNvPr id="7" name="Rectangle 6">
            <a:extLst>
              <a:ext uri="{FF2B5EF4-FFF2-40B4-BE49-F238E27FC236}">
                <a16:creationId xmlns:a16="http://schemas.microsoft.com/office/drawing/2014/main" id="{C3AA70E9-3DF1-4165-BE91-D2EAA939A9EB}"/>
              </a:ext>
            </a:extLst>
          </p:cNvPr>
          <p:cNvSpPr/>
          <p:nvPr/>
        </p:nvSpPr>
        <p:spPr>
          <a:xfrm>
            <a:off x="5434014" y="4724401"/>
            <a:ext cx="922337" cy="1046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400 </a:t>
            </a:r>
            <a:r>
              <a:rPr lang="en-US" dirty="0" err="1">
                <a:solidFill>
                  <a:schemeClr val="bg1"/>
                </a:solidFill>
              </a:rPr>
              <a:t>mR</a:t>
            </a:r>
            <a:endParaRPr lang="en-US" dirty="0">
              <a:solidFill>
                <a:schemeClr val="bg1"/>
              </a:solidFill>
            </a:endParaRPr>
          </a:p>
        </p:txBody>
      </p:sp>
      <p:sp>
        <p:nvSpPr>
          <p:cNvPr id="8" name="Rectangle 7">
            <a:extLst>
              <a:ext uri="{FF2B5EF4-FFF2-40B4-BE49-F238E27FC236}">
                <a16:creationId xmlns:a16="http://schemas.microsoft.com/office/drawing/2014/main" id="{F60B7894-1BE7-45D2-B9C1-AAA9281D9F25}"/>
              </a:ext>
            </a:extLst>
          </p:cNvPr>
          <p:cNvSpPr/>
          <p:nvPr/>
        </p:nvSpPr>
        <p:spPr>
          <a:xfrm>
            <a:off x="8107364" y="4724401"/>
            <a:ext cx="922337" cy="1046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800mR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6AF3FAA-788C-4E83-B4F9-71A5C9E99B70}"/>
              </a:ext>
            </a:extLst>
          </p:cNvPr>
          <p:cNvGraphicFramePr>
            <a:graphicFrameLocks noGrp="1"/>
          </p:cNvGraphicFramePr>
          <p:nvPr/>
        </p:nvGraphicFramePr>
        <p:xfrm>
          <a:off x="1792289" y="1243013"/>
          <a:ext cx="5892801" cy="4576764"/>
        </p:xfrm>
        <a:graphic>
          <a:graphicData uri="http://schemas.openxmlformats.org/drawingml/2006/table">
            <a:tbl>
              <a:tblPr firstRow="1" bandRow="1">
                <a:tableStyleId>{073A0DAA-6AF3-43AB-8588-CEC1D06C72B9}</a:tableStyleId>
              </a:tblPr>
              <a:tblGrid>
                <a:gridCol w="1964267">
                  <a:extLst>
                    <a:ext uri="{9D8B030D-6E8A-4147-A177-3AD203B41FA5}">
                      <a16:colId xmlns:a16="http://schemas.microsoft.com/office/drawing/2014/main" val="20000"/>
                    </a:ext>
                  </a:extLst>
                </a:gridCol>
                <a:gridCol w="1964267">
                  <a:extLst>
                    <a:ext uri="{9D8B030D-6E8A-4147-A177-3AD203B41FA5}">
                      <a16:colId xmlns:a16="http://schemas.microsoft.com/office/drawing/2014/main" val="20001"/>
                    </a:ext>
                  </a:extLst>
                </a:gridCol>
                <a:gridCol w="1964267">
                  <a:extLst>
                    <a:ext uri="{9D8B030D-6E8A-4147-A177-3AD203B41FA5}">
                      <a16:colId xmlns:a16="http://schemas.microsoft.com/office/drawing/2014/main" val="20002"/>
                    </a:ext>
                  </a:extLst>
                </a:gridCol>
              </a:tblGrid>
              <a:tr h="1144191">
                <a:tc>
                  <a:txBody>
                    <a:bodyPr/>
                    <a:lstStyle/>
                    <a:p>
                      <a:pPr algn="ctr"/>
                      <a:r>
                        <a:rPr lang="en-US" sz="1800" dirty="0"/>
                        <a:t>mA</a:t>
                      </a:r>
                    </a:p>
                  </a:txBody>
                  <a:tcPr marL="91425" marR="91425" marT="45722" marB="45722"/>
                </a:tc>
                <a:tc>
                  <a:txBody>
                    <a:bodyPr/>
                    <a:lstStyle/>
                    <a:p>
                      <a:pPr algn="ctr"/>
                      <a:r>
                        <a:rPr lang="en-US" sz="1800" dirty="0"/>
                        <a:t>time</a:t>
                      </a:r>
                    </a:p>
                  </a:txBody>
                  <a:tcPr marL="91425" marR="91425" marT="45722" marB="45722"/>
                </a:tc>
                <a:tc>
                  <a:txBody>
                    <a:bodyPr/>
                    <a:lstStyle/>
                    <a:p>
                      <a:pPr algn="ctr"/>
                      <a:r>
                        <a:rPr lang="en-US" sz="1800" dirty="0" err="1"/>
                        <a:t>mAs</a:t>
                      </a:r>
                      <a:endParaRPr lang="en-US" sz="1800" dirty="0"/>
                    </a:p>
                  </a:txBody>
                  <a:tcPr marL="91425" marR="91425" marT="45722" marB="45722"/>
                </a:tc>
                <a:extLst>
                  <a:ext uri="{0D108BD9-81ED-4DB2-BD59-A6C34878D82A}">
                    <a16:rowId xmlns:a16="http://schemas.microsoft.com/office/drawing/2014/main" val="10000"/>
                  </a:ext>
                </a:extLst>
              </a:tr>
              <a:tr h="1144191">
                <a:tc>
                  <a:txBody>
                    <a:bodyPr/>
                    <a:lstStyle/>
                    <a:p>
                      <a:pPr algn="ctr"/>
                      <a:r>
                        <a:rPr lang="en-US" sz="2000" dirty="0"/>
                        <a:t>100</a:t>
                      </a:r>
                    </a:p>
                  </a:txBody>
                  <a:tcPr marL="91425" marR="91425" marT="45722" marB="45722"/>
                </a:tc>
                <a:tc>
                  <a:txBody>
                    <a:bodyPr/>
                    <a:lstStyle/>
                    <a:p>
                      <a:pPr algn="ctr"/>
                      <a:r>
                        <a:rPr lang="en-US" sz="1800" dirty="0"/>
                        <a:t>0.5 sec</a:t>
                      </a:r>
                    </a:p>
                  </a:txBody>
                  <a:tcPr marL="91425" marR="91425" marT="45722" marB="45722"/>
                </a:tc>
                <a:tc>
                  <a:txBody>
                    <a:bodyPr/>
                    <a:lstStyle/>
                    <a:p>
                      <a:pPr algn="ctr"/>
                      <a:r>
                        <a:rPr lang="en-US" sz="1800" dirty="0"/>
                        <a:t>50</a:t>
                      </a:r>
                    </a:p>
                  </a:txBody>
                  <a:tcPr marL="91425" marR="91425" marT="45722" marB="45722"/>
                </a:tc>
                <a:extLst>
                  <a:ext uri="{0D108BD9-81ED-4DB2-BD59-A6C34878D82A}">
                    <a16:rowId xmlns:a16="http://schemas.microsoft.com/office/drawing/2014/main" val="10001"/>
                  </a:ext>
                </a:extLst>
              </a:tr>
              <a:tr h="1144191">
                <a:tc>
                  <a:txBody>
                    <a:bodyPr/>
                    <a:lstStyle/>
                    <a:p>
                      <a:pPr algn="ctr"/>
                      <a:r>
                        <a:rPr lang="en-US" sz="1800" dirty="0"/>
                        <a:t>100</a:t>
                      </a:r>
                    </a:p>
                  </a:txBody>
                  <a:tcPr marL="91425" marR="91425" marT="45722" marB="45722"/>
                </a:tc>
                <a:tc>
                  <a:txBody>
                    <a:bodyPr/>
                    <a:lstStyle/>
                    <a:p>
                      <a:pPr algn="ctr"/>
                      <a:r>
                        <a:rPr lang="en-US" sz="1800" dirty="0"/>
                        <a:t>1 sec</a:t>
                      </a:r>
                    </a:p>
                  </a:txBody>
                  <a:tcPr marL="91425" marR="91425" marT="45722" marB="45722"/>
                </a:tc>
                <a:tc>
                  <a:txBody>
                    <a:bodyPr/>
                    <a:lstStyle/>
                    <a:p>
                      <a:pPr algn="ctr"/>
                      <a:r>
                        <a:rPr lang="en-US" sz="1800" dirty="0"/>
                        <a:t>100</a:t>
                      </a:r>
                    </a:p>
                  </a:txBody>
                  <a:tcPr marL="91425" marR="91425" marT="45722" marB="45722"/>
                </a:tc>
                <a:extLst>
                  <a:ext uri="{0D108BD9-81ED-4DB2-BD59-A6C34878D82A}">
                    <a16:rowId xmlns:a16="http://schemas.microsoft.com/office/drawing/2014/main" val="10002"/>
                  </a:ext>
                </a:extLst>
              </a:tr>
              <a:tr h="1144191">
                <a:tc>
                  <a:txBody>
                    <a:bodyPr/>
                    <a:lstStyle/>
                    <a:p>
                      <a:pPr algn="ctr"/>
                      <a:r>
                        <a:rPr lang="en-US" sz="1800" dirty="0"/>
                        <a:t>100</a:t>
                      </a:r>
                    </a:p>
                  </a:txBody>
                  <a:tcPr marL="91425" marR="91425" marT="45722" marB="45722"/>
                </a:tc>
                <a:tc>
                  <a:txBody>
                    <a:bodyPr/>
                    <a:lstStyle/>
                    <a:p>
                      <a:pPr algn="ctr"/>
                      <a:r>
                        <a:rPr lang="en-US" sz="1800" dirty="0"/>
                        <a:t>2 sec</a:t>
                      </a:r>
                    </a:p>
                  </a:txBody>
                  <a:tcPr marL="91425" marR="91425" marT="45722" marB="45722"/>
                </a:tc>
                <a:tc>
                  <a:txBody>
                    <a:bodyPr/>
                    <a:lstStyle/>
                    <a:p>
                      <a:pPr algn="ctr"/>
                      <a:r>
                        <a:rPr lang="en-US" sz="1800" dirty="0"/>
                        <a:t>200</a:t>
                      </a:r>
                    </a:p>
                  </a:txBody>
                  <a:tcPr marL="91425" marR="91425" marT="45722" marB="45722"/>
                </a:tc>
                <a:extLst>
                  <a:ext uri="{0D108BD9-81ED-4DB2-BD59-A6C34878D82A}">
                    <a16:rowId xmlns:a16="http://schemas.microsoft.com/office/drawing/2014/main" val="10003"/>
                  </a:ext>
                </a:extLst>
              </a:tr>
            </a:tbl>
          </a:graphicData>
        </a:graphic>
      </p:graphicFrame>
      <p:pic>
        <p:nvPicPr>
          <p:cNvPr id="19480" name="Picture 4">
            <a:extLst>
              <a:ext uri="{FF2B5EF4-FFF2-40B4-BE49-F238E27FC236}">
                <a16:creationId xmlns:a16="http://schemas.microsoft.com/office/drawing/2014/main" id="{EAACCF4D-689A-4D1A-BAC9-9CACEBEA33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74000" y="4733926"/>
            <a:ext cx="1119188"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07892E0-DB0B-4D59-9281-975391ACF97D}"/>
              </a:ext>
            </a:extLst>
          </p:cNvPr>
          <p:cNvSpPr/>
          <p:nvPr/>
        </p:nvSpPr>
        <p:spPr>
          <a:xfrm>
            <a:off x="9228139" y="2447926"/>
            <a:ext cx="922337" cy="1046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200 </a:t>
            </a:r>
            <a:r>
              <a:rPr lang="en-US" dirty="0" err="1">
                <a:solidFill>
                  <a:schemeClr val="bg1"/>
                </a:solidFill>
              </a:rPr>
              <a:t>mR</a:t>
            </a:r>
            <a:endParaRPr lang="en-US" dirty="0">
              <a:solidFill>
                <a:schemeClr val="bg1"/>
              </a:solidFill>
            </a:endParaRPr>
          </a:p>
        </p:txBody>
      </p:sp>
      <p:sp>
        <p:nvSpPr>
          <p:cNvPr id="10" name="Rectangle 9">
            <a:extLst>
              <a:ext uri="{FF2B5EF4-FFF2-40B4-BE49-F238E27FC236}">
                <a16:creationId xmlns:a16="http://schemas.microsoft.com/office/drawing/2014/main" id="{7C6E1332-252A-47AA-9B22-661A8949363E}"/>
              </a:ext>
            </a:extLst>
          </p:cNvPr>
          <p:cNvSpPr/>
          <p:nvPr/>
        </p:nvSpPr>
        <p:spPr>
          <a:xfrm>
            <a:off x="9228139" y="3616325"/>
            <a:ext cx="922337" cy="1011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400 </a:t>
            </a:r>
            <a:r>
              <a:rPr lang="en-US" dirty="0" err="1">
                <a:solidFill>
                  <a:schemeClr val="bg1"/>
                </a:solidFill>
              </a:rPr>
              <a:t>mR</a:t>
            </a:r>
            <a:endParaRPr lang="en-US" dirty="0">
              <a:solidFill>
                <a:schemeClr val="bg1"/>
              </a:solidFill>
            </a:endParaRPr>
          </a:p>
        </p:txBody>
      </p:sp>
      <p:sp>
        <p:nvSpPr>
          <p:cNvPr id="11" name="Rectangle 10">
            <a:extLst>
              <a:ext uri="{FF2B5EF4-FFF2-40B4-BE49-F238E27FC236}">
                <a16:creationId xmlns:a16="http://schemas.microsoft.com/office/drawing/2014/main" id="{898079E3-C9A5-4261-BECD-47BCC52873D1}"/>
              </a:ext>
            </a:extLst>
          </p:cNvPr>
          <p:cNvSpPr/>
          <p:nvPr/>
        </p:nvSpPr>
        <p:spPr>
          <a:xfrm>
            <a:off x="9228139" y="4765676"/>
            <a:ext cx="922337" cy="1014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800 </a:t>
            </a:r>
            <a:r>
              <a:rPr lang="en-US" dirty="0" err="1">
                <a:solidFill>
                  <a:schemeClr val="bg1"/>
                </a:solidFill>
              </a:rPr>
              <a:t>mR</a:t>
            </a:r>
            <a:endParaRPr lang="en-US" dirty="0">
              <a:solidFill>
                <a:schemeClr val="bg1"/>
              </a:solidFill>
            </a:endParaRPr>
          </a:p>
        </p:txBody>
      </p:sp>
      <p:pic>
        <p:nvPicPr>
          <p:cNvPr id="19484" name="Picture 4">
            <a:extLst>
              <a:ext uri="{FF2B5EF4-FFF2-40B4-BE49-F238E27FC236}">
                <a16:creationId xmlns:a16="http://schemas.microsoft.com/office/drawing/2014/main" id="{2A81E127-1A1F-4002-9AFD-0C5C85ABDE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4000" y="2447926"/>
            <a:ext cx="1119188"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5" name="Picture 4">
            <a:extLst>
              <a:ext uri="{FF2B5EF4-FFF2-40B4-BE49-F238E27FC236}">
                <a16:creationId xmlns:a16="http://schemas.microsoft.com/office/drawing/2014/main" id="{61780E2D-9720-4F1D-92F6-9AFE4EFDAE9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3603626"/>
            <a:ext cx="1119188"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C56DDC5-7DE7-42E2-95A0-2596158DE05E}"/>
              </a:ext>
            </a:extLst>
          </p:cNvPr>
          <p:cNvGraphicFramePr>
            <a:graphicFrameLocks noGrp="1"/>
          </p:cNvGraphicFramePr>
          <p:nvPr/>
        </p:nvGraphicFramePr>
        <p:xfrm>
          <a:off x="1795464" y="1217613"/>
          <a:ext cx="5892801" cy="4576764"/>
        </p:xfrm>
        <a:graphic>
          <a:graphicData uri="http://schemas.openxmlformats.org/drawingml/2006/table">
            <a:tbl>
              <a:tblPr firstRow="1" bandRow="1">
                <a:tableStyleId>{073A0DAA-6AF3-43AB-8588-CEC1D06C72B9}</a:tableStyleId>
              </a:tblPr>
              <a:tblGrid>
                <a:gridCol w="1964267">
                  <a:extLst>
                    <a:ext uri="{9D8B030D-6E8A-4147-A177-3AD203B41FA5}">
                      <a16:colId xmlns:a16="http://schemas.microsoft.com/office/drawing/2014/main" val="20000"/>
                    </a:ext>
                  </a:extLst>
                </a:gridCol>
                <a:gridCol w="1964267">
                  <a:extLst>
                    <a:ext uri="{9D8B030D-6E8A-4147-A177-3AD203B41FA5}">
                      <a16:colId xmlns:a16="http://schemas.microsoft.com/office/drawing/2014/main" val="20001"/>
                    </a:ext>
                  </a:extLst>
                </a:gridCol>
                <a:gridCol w="1964267">
                  <a:extLst>
                    <a:ext uri="{9D8B030D-6E8A-4147-A177-3AD203B41FA5}">
                      <a16:colId xmlns:a16="http://schemas.microsoft.com/office/drawing/2014/main" val="20002"/>
                    </a:ext>
                  </a:extLst>
                </a:gridCol>
              </a:tblGrid>
              <a:tr h="1144191">
                <a:tc>
                  <a:txBody>
                    <a:bodyPr/>
                    <a:lstStyle/>
                    <a:p>
                      <a:pPr algn="ctr"/>
                      <a:r>
                        <a:rPr lang="en-US" sz="1800" dirty="0"/>
                        <a:t>mA</a:t>
                      </a:r>
                    </a:p>
                  </a:txBody>
                  <a:tcPr marL="91425" marR="91425" marT="45723" marB="45723"/>
                </a:tc>
                <a:tc>
                  <a:txBody>
                    <a:bodyPr/>
                    <a:lstStyle/>
                    <a:p>
                      <a:pPr algn="ctr"/>
                      <a:r>
                        <a:rPr lang="en-US" sz="1800" dirty="0"/>
                        <a:t>time</a:t>
                      </a:r>
                    </a:p>
                  </a:txBody>
                  <a:tcPr marL="91425" marR="91425" marT="45723" marB="45723"/>
                </a:tc>
                <a:tc>
                  <a:txBody>
                    <a:bodyPr/>
                    <a:lstStyle/>
                    <a:p>
                      <a:pPr algn="ctr"/>
                      <a:r>
                        <a:rPr lang="en-US" sz="1800" dirty="0" err="1"/>
                        <a:t>mAs</a:t>
                      </a:r>
                      <a:endParaRPr lang="en-US" sz="1800" dirty="0"/>
                    </a:p>
                  </a:txBody>
                  <a:tcPr marL="91425" marR="91425" marT="45723" marB="45723"/>
                </a:tc>
                <a:extLst>
                  <a:ext uri="{0D108BD9-81ED-4DB2-BD59-A6C34878D82A}">
                    <a16:rowId xmlns:a16="http://schemas.microsoft.com/office/drawing/2014/main" val="10000"/>
                  </a:ext>
                </a:extLst>
              </a:tr>
              <a:tr h="1144191">
                <a:tc>
                  <a:txBody>
                    <a:bodyPr/>
                    <a:lstStyle/>
                    <a:p>
                      <a:pPr algn="ctr"/>
                      <a:r>
                        <a:rPr lang="en-US" sz="2000" dirty="0"/>
                        <a:t>400</a:t>
                      </a:r>
                    </a:p>
                  </a:txBody>
                  <a:tcPr marL="91425" marR="91425" marT="45723" marB="45723"/>
                </a:tc>
                <a:tc>
                  <a:txBody>
                    <a:bodyPr/>
                    <a:lstStyle/>
                    <a:p>
                      <a:pPr algn="ctr"/>
                      <a:r>
                        <a:rPr lang="en-US" sz="1800" dirty="0"/>
                        <a:t>0.5 sec</a:t>
                      </a:r>
                    </a:p>
                  </a:txBody>
                  <a:tcPr marL="91425" marR="91425" marT="45723" marB="45723"/>
                </a:tc>
                <a:tc>
                  <a:txBody>
                    <a:bodyPr/>
                    <a:lstStyle/>
                    <a:p>
                      <a:pPr algn="ctr"/>
                      <a:r>
                        <a:rPr lang="en-US" sz="1800" dirty="0"/>
                        <a:t>200</a:t>
                      </a:r>
                    </a:p>
                  </a:txBody>
                  <a:tcPr marL="91425" marR="91425" marT="45723" marB="45723"/>
                </a:tc>
                <a:extLst>
                  <a:ext uri="{0D108BD9-81ED-4DB2-BD59-A6C34878D82A}">
                    <a16:rowId xmlns:a16="http://schemas.microsoft.com/office/drawing/2014/main" val="10001"/>
                  </a:ext>
                </a:extLst>
              </a:tr>
              <a:tr h="1144191">
                <a:tc>
                  <a:txBody>
                    <a:bodyPr/>
                    <a:lstStyle/>
                    <a:p>
                      <a:pPr algn="ctr"/>
                      <a:r>
                        <a:rPr lang="en-US" sz="1800" dirty="0"/>
                        <a:t>200</a:t>
                      </a:r>
                    </a:p>
                  </a:txBody>
                  <a:tcPr marL="91425" marR="91425" marT="45723" marB="45723"/>
                </a:tc>
                <a:tc>
                  <a:txBody>
                    <a:bodyPr/>
                    <a:lstStyle/>
                    <a:p>
                      <a:pPr algn="ctr"/>
                      <a:r>
                        <a:rPr lang="en-US" sz="1800" dirty="0"/>
                        <a:t>1 sec</a:t>
                      </a:r>
                    </a:p>
                  </a:txBody>
                  <a:tcPr marL="91425" marR="91425" marT="45723" marB="45723"/>
                </a:tc>
                <a:tc>
                  <a:txBody>
                    <a:bodyPr/>
                    <a:lstStyle/>
                    <a:p>
                      <a:pPr algn="ctr"/>
                      <a:r>
                        <a:rPr lang="en-US" sz="1800" dirty="0"/>
                        <a:t>200</a:t>
                      </a:r>
                    </a:p>
                  </a:txBody>
                  <a:tcPr marL="91425" marR="91425" marT="45723" marB="45723"/>
                </a:tc>
                <a:extLst>
                  <a:ext uri="{0D108BD9-81ED-4DB2-BD59-A6C34878D82A}">
                    <a16:rowId xmlns:a16="http://schemas.microsoft.com/office/drawing/2014/main" val="10002"/>
                  </a:ext>
                </a:extLst>
              </a:tr>
              <a:tr h="1144191">
                <a:tc>
                  <a:txBody>
                    <a:bodyPr/>
                    <a:lstStyle/>
                    <a:p>
                      <a:pPr algn="ctr"/>
                      <a:r>
                        <a:rPr lang="en-US" sz="1800" dirty="0"/>
                        <a:t>100</a:t>
                      </a:r>
                    </a:p>
                  </a:txBody>
                  <a:tcPr marL="91425" marR="91425" marT="45723" marB="45723"/>
                </a:tc>
                <a:tc>
                  <a:txBody>
                    <a:bodyPr/>
                    <a:lstStyle/>
                    <a:p>
                      <a:pPr algn="ctr"/>
                      <a:r>
                        <a:rPr lang="en-US" sz="1800" dirty="0"/>
                        <a:t>2 sec</a:t>
                      </a:r>
                    </a:p>
                  </a:txBody>
                  <a:tcPr marL="91425" marR="91425" marT="45723" marB="45723"/>
                </a:tc>
                <a:tc>
                  <a:txBody>
                    <a:bodyPr/>
                    <a:lstStyle/>
                    <a:p>
                      <a:pPr algn="ctr"/>
                      <a:r>
                        <a:rPr lang="en-US" sz="1800" dirty="0"/>
                        <a:t>200</a:t>
                      </a:r>
                    </a:p>
                  </a:txBody>
                  <a:tcPr marL="91425" marR="91425" marT="45723" marB="45723"/>
                </a:tc>
                <a:extLst>
                  <a:ext uri="{0D108BD9-81ED-4DB2-BD59-A6C34878D82A}">
                    <a16:rowId xmlns:a16="http://schemas.microsoft.com/office/drawing/2014/main" val="10003"/>
                  </a:ext>
                </a:extLst>
              </a:tr>
            </a:tbl>
          </a:graphicData>
        </a:graphic>
      </p:graphicFrame>
      <p:pic>
        <p:nvPicPr>
          <p:cNvPr id="20504" name="Picture 2">
            <a:extLst>
              <a:ext uri="{FF2B5EF4-FFF2-40B4-BE49-F238E27FC236}">
                <a16:creationId xmlns:a16="http://schemas.microsoft.com/office/drawing/2014/main" id="{EF0BE759-30F5-4F17-9C5B-CCB9789692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6" y="2428876"/>
            <a:ext cx="112077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5" name="Picture 3">
            <a:extLst>
              <a:ext uri="{FF2B5EF4-FFF2-40B4-BE49-F238E27FC236}">
                <a16:creationId xmlns:a16="http://schemas.microsoft.com/office/drawing/2014/main" id="{DE227EDB-F0BE-4307-BD41-4FA964F654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6" y="3565526"/>
            <a:ext cx="112077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6" name="Picture 4">
            <a:extLst>
              <a:ext uri="{FF2B5EF4-FFF2-40B4-BE49-F238E27FC236}">
                <a16:creationId xmlns:a16="http://schemas.microsoft.com/office/drawing/2014/main" id="{46BCF9FE-3BB4-4084-9692-E0E9B82F8D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6" y="4702176"/>
            <a:ext cx="112077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A9878E0-45EF-41E3-9981-086E37FEA8F4}"/>
              </a:ext>
            </a:extLst>
          </p:cNvPr>
          <p:cNvSpPr/>
          <p:nvPr/>
        </p:nvSpPr>
        <p:spPr>
          <a:xfrm>
            <a:off x="9228139" y="2447926"/>
            <a:ext cx="922337" cy="1046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800 </a:t>
            </a:r>
            <a:r>
              <a:rPr lang="en-US" dirty="0" err="1">
                <a:solidFill>
                  <a:schemeClr val="bg1"/>
                </a:solidFill>
              </a:rPr>
              <a:t>mR</a:t>
            </a:r>
            <a:endParaRPr lang="en-US" dirty="0">
              <a:solidFill>
                <a:schemeClr val="bg1"/>
              </a:solidFill>
            </a:endParaRPr>
          </a:p>
        </p:txBody>
      </p:sp>
      <p:sp>
        <p:nvSpPr>
          <p:cNvPr id="7" name="Rectangle 6">
            <a:extLst>
              <a:ext uri="{FF2B5EF4-FFF2-40B4-BE49-F238E27FC236}">
                <a16:creationId xmlns:a16="http://schemas.microsoft.com/office/drawing/2014/main" id="{5A6324AB-360F-477D-9CDE-15D9A9D06BD9}"/>
              </a:ext>
            </a:extLst>
          </p:cNvPr>
          <p:cNvSpPr/>
          <p:nvPr/>
        </p:nvSpPr>
        <p:spPr>
          <a:xfrm>
            <a:off x="9228139" y="3616325"/>
            <a:ext cx="922337" cy="1011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800 </a:t>
            </a:r>
            <a:r>
              <a:rPr lang="en-US" dirty="0" err="1">
                <a:solidFill>
                  <a:schemeClr val="bg1"/>
                </a:solidFill>
              </a:rPr>
              <a:t>mR</a:t>
            </a:r>
            <a:endParaRPr lang="en-US" dirty="0">
              <a:solidFill>
                <a:schemeClr val="bg1"/>
              </a:solidFill>
            </a:endParaRPr>
          </a:p>
        </p:txBody>
      </p:sp>
      <p:sp>
        <p:nvSpPr>
          <p:cNvPr id="8" name="Rectangle 7">
            <a:extLst>
              <a:ext uri="{FF2B5EF4-FFF2-40B4-BE49-F238E27FC236}">
                <a16:creationId xmlns:a16="http://schemas.microsoft.com/office/drawing/2014/main" id="{F3D9DBB3-A23B-42A1-8AE5-AFB88395AA16}"/>
              </a:ext>
            </a:extLst>
          </p:cNvPr>
          <p:cNvSpPr/>
          <p:nvPr/>
        </p:nvSpPr>
        <p:spPr>
          <a:xfrm>
            <a:off x="9228139" y="4765676"/>
            <a:ext cx="922337" cy="1014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800 </a:t>
            </a:r>
            <a:r>
              <a:rPr lang="en-US" dirty="0" err="1">
                <a:solidFill>
                  <a:schemeClr val="bg1"/>
                </a:solidFill>
              </a:rPr>
              <a:t>mR</a:t>
            </a:r>
            <a:endParaRPr lang="en-US"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03BC5DB-19F4-4DAD-81A9-11E263626414}"/>
              </a:ext>
            </a:extLst>
          </p:cNvPr>
          <p:cNvGraphicFramePr>
            <a:graphicFrameLocks noGrp="1"/>
          </p:cNvGraphicFramePr>
          <p:nvPr/>
        </p:nvGraphicFramePr>
        <p:xfrm>
          <a:off x="1795463" y="1217613"/>
          <a:ext cx="5892801" cy="4576764"/>
        </p:xfrm>
        <a:graphic>
          <a:graphicData uri="http://schemas.openxmlformats.org/drawingml/2006/table">
            <a:tbl>
              <a:tblPr firstRow="1" bandRow="1">
                <a:tableStyleId>{073A0DAA-6AF3-43AB-8588-CEC1D06C72B9}</a:tableStyleId>
              </a:tblPr>
              <a:tblGrid>
                <a:gridCol w="1964267">
                  <a:extLst>
                    <a:ext uri="{9D8B030D-6E8A-4147-A177-3AD203B41FA5}">
                      <a16:colId xmlns:a16="http://schemas.microsoft.com/office/drawing/2014/main" val="20000"/>
                    </a:ext>
                  </a:extLst>
                </a:gridCol>
                <a:gridCol w="1964267">
                  <a:extLst>
                    <a:ext uri="{9D8B030D-6E8A-4147-A177-3AD203B41FA5}">
                      <a16:colId xmlns:a16="http://schemas.microsoft.com/office/drawing/2014/main" val="20001"/>
                    </a:ext>
                  </a:extLst>
                </a:gridCol>
                <a:gridCol w="1964267">
                  <a:extLst>
                    <a:ext uri="{9D8B030D-6E8A-4147-A177-3AD203B41FA5}">
                      <a16:colId xmlns:a16="http://schemas.microsoft.com/office/drawing/2014/main" val="20002"/>
                    </a:ext>
                  </a:extLst>
                </a:gridCol>
              </a:tblGrid>
              <a:tr h="1144191">
                <a:tc>
                  <a:txBody>
                    <a:bodyPr/>
                    <a:lstStyle/>
                    <a:p>
                      <a:pPr algn="ctr"/>
                      <a:r>
                        <a:rPr lang="en-US" sz="1800" dirty="0"/>
                        <a:t>mA</a:t>
                      </a:r>
                    </a:p>
                  </a:txBody>
                  <a:tcPr marL="91425" marR="91425" marT="45723" marB="45723"/>
                </a:tc>
                <a:tc>
                  <a:txBody>
                    <a:bodyPr/>
                    <a:lstStyle/>
                    <a:p>
                      <a:pPr algn="ctr"/>
                      <a:r>
                        <a:rPr lang="en-US" sz="1800" dirty="0"/>
                        <a:t>time</a:t>
                      </a:r>
                    </a:p>
                  </a:txBody>
                  <a:tcPr marL="91425" marR="91425" marT="45723" marB="45723"/>
                </a:tc>
                <a:tc>
                  <a:txBody>
                    <a:bodyPr/>
                    <a:lstStyle/>
                    <a:p>
                      <a:pPr algn="ctr"/>
                      <a:r>
                        <a:rPr lang="en-US" sz="1800" dirty="0" err="1"/>
                        <a:t>mAs</a:t>
                      </a:r>
                      <a:endParaRPr lang="en-US" sz="1800" dirty="0"/>
                    </a:p>
                  </a:txBody>
                  <a:tcPr marL="91425" marR="91425" marT="45723" marB="45723"/>
                </a:tc>
                <a:extLst>
                  <a:ext uri="{0D108BD9-81ED-4DB2-BD59-A6C34878D82A}">
                    <a16:rowId xmlns:a16="http://schemas.microsoft.com/office/drawing/2014/main" val="10000"/>
                  </a:ext>
                </a:extLst>
              </a:tr>
              <a:tr h="1144191">
                <a:tc>
                  <a:txBody>
                    <a:bodyPr/>
                    <a:lstStyle/>
                    <a:p>
                      <a:pPr algn="ctr"/>
                      <a:r>
                        <a:rPr lang="en-US" sz="2000" dirty="0"/>
                        <a:t>200</a:t>
                      </a:r>
                    </a:p>
                  </a:txBody>
                  <a:tcPr marL="91425" marR="91425" marT="45723" marB="45723"/>
                </a:tc>
                <a:tc>
                  <a:txBody>
                    <a:bodyPr/>
                    <a:lstStyle/>
                    <a:p>
                      <a:pPr algn="ctr"/>
                      <a:r>
                        <a:rPr lang="en-US" sz="1800" dirty="0"/>
                        <a:t>1 sec</a:t>
                      </a:r>
                    </a:p>
                  </a:txBody>
                  <a:tcPr marL="91425" marR="91425" marT="45723" marB="45723"/>
                </a:tc>
                <a:tc>
                  <a:txBody>
                    <a:bodyPr/>
                    <a:lstStyle/>
                    <a:p>
                      <a:pPr algn="ctr"/>
                      <a:r>
                        <a:rPr lang="en-US" sz="1800" dirty="0"/>
                        <a:t>200</a:t>
                      </a:r>
                    </a:p>
                  </a:txBody>
                  <a:tcPr marL="91425" marR="91425" marT="45723" marB="45723"/>
                </a:tc>
                <a:extLst>
                  <a:ext uri="{0D108BD9-81ED-4DB2-BD59-A6C34878D82A}">
                    <a16:rowId xmlns:a16="http://schemas.microsoft.com/office/drawing/2014/main" val="10001"/>
                  </a:ext>
                </a:extLst>
              </a:tr>
              <a:tr h="1144191">
                <a:tc>
                  <a:txBody>
                    <a:bodyPr/>
                    <a:lstStyle/>
                    <a:p>
                      <a:pPr algn="ctr"/>
                      <a:r>
                        <a:rPr lang="en-US" sz="1800" dirty="0"/>
                        <a:t>100</a:t>
                      </a:r>
                    </a:p>
                  </a:txBody>
                  <a:tcPr marL="91425" marR="91425" marT="45723" marB="45723"/>
                </a:tc>
                <a:tc>
                  <a:txBody>
                    <a:bodyPr/>
                    <a:lstStyle/>
                    <a:p>
                      <a:pPr algn="ctr"/>
                      <a:r>
                        <a:rPr lang="en-US" sz="1800" dirty="0"/>
                        <a:t>2 sec</a:t>
                      </a:r>
                    </a:p>
                  </a:txBody>
                  <a:tcPr marL="91425" marR="91425" marT="45723" marB="45723"/>
                </a:tc>
                <a:tc>
                  <a:txBody>
                    <a:bodyPr/>
                    <a:lstStyle/>
                    <a:p>
                      <a:pPr algn="ctr"/>
                      <a:r>
                        <a:rPr lang="en-US" sz="1800" dirty="0"/>
                        <a:t>200</a:t>
                      </a:r>
                    </a:p>
                  </a:txBody>
                  <a:tcPr marL="91425" marR="91425" marT="45723" marB="45723"/>
                </a:tc>
                <a:extLst>
                  <a:ext uri="{0D108BD9-81ED-4DB2-BD59-A6C34878D82A}">
                    <a16:rowId xmlns:a16="http://schemas.microsoft.com/office/drawing/2014/main" val="10002"/>
                  </a:ext>
                </a:extLst>
              </a:tr>
              <a:tr h="1144191">
                <a:tc>
                  <a:txBody>
                    <a:bodyPr/>
                    <a:lstStyle/>
                    <a:p>
                      <a:pPr algn="ctr"/>
                      <a:r>
                        <a:rPr lang="en-US" sz="1800" dirty="0"/>
                        <a:t>50</a:t>
                      </a:r>
                    </a:p>
                  </a:txBody>
                  <a:tcPr marL="91425" marR="91425" marT="45723" marB="45723"/>
                </a:tc>
                <a:tc>
                  <a:txBody>
                    <a:bodyPr/>
                    <a:lstStyle/>
                    <a:p>
                      <a:pPr algn="ctr"/>
                      <a:r>
                        <a:rPr lang="en-US" sz="1800" dirty="0"/>
                        <a:t>4 sec</a:t>
                      </a:r>
                    </a:p>
                  </a:txBody>
                  <a:tcPr marL="91425" marR="91425" marT="45723" marB="45723"/>
                </a:tc>
                <a:tc>
                  <a:txBody>
                    <a:bodyPr/>
                    <a:lstStyle/>
                    <a:p>
                      <a:pPr algn="ctr"/>
                      <a:r>
                        <a:rPr lang="en-US" sz="1800" dirty="0"/>
                        <a:t>200</a:t>
                      </a:r>
                    </a:p>
                  </a:txBody>
                  <a:tcPr marL="91425" marR="91425" marT="45723" marB="45723"/>
                </a:tc>
                <a:extLst>
                  <a:ext uri="{0D108BD9-81ED-4DB2-BD59-A6C34878D82A}">
                    <a16:rowId xmlns:a16="http://schemas.microsoft.com/office/drawing/2014/main" val="10003"/>
                  </a:ext>
                </a:extLst>
              </a:tr>
            </a:tbl>
          </a:graphicData>
        </a:graphic>
      </p:graphicFrame>
      <p:pic>
        <p:nvPicPr>
          <p:cNvPr id="21528" name="Picture 2">
            <a:extLst>
              <a:ext uri="{FF2B5EF4-FFF2-40B4-BE49-F238E27FC236}">
                <a16:creationId xmlns:a16="http://schemas.microsoft.com/office/drawing/2014/main" id="{B47E23EC-E60A-475D-AD36-34CFEAC210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6" y="2428876"/>
            <a:ext cx="112077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9" name="Picture 3">
            <a:extLst>
              <a:ext uri="{FF2B5EF4-FFF2-40B4-BE49-F238E27FC236}">
                <a16:creationId xmlns:a16="http://schemas.microsoft.com/office/drawing/2014/main" id="{1568457A-8689-48FE-A5AF-34BBB1130D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6" y="3565526"/>
            <a:ext cx="112077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0" name="Picture 4">
            <a:extLst>
              <a:ext uri="{FF2B5EF4-FFF2-40B4-BE49-F238E27FC236}">
                <a16:creationId xmlns:a16="http://schemas.microsoft.com/office/drawing/2014/main" id="{DABA6AAA-C2F5-4F2E-8865-164ED98370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6" y="4702176"/>
            <a:ext cx="112077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6E06145-159D-4648-BE6A-98FD024ED38C}"/>
              </a:ext>
            </a:extLst>
          </p:cNvPr>
          <p:cNvSpPr/>
          <p:nvPr/>
        </p:nvSpPr>
        <p:spPr>
          <a:xfrm>
            <a:off x="9228139" y="2447926"/>
            <a:ext cx="922337" cy="1046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800 </a:t>
            </a:r>
            <a:r>
              <a:rPr lang="en-US" dirty="0" err="1">
                <a:solidFill>
                  <a:schemeClr val="bg1"/>
                </a:solidFill>
              </a:rPr>
              <a:t>mR</a:t>
            </a:r>
            <a:endParaRPr lang="en-US" dirty="0">
              <a:solidFill>
                <a:schemeClr val="bg1"/>
              </a:solidFill>
            </a:endParaRPr>
          </a:p>
        </p:txBody>
      </p:sp>
      <p:sp>
        <p:nvSpPr>
          <p:cNvPr id="7" name="Rectangle 6">
            <a:extLst>
              <a:ext uri="{FF2B5EF4-FFF2-40B4-BE49-F238E27FC236}">
                <a16:creationId xmlns:a16="http://schemas.microsoft.com/office/drawing/2014/main" id="{97BA363F-5EBC-467A-BFD9-0C15D1244D7E}"/>
              </a:ext>
            </a:extLst>
          </p:cNvPr>
          <p:cNvSpPr/>
          <p:nvPr/>
        </p:nvSpPr>
        <p:spPr>
          <a:xfrm>
            <a:off x="9228139" y="3616325"/>
            <a:ext cx="922337" cy="1011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800 </a:t>
            </a:r>
            <a:r>
              <a:rPr lang="en-US" dirty="0" err="1">
                <a:solidFill>
                  <a:schemeClr val="bg1"/>
                </a:solidFill>
              </a:rPr>
              <a:t>mR</a:t>
            </a:r>
            <a:endParaRPr lang="en-US" dirty="0">
              <a:solidFill>
                <a:schemeClr val="bg1"/>
              </a:solidFill>
            </a:endParaRPr>
          </a:p>
        </p:txBody>
      </p:sp>
      <p:sp>
        <p:nvSpPr>
          <p:cNvPr id="8" name="Rectangle 7">
            <a:extLst>
              <a:ext uri="{FF2B5EF4-FFF2-40B4-BE49-F238E27FC236}">
                <a16:creationId xmlns:a16="http://schemas.microsoft.com/office/drawing/2014/main" id="{0ED68467-D6A8-465D-861F-19BE4368B3BE}"/>
              </a:ext>
            </a:extLst>
          </p:cNvPr>
          <p:cNvSpPr/>
          <p:nvPr/>
        </p:nvSpPr>
        <p:spPr>
          <a:xfrm>
            <a:off x="9228139" y="4765676"/>
            <a:ext cx="922337" cy="1014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800 </a:t>
            </a:r>
            <a:r>
              <a:rPr lang="en-US" dirty="0" err="1">
                <a:solidFill>
                  <a:schemeClr val="bg1"/>
                </a:solidFill>
              </a:rPr>
              <a:t>mR</a:t>
            </a:r>
            <a:endParaRPr lang="en-US"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28C4DC9-83DA-4A82-AE20-189B68F59E45}"/>
              </a:ext>
            </a:extLst>
          </p:cNvPr>
          <p:cNvSpPr>
            <a:spLocks noChangeArrowheads="1"/>
          </p:cNvSpPr>
          <p:nvPr/>
        </p:nvSpPr>
        <p:spPr bwMode="auto">
          <a:xfrm>
            <a:off x="1963738" y="1789113"/>
            <a:ext cx="8020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spcBef>
                <a:spcPct val="0"/>
              </a:spcBef>
              <a:spcAft>
                <a:spcPct val="0"/>
              </a:spcAft>
              <a:buClrTx/>
              <a:buFontTx/>
              <a:buNone/>
            </a:pPr>
            <a:r>
              <a:rPr lang="en-US" altLang="en-US" sz="1800">
                <a:latin typeface="Arial" panose="020B0604020202020204" pitchFamily="34" charset="0"/>
              </a:rPr>
              <a:t>When the kVp is increased at the control panel, a larger potential difference occurs in the x-ray tube, giving more electrons the kinetic energy to produce x-rays and increasing the kinetic energy overall. The result is more photons (quantity) and higher energy photons (quality).</a:t>
            </a:r>
          </a:p>
        </p:txBody>
      </p:sp>
      <p:sp>
        <p:nvSpPr>
          <p:cNvPr id="6147" name="Rectangle 2">
            <a:extLst>
              <a:ext uri="{FF2B5EF4-FFF2-40B4-BE49-F238E27FC236}">
                <a16:creationId xmlns:a16="http://schemas.microsoft.com/office/drawing/2014/main" id="{93DBE42D-1457-446F-B780-121F233963E9}"/>
              </a:ext>
            </a:extLst>
          </p:cNvPr>
          <p:cNvSpPr>
            <a:spLocks noChangeArrowheads="1"/>
          </p:cNvSpPr>
          <p:nvPr/>
        </p:nvSpPr>
        <p:spPr bwMode="auto">
          <a:xfrm>
            <a:off x="4824414" y="1065213"/>
            <a:ext cx="1692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spcBef>
                <a:spcPct val="0"/>
              </a:spcBef>
              <a:spcAft>
                <a:spcPct val="0"/>
              </a:spcAft>
              <a:buClrTx/>
              <a:buFontTx/>
              <a:buNone/>
            </a:pPr>
            <a:r>
              <a:rPr lang="en-US" altLang="en-US" sz="2400">
                <a:latin typeface="Arial" panose="020B0604020202020204" pitchFamily="34" charset="0"/>
              </a:rPr>
              <a:t>Kilovoltage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69BC1F41-E0D9-46D1-B19E-A717EFF86E21}"/>
              </a:ext>
            </a:extLst>
          </p:cNvPr>
          <p:cNvSpPr>
            <a:spLocks noChangeArrowheads="1"/>
          </p:cNvSpPr>
          <p:nvPr/>
        </p:nvSpPr>
        <p:spPr bwMode="auto">
          <a:xfrm>
            <a:off x="1912938" y="479426"/>
            <a:ext cx="81915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Char char="•"/>
              <a:defRPr sz="2400">
                <a:solidFill>
                  <a:schemeClr val="tx1"/>
                </a:solidFill>
                <a:latin typeface="Arial" panose="020B0604020202020204" pitchFamily="34" charset="0"/>
              </a:defRPr>
            </a:lvl1pPr>
            <a:lvl2pPr marL="742950" indent="-285750" eaLnBrk="0" hangingPunct="0">
              <a:spcBef>
                <a:spcPct val="20000"/>
              </a:spcBef>
              <a:buClr>
                <a:schemeClr val="tx1"/>
              </a:buClr>
              <a:buChar char="•"/>
              <a:defRPr sz="24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lr>
                <a:schemeClr val="tx1"/>
              </a:buClr>
              <a:buChar char="•"/>
              <a:defRPr sz="2400">
                <a:solidFill>
                  <a:schemeClr val="tx1"/>
                </a:solidFill>
                <a:latin typeface="Arial" panose="020B0604020202020204" pitchFamily="34" charset="0"/>
              </a:defRPr>
            </a:lvl4pPr>
            <a:lvl5pPr marL="2057400" indent="-228600" eaLnBrk="0" hangingPunct="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eaLnBrk="1" hangingPunct="1">
              <a:spcBef>
                <a:spcPct val="0"/>
              </a:spcBef>
              <a:buClrTx/>
              <a:buFontTx/>
              <a:buNone/>
            </a:pPr>
            <a:r>
              <a:rPr lang="en-US" altLang="en-US" sz="1800" b="1"/>
              <a:t>Primary Factors</a:t>
            </a:r>
          </a:p>
          <a:p>
            <a:pPr eaLnBrk="1" hangingPunct="1">
              <a:spcBef>
                <a:spcPct val="0"/>
              </a:spcBef>
              <a:buClrTx/>
              <a:buFontTx/>
              <a:buNone/>
            </a:pPr>
            <a:r>
              <a:rPr lang="en-US" altLang="en-US" sz="1800"/>
              <a:t>The primary exposure technique factors the radiographer selects on the control panel are milliamperage, time of exposure, and kilovoltage peak (kVp). Depending on the type of control panel, milliamperage and exposure time may be selected separately or combined as one factor, milliamperage/second (mAs). Regardless, it is important to understand how changing each separately or in combination affects the radiation reaching the IR and the radiographic image.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157B770A-373B-4592-95B5-141ECDA84C54}"/>
              </a:ext>
            </a:extLst>
          </p:cNvPr>
          <p:cNvSpPr>
            <a:spLocks noChangeArrowheads="1"/>
          </p:cNvSpPr>
          <p:nvPr/>
        </p:nvSpPr>
        <p:spPr bwMode="auto">
          <a:xfrm>
            <a:off x="2041525" y="506413"/>
            <a:ext cx="81740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spcBef>
                <a:spcPct val="0"/>
              </a:spcBef>
              <a:spcAft>
                <a:spcPct val="0"/>
              </a:spcAft>
              <a:buClrTx/>
              <a:buFontTx/>
              <a:buNone/>
            </a:pPr>
            <a:r>
              <a:rPr lang="en-US" altLang="en-US" sz="1800">
                <a:latin typeface="Arial" panose="020B0604020202020204" pitchFamily="34" charset="0"/>
              </a:rPr>
              <a:t>The kVp affects the exposure to the IR because it alters the amount and penetrating ability of the x-ray beam.</a:t>
            </a:r>
          </a:p>
        </p:txBody>
      </p:sp>
      <p:sp>
        <p:nvSpPr>
          <p:cNvPr id="8195" name="AutoShape 2" descr="http://pageburstls.elsevier.com/books/978-0-323-06974-8/content/image/978-0-323-06974-8_0176.jpg?format=jpg&amp;zoomed=1">
            <a:extLst>
              <a:ext uri="{FF2B5EF4-FFF2-40B4-BE49-F238E27FC236}">
                <a16:creationId xmlns:a16="http://schemas.microsoft.com/office/drawing/2014/main" id="{D69927FF-5211-4513-BF2B-729B0AF7F0D0}"/>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spcBef>
                <a:spcPct val="0"/>
              </a:spcBef>
              <a:spcAft>
                <a:spcPct val="0"/>
              </a:spcAft>
              <a:buClrTx/>
              <a:buFontTx/>
              <a:buNone/>
            </a:pPr>
            <a:endParaRPr lang="en-US" altLang="en-US" sz="1800">
              <a:latin typeface="Arial" panose="020B0604020202020204" pitchFamily="34" charset="0"/>
            </a:endParaRPr>
          </a:p>
        </p:txBody>
      </p:sp>
      <p:pic>
        <p:nvPicPr>
          <p:cNvPr id="8196" name="Picture 3">
            <a:extLst>
              <a:ext uri="{FF2B5EF4-FFF2-40B4-BE49-F238E27FC236}">
                <a16:creationId xmlns:a16="http://schemas.microsoft.com/office/drawing/2014/main" id="{4A518941-FC6B-4D5C-8858-A9EB05B834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1409700"/>
            <a:ext cx="7805738" cy="296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Rectangle 6">
            <a:extLst>
              <a:ext uri="{FF2B5EF4-FFF2-40B4-BE49-F238E27FC236}">
                <a16:creationId xmlns:a16="http://schemas.microsoft.com/office/drawing/2014/main" id="{8F656F6C-7A05-407C-B55A-8EC30E391656}"/>
              </a:ext>
            </a:extLst>
          </p:cNvPr>
          <p:cNvSpPr>
            <a:spLocks noChangeArrowheads="1"/>
          </p:cNvSpPr>
          <p:nvPr/>
        </p:nvSpPr>
        <p:spPr bwMode="auto">
          <a:xfrm>
            <a:off x="2114550" y="4703763"/>
            <a:ext cx="7805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spcBef>
                <a:spcPct val="0"/>
              </a:spcBef>
              <a:spcAft>
                <a:spcPct val="0"/>
              </a:spcAft>
              <a:buClrTx/>
              <a:buFontTx/>
              <a:buNone/>
            </a:pPr>
            <a:r>
              <a:rPr lang="en-US" altLang="en-US" sz="1800">
                <a:latin typeface="Arial" panose="020B0604020202020204" pitchFamily="34" charset="0"/>
              </a:rPr>
              <a:t>Altering the penetrating power of the x-ray beam affects its absorption and transmission through the anatomic tissue being radiographed. Higher kVp increases the penetrating power of the x-ray beam and results in less absorption and more transmission in the anatomic tissues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3623C1B-E5B0-4AC2-99B6-25BB9B4C7595}"/>
              </a:ext>
            </a:extLst>
          </p:cNvPr>
          <p:cNvSpPr/>
          <p:nvPr/>
        </p:nvSpPr>
        <p:spPr>
          <a:xfrm>
            <a:off x="2319338" y="1512889"/>
            <a:ext cx="7605712" cy="974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bg2"/>
                </a:solidFill>
              </a:rPr>
              <a:t>kVp</a:t>
            </a:r>
            <a:r>
              <a:rPr lang="en-US" sz="2400" dirty="0">
                <a:solidFill>
                  <a:schemeClr val="bg2"/>
                </a:solidFill>
              </a:rPr>
              <a:t> is the primary controlling factor of </a:t>
            </a:r>
          </a:p>
          <a:p>
            <a:pPr algn="ctr">
              <a:defRPr/>
            </a:pPr>
            <a:r>
              <a:rPr lang="en-US" sz="2400" dirty="0">
                <a:solidFill>
                  <a:schemeClr val="bg2"/>
                </a:solidFill>
              </a:rPr>
              <a:t>the x-ray beam quality</a:t>
            </a:r>
            <a:endParaRPr lang="en-US" dirty="0">
              <a:solidFill>
                <a:schemeClr val="bg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3CD5E2B-7D4A-47A8-BF58-5B4F952DF377}"/>
              </a:ext>
            </a:extLst>
          </p:cNvPr>
          <p:cNvSpPr>
            <a:spLocks noChangeArrowheads="1"/>
          </p:cNvSpPr>
          <p:nvPr/>
        </p:nvSpPr>
        <p:spPr bwMode="auto">
          <a:xfrm>
            <a:off x="3789947" y="391084"/>
            <a:ext cx="38621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lgn="ctr">
              <a:spcBef>
                <a:spcPct val="0"/>
              </a:spcBef>
              <a:spcAft>
                <a:spcPct val="0"/>
              </a:spcAft>
              <a:buClrTx/>
              <a:buFontTx/>
              <a:buNone/>
            </a:pPr>
            <a:r>
              <a:rPr lang="en-US" altLang="en-US" sz="2800" dirty="0">
                <a:latin typeface="Arial" panose="020B0604020202020204" pitchFamily="34" charset="0"/>
              </a:rPr>
              <a:t>Kilovoltage</a:t>
            </a:r>
          </a:p>
        </p:txBody>
      </p:sp>
      <p:sp>
        <p:nvSpPr>
          <p:cNvPr id="10243" name="Rectangle 1">
            <a:extLst>
              <a:ext uri="{FF2B5EF4-FFF2-40B4-BE49-F238E27FC236}">
                <a16:creationId xmlns:a16="http://schemas.microsoft.com/office/drawing/2014/main" id="{379C7C25-1B92-4C15-80A5-CF6A1EC1A74C}"/>
              </a:ext>
            </a:extLst>
          </p:cNvPr>
          <p:cNvSpPr>
            <a:spLocks noChangeArrowheads="1"/>
          </p:cNvSpPr>
          <p:nvPr/>
        </p:nvSpPr>
        <p:spPr bwMode="auto">
          <a:xfrm>
            <a:off x="1981200" y="1143001"/>
            <a:ext cx="8305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spcBef>
                <a:spcPct val="0"/>
              </a:spcBef>
              <a:spcAft>
                <a:spcPct val="0"/>
              </a:spcAft>
              <a:buClrTx/>
              <a:buFontTx/>
              <a:buNone/>
            </a:pPr>
            <a:r>
              <a:rPr lang="en-US" altLang="en-US" sz="2400" dirty="0">
                <a:latin typeface="Arial" panose="020B0604020202020204" pitchFamily="34" charset="0"/>
              </a:rPr>
              <a:t>The area of interest must be adequately penetrated before the </a:t>
            </a:r>
            <a:r>
              <a:rPr lang="en-US" altLang="en-US" sz="2400" dirty="0" err="1">
                <a:latin typeface="Arial" panose="020B0604020202020204" pitchFamily="34" charset="0"/>
              </a:rPr>
              <a:t>mAs</a:t>
            </a:r>
            <a:r>
              <a:rPr lang="en-US" altLang="en-US" sz="2400" dirty="0">
                <a:latin typeface="Arial" panose="020B0604020202020204" pitchFamily="34" charset="0"/>
              </a:rPr>
              <a:t> can be adjusted to produce a quality radiographic image. When adequate penetration is achieved, further increasing the </a:t>
            </a:r>
            <a:r>
              <a:rPr lang="en-US" altLang="en-US" sz="2400" dirty="0" err="1">
                <a:latin typeface="Arial" panose="020B0604020202020204" pitchFamily="34" charset="0"/>
              </a:rPr>
              <a:t>kVp</a:t>
            </a:r>
            <a:r>
              <a:rPr lang="en-US" altLang="en-US" sz="2400" dirty="0">
                <a:latin typeface="Arial" panose="020B0604020202020204" pitchFamily="34" charset="0"/>
              </a:rPr>
              <a:t> results in more radiation reaching the IR. Unlike </a:t>
            </a:r>
            <a:r>
              <a:rPr lang="en-US" altLang="en-US" sz="2400" dirty="0" err="1">
                <a:latin typeface="Arial" panose="020B0604020202020204" pitchFamily="34" charset="0"/>
              </a:rPr>
              <a:t>mAs</a:t>
            </a:r>
            <a:r>
              <a:rPr lang="en-US" altLang="en-US" sz="2400" dirty="0">
                <a:latin typeface="Arial" panose="020B0604020202020204" pitchFamily="34" charset="0"/>
              </a:rPr>
              <a:t>, the </a:t>
            </a:r>
            <a:r>
              <a:rPr lang="en-US" altLang="en-US" sz="2400" dirty="0" err="1">
                <a:latin typeface="Arial" panose="020B0604020202020204" pitchFamily="34" charset="0"/>
              </a:rPr>
              <a:t>kVp</a:t>
            </a:r>
            <a:r>
              <a:rPr lang="en-US" altLang="en-US" sz="2400" dirty="0">
                <a:latin typeface="Arial" panose="020B0604020202020204" pitchFamily="34" charset="0"/>
              </a:rPr>
              <a:t> affects the amount of radiation exposure to the IR and radiographic contrast.</a:t>
            </a:r>
          </a:p>
        </p:txBody>
      </p:sp>
      <p:sp>
        <p:nvSpPr>
          <p:cNvPr id="10244" name="Rectangle 5">
            <a:extLst>
              <a:ext uri="{FF2B5EF4-FFF2-40B4-BE49-F238E27FC236}">
                <a16:creationId xmlns:a16="http://schemas.microsoft.com/office/drawing/2014/main" id="{875284FA-18C8-4429-ACBE-ABC7312AD10B}"/>
              </a:ext>
            </a:extLst>
          </p:cNvPr>
          <p:cNvSpPr>
            <a:spLocks noChangeArrowheads="1"/>
          </p:cNvSpPr>
          <p:nvPr/>
        </p:nvSpPr>
        <p:spPr bwMode="auto">
          <a:xfrm>
            <a:off x="2145631" y="4475747"/>
            <a:ext cx="8305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lgn="ctr">
              <a:spcBef>
                <a:spcPct val="0"/>
              </a:spcBef>
              <a:spcAft>
                <a:spcPct val="0"/>
              </a:spcAft>
              <a:buClrTx/>
              <a:buFontTx/>
              <a:buNone/>
            </a:pPr>
            <a:r>
              <a:rPr lang="en-US" altLang="en-US" sz="2400" dirty="0" err="1">
                <a:solidFill>
                  <a:srgbClr val="7030A0"/>
                </a:solidFill>
                <a:latin typeface="Arial" panose="020B0604020202020204" pitchFamily="34" charset="0"/>
              </a:rPr>
              <a:t>kVp</a:t>
            </a:r>
            <a:r>
              <a:rPr lang="en-US" altLang="en-US" sz="2400" dirty="0">
                <a:solidFill>
                  <a:srgbClr val="7030A0"/>
                </a:solidFill>
                <a:latin typeface="Arial" panose="020B0604020202020204" pitchFamily="34" charset="0"/>
              </a:rPr>
              <a:t> is the main controlling factor of radiographic contrast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06FA942E-B2C4-4807-9874-1717A400C5AF}"/>
              </a:ext>
            </a:extLst>
          </p:cNvPr>
          <p:cNvSpPr>
            <a:spLocks noChangeArrowheads="1"/>
          </p:cNvSpPr>
          <p:nvPr/>
        </p:nvSpPr>
        <p:spPr bwMode="auto">
          <a:xfrm>
            <a:off x="1905000" y="381001"/>
            <a:ext cx="8305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r>
              <a:rPr lang="en-US" altLang="en-US" sz="2400" dirty="0"/>
              <a:t>A high </a:t>
            </a:r>
            <a:r>
              <a:rPr lang="en-US" altLang="en-US" sz="2400" dirty="0" err="1"/>
              <a:t>kVp</a:t>
            </a:r>
            <a:r>
              <a:rPr lang="en-US" altLang="en-US" sz="2400" dirty="0"/>
              <a:t> results in less absorption and more transmission in the anatomic tissues, which results in less variation in the x-ray intensities exiting the patient (remnant), producing a low-contrast (long-scale) image. A low </a:t>
            </a:r>
            <a:r>
              <a:rPr lang="en-US" altLang="en-US" sz="2400" dirty="0" err="1"/>
              <a:t>kVp</a:t>
            </a:r>
            <a:r>
              <a:rPr lang="en-US" altLang="en-US" sz="2400" dirty="0"/>
              <a:t> results in more absorption and less transmission in the anatomic tissues, but with more variation in the x-ray intensities exiting the patient, resulting in a high-contrast (short-scale) image.</a:t>
            </a:r>
          </a:p>
        </p:txBody>
      </p:sp>
      <p:pic>
        <p:nvPicPr>
          <p:cNvPr id="11267" name="Picture 2">
            <a:extLst>
              <a:ext uri="{FF2B5EF4-FFF2-40B4-BE49-F238E27FC236}">
                <a16:creationId xmlns:a16="http://schemas.microsoft.com/office/drawing/2014/main" id="{06712D04-AEBF-49FA-B7A3-DD0F12908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068" y="3429000"/>
            <a:ext cx="8297863" cy="301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EC39E2B7-FF82-46D2-BA01-6A1529919A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926" y="1981200"/>
            <a:ext cx="8023225" cy="427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9F5BD042-B20C-4BD8-AB1C-E93C703F6382}"/>
              </a:ext>
            </a:extLst>
          </p:cNvPr>
          <p:cNvSpPr/>
          <p:nvPr/>
        </p:nvSpPr>
        <p:spPr>
          <a:xfrm>
            <a:off x="2368550" y="1447800"/>
            <a:ext cx="349885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5">
                    <a:lumMod val="10000"/>
                  </a:schemeClr>
                </a:solidFill>
              </a:rPr>
              <a:t>High Contrast</a:t>
            </a:r>
          </a:p>
        </p:txBody>
      </p:sp>
      <p:sp>
        <p:nvSpPr>
          <p:cNvPr id="4" name="Rectangle 3">
            <a:extLst>
              <a:ext uri="{FF2B5EF4-FFF2-40B4-BE49-F238E27FC236}">
                <a16:creationId xmlns:a16="http://schemas.microsoft.com/office/drawing/2014/main" id="{9395CEAC-883F-457D-B87E-FC38C9382235}"/>
              </a:ext>
            </a:extLst>
          </p:cNvPr>
          <p:cNvSpPr/>
          <p:nvPr/>
        </p:nvSpPr>
        <p:spPr>
          <a:xfrm>
            <a:off x="6248400" y="1455738"/>
            <a:ext cx="349885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5">
                    <a:lumMod val="10000"/>
                  </a:schemeClr>
                </a:solidFill>
              </a:rPr>
              <a:t>Low Contrast</a:t>
            </a:r>
          </a:p>
        </p:txBody>
      </p:sp>
      <p:sp>
        <p:nvSpPr>
          <p:cNvPr id="2" name="Rectangle 1">
            <a:extLst>
              <a:ext uri="{FF2B5EF4-FFF2-40B4-BE49-F238E27FC236}">
                <a16:creationId xmlns:a16="http://schemas.microsoft.com/office/drawing/2014/main" id="{8FBAA5ED-E39F-4CD6-B968-27D148788C78}"/>
              </a:ext>
            </a:extLst>
          </p:cNvPr>
          <p:cNvSpPr/>
          <p:nvPr/>
        </p:nvSpPr>
        <p:spPr>
          <a:xfrm>
            <a:off x="3048000" y="1050925"/>
            <a:ext cx="2286000" cy="381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C00000"/>
                </a:solidFill>
              </a:rPr>
              <a:t>Low </a:t>
            </a:r>
            <a:r>
              <a:rPr lang="en-US" dirty="0" err="1">
                <a:solidFill>
                  <a:srgbClr val="C00000"/>
                </a:solidFill>
              </a:rPr>
              <a:t>kVp</a:t>
            </a:r>
            <a:endParaRPr lang="en-US" dirty="0">
              <a:solidFill>
                <a:srgbClr val="C00000"/>
              </a:solidFill>
            </a:endParaRPr>
          </a:p>
        </p:txBody>
      </p:sp>
      <p:sp>
        <p:nvSpPr>
          <p:cNvPr id="6" name="Rectangle 5">
            <a:extLst>
              <a:ext uri="{FF2B5EF4-FFF2-40B4-BE49-F238E27FC236}">
                <a16:creationId xmlns:a16="http://schemas.microsoft.com/office/drawing/2014/main" id="{B486BD7A-77C0-4497-A3D6-C4F90E7AADA4}"/>
              </a:ext>
            </a:extLst>
          </p:cNvPr>
          <p:cNvSpPr/>
          <p:nvPr/>
        </p:nvSpPr>
        <p:spPr>
          <a:xfrm>
            <a:off x="6854825" y="1012825"/>
            <a:ext cx="2286000" cy="38100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C00000"/>
                </a:solidFill>
              </a:rPr>
              <a:t>High </a:t>
            </a:r>
            <a:r>
              <a:rPr lang="en-US" dirty="0" err="1">
                <a:solidFill>
                  <a:srgbClr val="C00000"/>
                </a:solidFill>
              </a:rPr>
              <a:t>kVp</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F0A5EE12-E740-4C0B-9998-ED41AEE6FF7A}"/>
              </a:ext>
            </a:extLst>
          </p:cNvPr>
          <p:cNvSpPr>
            <a:spLocks noChangeArrowheads="1"/>
          </p:cNvSpPr>
          <p:nvPr/>
        </p:nvSpPr>
        <p:spPr bwMode="auto">
          <a:xfrm>
            <a:off x="649705" y="533401"/>
            <a:ext cx="1100889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spcBef>
                <a:spcPct val="0"/>
              </a:spcBef>
              <a:spcAft>
                <a:spcPct val="0"/>
              </a:spcAft>
              <a:buClrTx/>
              <a:buFontTx/>
              <a:buNone/>
            </a:pPr>
            <a:r>
              <a:rPr lang="en-US" altLang="en-US" sz="2400" dirty="0">
                <a:latin typeface="Arial" panose="020B0604020202020204" pitchFamily="34" charset="0"/>
              </a:rPr>
              <a:t>Maintaining or adjusting exposure to the IR can be accomplished with </a:t>
            </a:r>
            <a:r>
              <a:rPr lang="en-US" altLang="en-US" sz="2400" dirty="0" err="1">
                <a:latin typeface="Arial" panose="020B0604020202020204" pitchFamily="34" charset="0"/>
              </a:rPr>
              <a:t>kVp</a:t>
            </a:r>
            <a:r>
              <a:rPr lang="en-US" altLang="en-US" sz="2400" dirty="0">
                <a:latin typeface="Arial" panose="020B0604020202020204" pitchFamily="34" charset="0"/>
              </a:rPr>
              <a:t> by using the 15% rule. The 15% rule states that changing the </a:t>
            </a:r>
            <a:r>
              <a:rPr lang="en-US" altLang="en-US" sz="2400" dirty="0" err="1">
                <a:latin typeface="Arial" panose="020B0604020202020204" pitchFamily="34" charset="0"/>
              </a:rPr>
              <a:t>kVp</a:t>
            </a:r>
            <a:r>
              <a:rPr lang="en-US" altLang="en-US" sz="2400" dirty="0">
                <a:latin typeface="Arial" panose="020B0604020202020204" pitchFamily="34" charset="0"/>
              </a:rPr>
              <a:t> by 15% has the same effect as doubling the </a:t>
            </a:r>
            <a:r>
              <a:rPr lang="en-US" altLang="en-US" sz="2400" dirty="0" err="1">
                <a:latin typeface="Arial" panose="020B0604020202020204" pitchFamily="34" charset="0"/>
              </a:rPr>
              <a:t>mAs</a:t>
            </a:r>
            <a:r>
              <a:rPr lang="en-US" altLang="en-US" sz="2400" dirty="0">
                <a:latin typeface="Arial" panose="020B0604020202020204" pitchFamily="34" charset="0"/>
              </a:rPr>
              <a:t>, or reducing the </a:t>
            </a:r>
            <a:r>
              <a:rPr lang="en-US" altLang="en-US" sz="2400" dirty="0" err="1">
                <a:latin typeface="Arial" panose="020B0604020202020204" pitchFamily="34" charset="0"/>
              </a:rPr>
              <a:t>mAs</a:t>
            </a:r>
            <a:r>
              <a:rPr lang="en-US" altLang="en-US" sz="2400" dirty="0">
                <a:latin typeface="Arial" panose="020B0604020202020204" pitchFamily="34" charset="0"/>
              </a:rPr>
              <a:t> by 50%.</a:t>
            </a:r>
          </a:p>
          <a:p>
            <a:pPr>
              <a:spcBef>
                <a:spcPct val="0"/>
              </a:spcBef>
              <a:spcAft>
                <a:spcPct val="0"/>
              </a:spcAft>
              <a:buClrTx/>
              <a:buFontTx/>
              <a:buNone/>
            </a:pPr>
            <a:endParaRPr lang="en-US" altLang="en-US" sz="2400" dirty="0">
              <a:latin typeface="Arial" panose="020B0604020202020204" pitchFamily="34" charset="0"/>
            </a:endParaRPr>
          </a:p>
          <a:p>
            <a:pPr>
              <a:spcBef>
                <a:spcPct val="0"/>
              </a:spcBef>
              <a:spcAft>
                <a:spcPct val="0"/>
              </a:spcAft>
              <a:buClrTx/>
              <a:buFontTx/>
              <a:buNone/>
            </a:pPr>
            <a:endParaRPr lang="en-US" altLang="en-US" sz="2400" dirty="0">
              <a:latin typeface="Arial" panose="020B0604020202020204" pitchFamily="34" charset="0"/>
            </a:endParaRPr>
          </a:p>
          <a:p>
            <a:pPr>
              <a:spcBef>
                <a:spcPct val="0"/>
              </a:spcBef>
              <a:spcAft>
                <a:spcPct val="0"/>
              </a:spcAft>
              <a:buClrTx/>
              <a:buFontTx/>
              <a:buNone/>
            </a:pPr>
            <a:r>
              <a:rPr lang="en-US" altLang="en-US" sz="2400" i="1" dirty="0">
                <a:latin typeface="Arial" panose="020B0604020202020204" pitchFamily="34" charset="0"/>
              </a:rPr>
              <a:t>For example:</a:t>
            </a:r>
          </a:p>
          <a:p>
            <a:pPr>
              <a:spcBef>
                <a:spcPct val="0"/>
              </a:spcBef>
              <a:spcAft>
                <a:spcPct val="0"/>
              </a:spcAft>
              <a:buClrTx/>
              <a:buFontTx/>
              <a:buNone/>
            </a:pPr>
            <a:r>
              <a:rPr lang="en-US" altLang="en-US" sz="2400" i="1" dirty="0">
                <a:latin typeface="Arial" panose="020B0604020202020204" pitchFamily="34" charset="0"/>
              </a:rPr>
              <a:t>Increasing the </a:t>
            </a:r>
            <a:r>
              <a:rPr lang="en-US" altLang="en-US" sz="2400" i="1" dirty="0" err="1">
                <a:latin typeface="Arial" panose="020B0604020202020204" pitchFamily="34" charset="0"/>
              </a:rPr>
              <a:t>kVp</a:t>
            </a:r>
            <a:r>
              <a:rPr lang="en-US" altLang="en-US" sz="2400" i="1" dirty="0">
                <a:latin typeface="Arial" panose="020B0604020202020204" pitchFamily="34" charset="0"/>
              </a:rPr>
              <a:t> from 82 to 94 (15%) produces the same exposure to the IR as increasing the </a:t>
            </a:r>
            <a:r>
              <a:rPr lang="en-US" altLang="en-US" sz="2400" i="1" dirty="0" err="1">
                <a:latin typeface="Arial" panose="020B0604020202020204" pitchFamily="34" charset="0"/>
              </a:rPr>
              <a:t>mAs</a:t>
            </a:r>
            <a:r>
              <a:rPr lang="en-US" altLang="en-US" sz="2400" i="1" dirty="0">
                <a:latin typeface="Arial" panose="020B0604020202020204" pitchFamily="34" charset="0"/>
              </a:rPr>
              <a:t> from 10 to 20.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072EABE9-5143-4FD8-A436-2E6D1BADFEE9}"/>
              </a:ext>
            </a:extLst>
          </p:cNvPr>
          <p:cNvSpPr>
            <a:spLocks noChangeArrowheads="1"/>
          </p:cNvSpPr>
          <p:nvPr/>
        </p:nvSpPr>
        <p:spPr bwMode="auto">
          <a:xfrm>
            <a:off x="2133600" y="533401"/>
            <a:ext cx="815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r>
              <a:rPr lang="en-US" altLang="en-US" sz="2400" dirty="0"/>
              <a:t>The 15% rule was figured out in the mid 50’s. Of course this was back in the days of film/screen, but it still holds true today in the digital world</a:t>
            </a:r>
            <a:r>
              <a:rPr lang="en-US" altLang="en-US" dirty="0"/>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CB19BE-8643-428B-8A19-8C3DE1BE52ED}"/>
              </a:ext>
            </a:extLst>
          </p:cNvPr>
          <p:cNvSpPr>
            <a:spLocks noGrp="1"/>
          </p:cNvSpPr>
          <p:nvPr>
            <p:ph type="title"/>
          </p:nvPr>
        </p:nvSpPr>
        <p:spPr>
          <a:xfrm>
            <a:off x="1905000" y="228600"/>
            <a:ext cx="8229600" cy="1143000"/>
          </a:xfrm>
        </p:spPr>
        <p:txBody>
          <a:bodyPr>
            <a:normAutofit fontScale="90000"/>
          </a:bodyPr>
          <a:lstStyle/>
          <a:p>
            <a:pPr>
              <a:defRPr/>
            </a:pPr>
            <a:br>
              <a:rPr lang="en-US" sz="3100" dirty="0"/>
            </a:br>
            <a:r>
              <a:rPr lang="en-US" sz="3100" dirty="0"/>
              <a:t>There are really 2 main reasons why someone would do the 15% Rule with </a:t>
            </a:r>
            <a:r>
              <a:rPr lang="en-US" sz="3100" dirty="0" err="1"/>
              <a:t>mAs</a:t>
            </a:r>
            <a:r>
              <a:rPr lang="en-US" sz="3100" dirty="0"/>
              <a:t> compensation:</a:t>
            </a:r>
            <a:br>
              <a:rPr lang="en-US" dirty="0"/>
            </a:br>
            <a:endParaRPr lang="en-US" dirty="0"/>
          </a:p>
        </p:txBody>
      </p:sp>
      <p:sp>
        <p:nvSpPr>
          <p:cNvPr id="4" name="Content Placeholder 3">
            <a:extLst>
              <a:ext uri="{FF2B5EF4-FFF2-40B4-BE49-F238E27FC236}">
                <a16:creationId xmlns:a16="http://schemas.microsoft.com/office/drawing/2014/main" id="{6D10B375-FE62-49DA-857A-9420795343A0}"/>
              </a:ext>
            </a:extLst>
          </p:cNvPr>
          <p:cNvSpPr>
            <a:spLocks noGrp="1"/>
          </p:cNvSpPr>
          <p:nvPr>
            <p:ph sz="quarter" idx="13"/>
          </p:nvPr>
        </p:nvSpPr>
        <p:spPr/>
        <p:txBody>
          <a:bodyPr/>
          <a:lstStyle/>
          <a:p>
            <a:pPr fontAlgn="auto">
              <a:defRPr/>
            </a:pPr>
            <a:r>
              <a:rPr lang="en-US" sz="2400" dirty="0"/>
              <a:t>Dose reduction</a:t>
            </a:r>
          </a:p>
          <a:p>
            <a:pPr fontAlgn="auto">
              <a:defRPr/>
            </a:pPr>
            <a:r>
              <a:rPr lang="en-US" sz="2400" dirty="0"/>
              <a:t>Time reduction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0CA1D57-7D46-46DD-A34B-116A9989BC56}"/>
              </a:ext>
            </a:extLst>
          </p:cNvPr>
          <p:cNvSpPr>
            <a:spLocks noGrp="1"/>
          </p:cNvSpPr>
          <p:nvPr>
            <p:ph type="title"/>
          </p:nvPr>
        </p:nvSpPr>
        <p:spPr/>
        <p:txBody>
          <a:bodyPr/>
          <a:lstStyle/>
          <a:p>
            <a:pPr eaLnBrk="1" hangingPunct="1"/>
            <a:r>
              <a:rPr lang="en-US" altLang="en-US" dirty="0"/>
              <a:t>Prime Exposure Factors</a:t>
            </a:r>
          </a:p>
        </p:txBody>
      </p:sp>
      <p:sp>
        <p:nvSpPr>
          <p:cNvPr id="19459" name="Content Placeholder 2">
            <a:extLst>
              <a:ext uri="{FF2B5EF4-FFF2-40B4-BE49-F238E27FC236}">
                <a16:creationId xmlns:a16="http://schemas.microsoft.com/office/drawing/2014/main" id="{E0587601-6A92-42ED-B286-4AFABD30C3EE}"/>
              </a:ext>
            </a:extLst>
          </p:cNvPr>
          <p:cNvSpPr>
            <a:spLocks noGrp="1"/>
          </p:cNvSpPr>
          <p:nvPr>
            <p:ph idx="1"/>
          </p:nvPr>
        </p:nvSpPr>
        <p:spPr/>
        <p:txBody>
          <a:bodyPr/>
          <a:lstStyle/>
          <a:p>
            <a:pPr eaLnBrk="1" hangingPunct="1"/>
            <a:r>
              <a:rPr lang="en-US" altLang="en-US" dirty="0" err="1"/>
              <a:t>mAs</a:t>
            </a:r>
            <a:r>
              <a:rPr lang="en-US" altLang="en-US" dirty="0"/>
              <a:t> (mA x time)</a:t>
            </a:r>
          </a:p>
          <a:p>
            <a:pPr eaLnBrk="1" hangingPunct="1"/>
            <a:r>
              <a:rPr lang="en-US" altLang="en-US" dirty="0" err="1"/>
              <a:t>kVp</a:t>
            </a:r>
            <a:r>
              <a:rPr lang="en-US" altLang="en-US" dirty="0"/>
              <a:t>  ( potential difference) kilo x volt x peak</a:t>
            </a:r>
          </a:p>
          <a:p>
            <a:pPr eaLnBrk="1" hangingPunct="1"/>
            <a:r>
              <a:rPr lang="en-US" altLang="en-US" dirty="0"/>
              <a:t>SID ( distance)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C:\Documents and Settings\Compaq_Owner\My Documents\My Pictures\how.gif">
            <a:extLst>
              <a:ext uri="{FF2B5EF4-FFF2-40B4-BE49-F238E27FC236}">
                <a16:creationId xmlns:a16="http://schemas.microsoft.com/office/drawing/2014/main" id="{9E813E4C-5FD1-4640-803E-41EB7F09107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82888" y="1773238"/>
            <a:ext cx="62484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57037A12-FACF-4643-B6DE-58A33351645D}"/>
              </a:ext>
            </a:extLst>
          </p:cNvPr>
          <p:cNvCxnSpPr/>
          <p:nvPr/>
        </p:nvCxnSpPr>
        <p:spPr>
          <a:xfrm rot="10800000">
            <a:off x="3000375" y="1052514"/>
            <a:ext cx="0" cy="2847975"/>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E8F6717-5FBD-4A4D-82CC-45F5A554A556}"/>
              </a:ext>
            </a:extLst>
          </p:cNvPr>
          <p:cNvCxnSpPr/>
          <p:nvPr/>
        </p:nvCxnSpPr>
        <p:spPr>
          <a:xfrm rot="10800000">
            <a:off x="8904288" y="1052514"/>
            <a:ext cx="0" cy="2847975"/>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3A544E-69D1-4363-A0E0-E8A23A25F670}"/>
              </a:ext>
            </a:extLst>
          </p:cNvPr>
          <p:cNvCxnSpPr/>
          <p:nvPr/>
        </p:nvCxnSpPr>
        <p:spPr>
          <a:xfrm rot="10800000" flipV="1">
            <a:off x="3000375" y="1052514"/>
            <a:ext cx="2222500" cy="7937"/>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0E33CB4-9AB7-4A05-A5D4-4E878314F49E}"/>
              </a:ext>
            </a:extLst>
          </p:cNvPr>
          <p:cNvCxnSpPr/>
          <p:nvPr/>
        </p:nvCxnSpPr>
        <p:spPr>
          <a:xfrm rot="10800000">
            <a:off x="6527800" y="1052513"/>
            <a:ext cx="2376488"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7A6714B9-89FF-4F34-8C6E-1E4F13B1BB2A}"/>
              </a:ext>
            </a:extLst>
          </p:cNvPr>
          <p:cNvSpPr/>
          <p:nvPr/>
        </p:nvSpPr>
        <p:spPr>
          <a:xfrm>
            <a:off x="3935413" y="765176"/>
            <a:ext cx="4032250"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Potential difference </a:t>
            </a:r>
            <a:r>
              <a:rPr lang="en-US" dirty="0" err="1">
                <a:solidFill>
                  <a:schemeClr val="bg1"/>
                </a:solidFill>
              </a:rPr>
              <a:t>kVp</a:t>
            </a:r>
            <a:endParaRPr lang="en-US" dirty="0">
              <a:solidFill>
                <a:schemeClr val="bg1"/>
              </a:solidFill>
            </a:endParaRPr>
          </a:p>
        </p:txBody>
      </p:sp>
      <p:sp>
        <p:nvSpPr>
          <p:cNvPr id="9" name="Oval 8">
            <a:extLst>
              <a:ext uri="{FF2B5EF4-FFF2-40B4-BE49-F238E27FC236}">
                <a16:creationId xmlns:a16="http://schemas.microsoft.com/office/drawing/2014/main" id="{0C3600BA-AE42-4BD3-ACD4-08C55334B28E}"/>
              </a:ext>
            </a:extLst>
          </p:cNvPr>
          <p:cNvSpPr/>
          <p:nvPr/>
        </p:nvSpPr>
        <p:spPr>
          <a:xfrm>
            <a:off x="4295775" y="5229226"/>
            <a:ext cx="1728788"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mA</a:t>
            </a:r>
          </a:p>
        </p:txBody>
      </p:sp>
      <p:cxnSp>
        <p:nvCxnSpPr>
          <p:cNvPr id="12" name="Straight Arrow Connector 11">
            <a:extLst>
              <a:ext uri="{FF2B5EF4-FFF2-40B4-BE49-F238E27FC236}">
                <a16:creationId xmlns:a16="http://schemas.microsoft.com/office/drawing/2014/main" id="{63585D6A-BCD1-4B3D-AD7C-A9F51ABC2BFC}"/>
              </a:ext>
            </a:extLst>
          </p:cNvPr>
          <p:cNvCxnSpPr>
            <a:stCxn id="9" idx="6"/>
          </p:cNvCxnSpPr>
          <p:nvPr/>
        </p:nvCxnSpPr>
        <p:spPr>
          <a:xfrm flipH="1" flipV="1">
            <a:off x="5664201" y="4221163"/>
            <a:ext cx="360363" cy="118745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7D0637E-C359-4344-82CB-BBDA12E6ACF1}"/>
              </a:ext>
            </a:extLst>
          </p:cNvPr>
          <p:cNvCxnSpPr>
            <a:stCxn id="9" idx="6"/>
          </p:cNvCxnSpPr>
          <p:nvPr/>
        </p:nvCxnSpPr>
        <p:spPr>
          <a:xfrm flipV="1">
            <a:off x="6024564" y="4221163"/>
            <a:ext cx="71437" cy="118745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7CB55BC-BAC9-4E77-B005-44B358478EF1}"/>
              </a:ext>
            </a:extLst>
          </p:cNvPr>
          <p:cNvCxnSpPr>
            <a:stCxn id="9" idx="6"/>
          </p:cNvCxnSpPr>
          <p:nvPr/>
        </p:nvCxnSpPr>
        <p:spPr>
          <a:xfrm flipV="1">
            <a:off x="6024563" y="4365625"/>
            <a:ext cx="792162" cy="104298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225341FD-CB96-4BD5-AA0D-1AD9ADB09B5E}"/>
              </a:ext>
            </a:extLst>
          </p:cNvPr>
          <p:cNvSpPr/>
          <p:nvPr/>
        </p:nvSpPr>
        <p:spPr>
          <a:xfrm>
            <a:off x="7824789" y="5876926"/>
            <a:ext cx="244792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X-ray photons</a:t>
            </a:r>
          </a:p>
        </p:txBody>
      </p:sp>
      <p:cxnSp>
        <p:nvCxnSpPr>
          <p:cNvPr id="24" name="Straight Arrow Connector 23">
            <a:extLst>
              <a:ext uri="{FF2B5EF4-FFF2-40B4-BE49-F238E27FC236}">
                <a16:creationId xmlns:a16="http://schemas.microsoft.com/office/drawing/2014/main" id="{54D2FAA5-9F10-4082-91B4-605F2C4C26B8}"/>
              </a:ext>
            </a:extLst>
          </p:cNvPr>
          <p:cNvCxnSpPr>
            <a:stCxn id="23" idx="2"/>
          </p:cNvCxnSpPr>
          <p:nvPr/>
        </p:nvCxnSpPr>
        <p:spPr>
          <a:xfrm rot="10800000" flipV="1">
            <a:off x="7319964" y="6057901"/>
            <a:ext cx="504825" cy="3492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781A150F-6330-4EC2-87E4-1A6DF6B3B755}"/>
              </a:ext>
            </a:extLst>
          </p:cNvPr>
          <p:cNvSpPr>
            <a:spLocks noChangeArrowheads="1"/>
          </p:cNvSpPr>
          <p:nvPr/>
        </p:nvSpPr>
        <p:spPr bwMode="auto">
          <a:xfrm>
            <a:off x="2006601" y="652463"/>
            <a:ext cx="82772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Char char="•"/>
              <a:defRPr sz="2400">
                <a:solidFill>
                  <a:schemeClr val="tx1"/>
                </a:solidFill>
                <a:latin typeface="Arial" panose="020B0604020202020204" pitchFamily="34" charset="0"/>
              </a:defRPr>
            </a:lvl1pPr>
            <a:lvl2pPr marL="742950" indent="-285750" eaLnBrk="0" hangingPunct="0">
              <a:spcBef>
                <a:spcPct val="20000"/>
              </a:spcBef>
              <a:buClr>
                <a:schemeClr val="tx1"/>
              </a:buClr>
              <a:buChar char="•"/>
              <a:defRPr sz="24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lr>
                <a:schemeClr val="tx1"/>
              </a:buClr>
              <a:buChar char="•"/>
              <a:defRPr sz="2400">
                <a:solidFill>
                  <a:schemeClr val="tx1"/>
                </a:solidFill>
                <a:latin typeface="Arial" panose="020B0604020202020204" pitchFamily="34" charset="0"/>
              </a:defRPr>
            </a:lvl4pPr>
            <a:lvl5pPr marL="2057400" indent="-228600" eaLnBrk="0" hangingPunct="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eaLnBrk="1" hangingPunct="1">
              <a:spcBef>
                <a:spcPct val="0"/>
              </a:spcBef>
              <a:buClrTx/>
              <a:buFontTx/>
              <a:buNone/>
            </a:pPr>
            <a:r>
              <a:rPr lang="en-US" altLang="en-US" sz="1800"/>
              <a:t>The quantity of x-ray photons in an exposure cannot be determined by either the mA or the exposure time alone. Although mA determines the rate of x-ray production, it does not indicate the total quantity, because it does not indicate how long the exposure lasts. Exposure time does not indicate the total quantity either, because it does not measure the rate of x-ray production. To determine the quantity of radiation involved in an exposure, both mA and time must be considered.</a:t>
            </a:r>
          </a:p>
        </p:txBody>
      </p:sp>
      <p:sp>
        <p:nvSpPr>
          <p:cNvPr id="5" name="Rectangle 4">
            <a:extLst>
              <a:ext uri="{FF2B5EF4-FFF2-40B4-BE49-F238E27FC236}">
                <a16:creationId xmlns:a16="http://schemas.microsoft.com/office/drawing/2014/main" id="{937E7C65-1C95-4364-82D9-6CB89EEF92C2}"/>
              </a:ext>
            </a:extLst>
          </p:cNvPr>
          <p:cNvSpPr/>
          <p:nvPr/>
        </p:nvSpPr>
        <p:spPr>
          <a:xfrm>
            <a:off x="3746500" y="3443289"/>
            <a:ext cx="4375150" cy="1444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bg1"/>
                </a:solidFill>
              </a:rPr>
              <a:t>mA x Time (sec) = </a:t>
            </a:r>
            <a:r>
              <a:rPr lang="en-US" sz="2800" dirty="0" err="1">
                <a:solidFill>
                  <a:schemeClr val="bg1"/>
                </a:solidFill>
              </a:rPr>
              <a:t>mAs</a:t>
            </a:r>
            <a:endParaRPr lang="en-US" sz="28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193E76-E7FB-4BE2-9045-01759C86BD83}"/>
              </a:ext>
            </a:extLst>
          </p:cNvPr>
          <p:cNvSpPr/>
          <p:nvPr/>
        </p:nvSpPr>
        <p:spPr>
          <a:xfrm>
            <a:off x="2876550" y="4298950"/>
            <a:ext cx="5803900" cy="1443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bg1"/>
                </a:solidFill>
              </a:rPr>
              <a:t>320 mA x 0.025 (sec) =  8 </a:t>
            </a:r>
            <a:r>
              <a:rPr lang="en-US" sz="2800" dirty="0" err="1">
                <a:solidFill>
                  <a:schemeClr val="bg1"/>
                </a:solidFill>
              </a:rPr>
              <a:t>mAs</a:t>
            </a:r>
            <a:endParaRPr lang="en-US" sz="2800" dirty="0">
              <a:solidFill>
                <a:schemeClr val="bg1"/>
              </a:solidFill>
            </a:endParaRPr>
          </a:p>
        </p:txBody>
      </p:sp>
      <p:pic>
        <p:nvPicPr>
          <p:cNvPr id="22531" name="Picture 1">
            <a:extLst>
              <a:ext uri="{FF2B5EF4-FFF2-40B4-BE49-F238E27FC236}">
                <a16:creationId xmlns:a16="http://schemas.microsoft.com/office/drawing/2014/main" id="{6F85BA3E-2F77-4F42-A150-23C555B637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81350" y="520701"/>
            <a:ext cx="519430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118C7-1707-445F-B1EC-F9914ACF5E7D}"/>
              </a:ext>
            </a:extLst>
          </p:cNvPr>
          <p:cNvSpPr/>
          <p:nvPr/>
        </p:nvSpPr>
        <p:spPr>
          <a:xfrm>
            <a:off x="3170238" y="4468814"/>
            <a:ext cx="5803900" cy="1443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bg1"/>
                </a:solidFill>
              </a:rPr>
              <a:t>320 mA x 0.050 (sec) =  16 </a:t>
            </a:r>
            <a:r>
              <a:rPr lang="en-US" sz="2800" dirty="0" err="1">
                <a:solidFill>
                  <a:schemeClr val="bg1"/>
                </a:solidFill>
              </a:rPr>
              <a:t>mAs</a:t>
            </a:r>
            <a:endParaRPr lang="en-US" sz="2800" dirty="0">
              <a:solidFill>
                <a:schemeClr val="bg1"/>
              </a:solidFill>
            </a:endParaRPr>
          </a:p>
        </p:txBody>
      </p:sp>
      <p:pic>
        <p:nvPicPr>
          <p:cNvPr id="23555" name="Picture 4">
            <a:extLst>
              <a:ext uri="{FF2B5EF4-FFF2-40B4-BE49-F238E27FC236}">
                <a16:creationId xmlns:a16="http://schemas.microsoft.com/office/drawing/2014/main" id="{6B00A72D-75A6-45AF-B366-26F53EE978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19500" y="642938"/>
            <a:ext cx="4903788" cy="326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7E4A16-BF1E-4886-90B7-197BA1977C44}"/>
              </a:ext>
            </a:extLst>
          </p:cNvPr>
          <p:cNvSpPr/>
          <p:nvPr/>
        </p:nvSpPr>
        <p:spPr>
          <a:xfrm>
            <a:off x="3170238" y="4468814"/>
            <a:ext cx="5803900" cy="1443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bg1"/>
                </a:solidFill>
              </a:rPr>
              <a:t>630 mA x 0.050 (sec) =  31.5 </a:t>
            </a:r>
            <a:r>
              <a:rPr lang="en-US" sz="2800" dirty="0" err="1">
                <a:solidFill>
                  <a:schemeClr val="bg1"/>
                </a:solidFill>
              </a:rPr>
              <a:t>mAs</a:t>
            </a:r>
            <a:endParaRPr lang="en-US" sz="2800" dirty="0">
              <a:solidFill>
                <a:schemeClr val="bg1"/>
              </a:solidFill>
            </a:endParaRPr>
          </a:p>
        </p:txBody>
      </p:sp>
      <p:pic>
        <p:nvPicPr>
          <p:cNvPr id="24579" name="Picture 1">
            <a:extLst>
              <a:ext uri="{FF2B5EF4-FFF2-40B4-BE49-F238E27FC236}">
                <a16:creationId xmlns:a16="http://schemas.microsoft.com/office/drawing/2014/main" id="{EE1522C2-086C-440C-B112-0A9D562CFB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555625"/>
            <a:ext cx="5421312"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1112</Words>
  <Application>Microsoft Office PowerPoint</Application>
  <PresentationFormat>Widescreen</PresentationFormat>
  <Paragraphs>150</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Arial Narrow</vt:lpstr>
      <vt:lpstr>Calibri</vt:lpstr>
      <vt:lpstr>Calibri Light</vt:lpstr>
      <vt:lpstr>Office Theme</vt:lpstr>
      <vt:lpstr>PowerPoint Presentation</vt:lpstr>
      <vt:lpstr>X-ray Emission</vt:lpstr>
      <vt:lpstr>PowerPoint Presentation</vt:lpstr>
      <vt:lpstr>Prime Exposure Factors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mAs reciprocity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There are really 2 main reasons why someone would do the 15% Rule with mAs compensation: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Jarek Stelmark</dc:creator>
  <cp:lastModifiedBy>Jarek Stelmark</cp:lastModifiedBy>
  <cp:revision>2</cp:revision>
  <dcterms:created xsi:type="dcterms:W3CDTF">2021-01-27T22:48:56Z</dcterms:created>
  <dcterms:modified xsi:type="dcterms:W3CDTF">2021-01-27T23:00:34Z</dcterms:modified>
</cp:coreProperties>
</file>