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376" r:id="rId7"/>
    <p:sldId id="378" r:id="rId8"/>
    <p:sldId id="379" r:id="rId9"/>
    <p:sldId id="377" r:id="rId10"/>
    <p:sldId id="261" r:id="rId11"/>
    <p:sldId id="380" r:id="rId12"/>
    <p:sldId id="381" r:id="rId13"/>
    <p:sldId id="382" r:id="rId14"/>
    <p:sldId id="383" r:id="rId15"/>
    <p:sldId id="384" r:id="rId16"/>
    <p:sldId id="385" r:id="rId17"/>
    <p:sldId id="386" r:id="rId18"/>
    <p:sldId id="387" r:id="rId19"/>
    <p:sldId id="388" r:id="rId20"/>
    <p:sldId id="389" r:id="rId21"/>
    <p:sldId id="390" r:id="rId22"/>
    <p:sldId id="391" r:id="rId23"/>
    <p:sldId id="392" r:id="rId24"/>
    <p:sldId id="393" r:id="rId25"/>
    <p:sldId id="394" r:id="rId26"/>
    <p:sldId id="395" r:id="rId27"/>
    <p:sldId id="396" r:id="rId28"/>
    <p:sldId id="397" r:id="rId29"/>
    <p:sldId id="398" r:id="rId30"/>
    <p:sldId id="399" r:id="rId31"/>
    <p:sldId id="400" r:id="rId32"/>
    <p:sldId id="401" r:id="rId33"/>
    <p:sldId id="402" r:id="rId34"/>
    <p:sldId id="403" r:id="rId35"/>
    <p:sldId id="404" r:id="rId36"/>
    <p:sldId id="405" r:id="rId37"/>
    <p:sldId id="406" r:id="rId38"/>
    <p:sldId id="407" r:id="rId39"/>
    <p:sldId id="408" r:id="rId40"/>
    <p:sldId id="409" r:id="rId41"/>
    <p:sldId id="410" r:id="rId42"/>
    <p:sldId id="411" r:id="rId43"/>
    <p:sldId id="412" r:id="rId44"/>
    <p:sldId id="413" r:id="rId45"/>
    <p:sldId id="414" r:id="rId46"/>
    <p:sldId id="415" r:id="rId47"/>
    <p:sldId id="416" r:id="rId48"/>
    <p:sldId id="417" r:id="rId49"/>
    <p:sldId id="418" r:id="rId50"/>
    <p:sldId id="419" r:id="rId51"/>
    <p:sldId id="420" r:id="rId52"/>
    <p:sldId id="421" r:id="rId53"/>
    <p:sldId id="422" r:id="rId54"/>
    <p:sldId id="423" r:id="rId55"/>
    <p:sldId id="424"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42" d="100"/>
          <a:sy n="142" d="100"/>
        </p:scale>
        <p:origin x="948"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523215-3867-49C2-9330-C937EDA61C2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7A2B6E2-F559-48AC-BBFD-9B503FFF396D}">
      <dgm:prSet/>
      <dgm:spPr/>
      <dgm:t>
        <a:bodyPr/>
        <a:lstStyle/>
        <a:p>
          <a:r>
            <a:rPr lang="en-US" b="1"/>
            <a:t>Technique Charts in Modern Radiography</a:t>
          </a:r>
          <a:endParaRPr lang="en-US"/>
        </a:p>
      </dgm:t>
    </dgm:pt>
    <dgm:pt modelId="{50E5ED56-C077-468E-9D0B-18D564408991}" type="parTrans" cxnId="{C0552176-E4C1-4E22-8679-C8CC7C887727}">
      <dgm:prSet/>
      <dgm:spPr/>
      <dgm:t>
        <a:bodyPr/>
        <a:lstStyle/>
        <a:p>
          <a:endParaRPr lang="en-US"/>
        </a:p>
      </dgm:t>
    </dgm:pt>
    <dgm:pt modelId="{5737E993-32BE-4F4B-98B1-63CFCE17069B}" type="sibTrans" cxnId="{C0552176-E4C1-4E22-8679-C8CC7C887727}">
      <dgm:prSet/>
      <dgm:spPr/>
      <dgm:t>
        <a:bodyPr/>
        <a:lstStyle/>
        <a:p>
          <a:endParaRPr lang="en-US"/>
        </a:p>
      </dgm:t>
    </dgm:pt>
    <dgm:pt modelId="{791732D2-3152-4D93-A31E-A263E8A0719A}">
      <dgm:prSet/>
      <dgm:spPr/>
      <dgm:t>
        <a:bodyPr/>
        <a:lstStyle/>
        <a:p>
          <a:r>
            <a:rPr lang="en-US"/>
            <a:t>Technique charts remain essential despite digital imaging</a:t>
          </a:r>
        </a:p>
      </dgm:t>
    </dgm:pt>
    <dgm:pt modelId="{450B65C9-BEC7-4F49-A7ED-E057AEC25231}" type="parTrans" cxnId="{839B4F89-A683-4342-A396-45954D65FCF8}">
      <dgm:prSet/>
      <dgm:spPr/>
      <dgm:t>
        <a:bodyPr/>
        <a:lstStyle/>
        <a:p>
          <a:endParaRPr lang="en-US"/>
        </a:p>
      </dgm:t>
    </dgm:pt>
    <dgm:pt modelId="{B59E41C9-C675-43D1-B4D4-939897AC697C}" type="sibTrans" cxnId="{839B4F89-A683-4342-A396-45954D65FCF8}">
      <dgm:prSet/>
      <dgm:spPr/>
      <dgm:t>
        <a:bodyPr/>
        <a:lstStyle/>
        <a:p>
          <a:endParaRPr lang="en-US"/>
        </a:p>
      </dgm:t>
    </dgm:pt>
    <dgm:pt modelId="{99B37219-2FC1-44AB-A666-04ABFC7829A5}">
      <dgm:prSet/>
      <dgm:spPr/>
      <dgm:t>
        <a:bodyPr/>
        <a:lstStyle/>
        <a:p>
          <a:r>
            <a:rPr lang="en-US"/>
            <a:t>Digital systems mask exposure errors through </a:t>
          </a:r>
          <a:r>
            <a:rPr lang="en-US" b="1"/>
            <a:t>rescaling</a:t>
          </a:r>
          <a:endParaRPr lang="en-US"/>
        </a:p>
      </dgm:t>
    </dgm:pt>
    <dgm:pt modelId="{57D0B23D-AB3A-41D0-B4C6-CF5D55751C5E}" type="parTrans" cxnId="{C6CE700E-6BC8-4034-AC75-CD55AF1DFA3F}">
      <dgm:prSet/>
      <dgm:spPr/>
      <dgm:t>
        <a:bodyPr/>
        <a:lstStyle/>
        <a:p>
          <a:endParaRPr lang="en-US"/>
        </a:p>
      </dgm:t>
    </dgm:pt>
    <dgm:pt modelId="{8391F822-5D54-48E1-BA49-5ED1F56E58EE}" type="sibTrans" cxnId="{C6CE700E-6BC8-4034-AC75-CD55AF1DFA3F}">
      <dgm:prSet/>
      <dgm:spPr/>
      <dgm:t>
        <a:bodyPr/>
        <a:lstStyle/>
        <a:p>
          <a:endParaRPr lang="en-US"/>
        </a:p>
      </dgm:t>
    </dgm:pt>
    <dgm:pt modelId="{CE911D61-3029-457F-8DED-8AF05DCD4EFA}">
      <dgm:prSet/>
      <dgm:spPr/>
      <dgm:t>
        <a:bodyPr/>
        <a:lstStyle/>
        <a:p>
          <a:r>
            <a:rPr lang="en-US"/>
            <a:t>Poor technique still increases patient dose and noise</a:t>
          </a:r>
        </a:p>
      </dgm:t>
    </dgm:pt>
    <dgm:pt modelId="{71F1F572-A222-47D8-AACA-C1D347F061BA}" type="parTrans" cxnId="{4E742ABC-FCE1-4340-A9C6-758A338A4951}">
      <dgm:prSet/>
      <dgm:spPr/>
      <dgm:t>
        <a:bodyPr/>
        <a:lstStyle/>
        <a:p>
          <a:endParaRPr lang="en-US"/>
        </a:p>
      </dgm:t>
    </dgm:pt>
    <dgm:pt modelId="{40EFE001-5452-43B0-A8EA-A7EF1B9C9F9D}" type="sibTrans" cxnId="{4E742ABC-FCE1-4340-A9C6-758A338A4951}">
      <dgm:prSet/>
      <dgm:spPr/>
      <dgm:t>
        <a:bodyPr/>
        <a:lstStyle/>
        <a:p>
          <a:endParaRPr lang="en-US"/>
        </a:p>
      </dgm:t>
    </dgm:pt>
    <dgm:pt modelId="{E616D84F-637A-4323-A0D6-2EEF60C9BCF3}">
      <dgm:prSet/>
      <dgm:spPr/>
      <dgm:t>
        <a:bodyPr/>
        <a:lstStyle/>
        <a:p>
          <a:r>
            <a:rPr lang="en-US"/>
            <a:t>Technique charts help control exposure variability</a:t>
          </a:r>
        </a:p>
      </dgm:t>
    </dgm:pt>
    <dgm:pt modelId="{24B46E17-9C5B-4B5D-A203-C71581627733}" type="parTrans" cxnId="{93D7B686-90D5-4975-A2A8-FCCDBF6DA138}">
      <dgm:prSet/>
      <dgm:spPr/>
      <dgm:t>
        <a:bodyPr/>
        <a:lstStyle/>
        <a:p>
          <a:endParaRPr lang="en-US"/>
        </a:p>
      </dgm:t>
    </dgm:pt>
    <dgm:pt modelId="{53D90BA2-F6D4-494B-A026-4C8A98251DD6}" type="sibTrans" cxnId="{93D7B686-90D5-4975-A2A8-FCCDBF6DA138}">
      <dgm:prSet/>
      <dgm:spPr/>
      <dgm:t>
        <a:bodyPr/>
        <a:lstStyle/>
        <a:p>
          <a:endParaRPr lang="en-US"/>
        </a:p>
      </dgm:t>
    </dgm:pt>
    <dgm:pt modelId="{7FFE8C76-1E1C-42CE-A878-9A66E24BCE67}" type="pres">
      <dgm:prSet presAssocID="{E4523215-3867-49C2-9330-C937EDA61C24}" presName="linear" presStyleCnt="0">
        <dgm:presLayoutVars>
          <dgm:animLvl val="lvl"/>
          <dgm:resizeHandles val="exact"/>
        </dgm:presLayoutVars>
      </dgm:prSet>
      <dgm:spPr/>
    </dgm:pt>
    <dgm:pt modelId="{6A3AC82E-EDA6-4676-B796-82C435D96420}" type="pres">
      <dgm:prSet presAssocID="{A7A2B6E2-F559-48AC-BBFD-9B503FFF396D}" presName="parentText" presStyleLbl="node1" presStyleIdx="0" presStyleCnt="5">
        <dgm:presLayoutVars>
          <dgm:chMax val="0"/>
          <dgm:bulletEnabled val="1"/>
        </dgm:presLayoutVars>
      </dgm:prSet>
      <dgm:spPr/>
    </dgm:pt>
    <dgm:pt modelId="{C7720391-4603-410B-990A-F8F2E14BB85E}" type="pres">
      <dgm:prSet presAssocID="{5737E993-32BE-4F4B-98B1-63CFCE17069B}" presName="spacer" presStyleCnt="0"/>
      <dgm:spPr/>
    </dgm:pt>
    <dgm:pt modelId="{83C55D98-D3B1-4046-AEC5-0AC657950578}" type="pres">
      <dgm:prSet presAssocID="{791732D2-3152-4D93-A31E-A263E8A0719A}" presName="parentText" presStyleLbl="node1" presStyleIdx="1" presStyleCnt="5">
        <dgm:presLayoutVars>
          <dgm:chMax val="0"/>
          <dgm:bulletEnabled val="1"/>
        </dgm:presLayoutVars>
      </dgm:prSet>
      <dgm:spPr/>
    </dgm:pt>
    <dgm:pt modelId="{ADE14F51-E277-410A-BF7F-1FF1050FBEC9}" type="pres">
      <dgm:prSet presAssocID="{B59E41C9-C675-43D1-B4D4-939897AC697C}" presName="spacer" presStyleCnt="0"/>
      <dgm:spPr/>
    </dgm:pt>
    <dgm:pt modelId="{CA207A44-D0A4-4836-84E0-7B99B0FC6876}" type="pres">
      <dgm:prSet presAssocID="{99B37219-2FC1-44AB-A666-04ABFC7829A5}" presName="parentText" presStyleLbl="node1" presStyleIdx="2" presStyleCnt="5">
        <dgm:presLayoutVars>
          <dgm:chMax val="0"/>
          <dgm:bulletEnabled val="1"/>
        </dgm:presLayoutVars>
      </dgm:prSet>
      <dgm:spPr/>
    </dgm:pt>
    <dgm:pt modelId="{71FEDB0B-82CE-410E-A58D-3208AA768833}" type="pres">
      <dgm:prSet presAssocID="{8391F822-5D54-48E1-BA49-5ED1F56E58EE}" presName="spacer" presStyleCnt="0"/>
      <dgm:spPr/>
    </dgm:pt>
    <dgm:pt modelId="{67145FEF-81A3-4761-875F-0A7F10BFA4DF}" type="pres">
      <dgm:prSet presAssocID="{CE911D61-3029-457F-8DED-8AF05DCD4EFA}" presName="parentText" presStyleLbl="node1" presStyleIdx="3" presStyleCnt="5">
        <dgm:presLayoutVars>
          <dgm:chMax val="0"/>
          <dgm:bulletEnabled val="1"/>
        </dgm:presLayoutVars>
      </dgm:prSet>
      <dgm:spPr/>
    </dgm:pt>
    <dgm:pt modelId="{135B003D-ED9E-470B-A381-98E1518C3BBD}" type="pres">
      <dgm:prSet presAssocID="{40EFE001-5452-43B0-A8EA-A7EF1B9C9F9D}" presName="spacer" presStyleCnt="0"/>
      <dgm:spPr/>
    </dgm:pt>
    <dgm:pt modelId="{E68B3DC1-BACA-42DF-B145-6C93E4A045B1}" type="pres">
      <dgm:prSet presAssocID="{E616D84F-637A-4323-A0D6-2EEF60C9BCF3}" presName="parentText" presStyleLbl="node1" presStyleIdx="4" presStyleCnt="5">
        <dgm:presLayoutVars>
          <dgm:chMax val="0"/>
          <dgm:bulletEnabled val="1"/>
        </dgm:presLayoutVars>
      </dgm:prSet>
      <dgm:spPr/>
    </dgm:pt>
  </dgm:ptLst>
  <dgm:cxnLst>
    <dgm:cxn modelId="{C6CE700E-6BC8-4034-AC75-CD55AF1DFA3F}" srcId="{E4523215-3867-49C2-9330-C937EDA61C24}" destId="{99B37219-2FC1-44AB-A666-04ABFC7829A5}" srcOrd="2" destOrd="0" parTransId="{57D0B23D-AB3A-41D0-B4C6-CF5D55751C5E}" sibTransId="{8391F822-5D54-48E1-BA49-5ED1F56E58EE}"/>
    <dgm:cxn modelId="{1DC1991A-1228-4B9B-862C-1BACA7CF56DC}" type="presOf" srcId="{CE911D61-3029-457F-8DED-8AF05DCD4EFA}" destId="{67145FEF-81A3-4761-875F-0A7F10BFA4DF}" srcOrd="0" destOrd="0" presId="urn:microsoft.com/office/officeart/2005/8/layout/vList2"/>
    <dgm:cxn modelId="{2BFC1840-102E-41A1-818E-CA5784292D65}" type="presOf" srcId="{E616D84F-637A-4323-A0D6-2EEF60C9BCF3}" destId="{E68B3DC1-BACA-42DF-B145-6C93E4A045B1}" srcOrd="0" destOrd="0" presId="urn:microsoft.com/office/officeart/2005/8/layout/vList2"/>
    <dgm:cxn modelId="{C0552176-E4C1-4E22-8679-C8CC7C887727}" srcId="{E4523215-3867-49C2-9330-C937EDA61C24}" destId="{A7A2B6E2-F559-48AC-BBFD-9B503FFF396D}" srcOrd="0" destOrd="0" parTransId="{50E5ED56-C077-468E-9D0B-18D564408991}" sibTransId="{5737E993-32BE-4F4B-98B1-63CFCE17069B}"/>
    <dgm:cxn modelId="{93D7B686-90D5-4975-A2A8-FCCDBF6DA138}" srcId="{E4523215-3867-49C2-9330-C937EDA61C24}" destId="{E616D84F-637A-4323-A0D6-2EEF60C9BCF3}" srcOrd="4" destOrd="0" parTransId="{24B46E17-9C5B-4B5D-A203-C71581627733}" sibTransId="{53D90BA2-F6D4-494B-A026-4C8A98251DD6}"/>
    <dgm:cxn modelId="{839B4F89-A683-4342-A396-45954D65FCF8}" srcId="{E4523215-3867-49C2-9330-C937EDA61C24}" destId="{791732D2-3152-4D93-A31E-A263E8A0719A}" srcOrd="1" destOrd="0" parTransId="{450B65C9-BEC7-4F49-A7ED-E057AEC25231}" sibTransId="{B59E41C9-C675-43D1-B4D4-939897AC697C}"/>
    <dgm:cxn modelId="{2822A890-4EE3-423E-A265-1BAF96B21078}" type="presOf" srcId="{99B37219-2FC1-44AB-A666-04ABFC7829A5}" destId="{CA207A44-D0A4-4836-84E0-7B99B0FC6876}" srcOrd="0" destOrd="0" presId="urn:microsoft.com/office/officeart/2005/8/layout/vList2"/>
    <dgm:cxn modelId="{4E742ABC-FCE1-4340-A9C6-758A338A4951}" srcId="{E4523215-3867-49C2-9330-C937EDA61C24}" destId="{CE911D61-3029-457F-8DED-8AF05DCD4EFA}" srcOrd="3" destOrd="0" parTransId="{71F1F572-A222-47D8-AACA-C1D347F061BA}" sibTransId="{40EFE001-5452-43B0-A8EA-A7EF1B9C9F9D}"/>
    <dgm:cxn modelId="{22E2EACA-2614-4B5E-8C5C-6CAB81699B52}" type="presOf" srcId="{791732D2-3152-4D93-A31E-A263E8A0719A}" destId="{83C55D98-D3B1-4046-AEC5-0AC657950578}" srcOrd="0" destOrd="0" presId="urn:microsoft.com/office/officeart/2005/8/layout/vList2"/>
    <dgm:cxn modelId="{04342CE2-AB0A-47BA-B024-A00D63ECF46B}" type="presOf" srcId="{A7A2B6E2-F559-48AC-BBFD-9B503FFF396D}" destId="{6A3AC82E-EDA6-4676-B796-82C435D96420}" srcOrd="0" destOrd="0" presId="urn:microsoft.com/office/officeart/2005/8/layout/vList2"/>
    <dgm:cxn modelId="{2C2067F0-DB74-444F-9BF4-AF15F1AA3889}" type="presOf" srcId="{E4523215-3867-49C2-9330-C937EDA61C24}" destId="{7FFE8C76-1E1C-42CE-A878-9A66E24BCE67}" srcOrd="0" destOrd="0" presId="urn:microsoft.com/office/officeart/2005/8/layout/vList2"/>
    <dgm:cxn modelId="{87EB4CB6-6F37-42A0-9485-DD7E586FE14C}" type="presParOf" srcId="{7FFE8C76-1E1C-42CE-A878-9A66E24BCE67}" destId="{6A3AC82E-EDA6-4676-B796-82C435D96420}" srcOrd="0" destOrd="0" presId="urn:microsoft.com/office/officeart/2005/8/layout/vList2"/>
    <dgm:cxn modelId="{0BFA87E3-2B7A-48BF-884E-6ABEC594E083}" type="presParOf" srcId="{7FFE8C76-1E1C-42CE-A878-9A66E24BCE67}" destId="{C7720391-4603-410B-990A-F8F2E14BB85E}" srcOrd="1" destOrd="0" presId="urn:microsoft.com/office/officeart/2005/8/layout/vList2"/>
    <dgm:cxn modelId="{ED03A9B9-55EB-4FF2-9C02-3E558F0A0413}" type="presParOf" srcId="{7FFE8C76-1E1C-42CE-A878-9A66E24BCE67}" destId="{83C55D98-D3B1-4046-AEC5-0AC657950578}" srcOrd="2" destOrd="0" presId="urn:microsoft.com/office/officeart/2005/8/layout/vList2"/>
    <dgm:cxn modelId="{A3E8A9CF-F829-4BAD-8795-F18EC5CEC246}" type="presParOf" srcId="{7FFE8C76-1E1C-42CE-A878-9A66E24BCE67}" destId="{ADE14F51-E277-410A-BF7F-1FF1050FBEC9}" srcOrd="3" destOrd="0" presId="urn:microsoft.com/office/officeart/2005/8/layout/vList2"/>
    <dgm:cxn modelId="{27BE51BD-7C7A-4B1E-ABBE-4544ED57074E}" type="presParOf" srcId="{7FFE8C76-1E1C-42CE-A878-9A66E24BCE67}" destId="{CA207A44-D0A4-4836-84E0-7B99B0FC6876}" srcOrd="4" destOrd="0" presId="urn:microsoft.com/office/officeart/2005/8/layout/vList2"/>
    <dgm:cxn modelId="{BE775102-C1E5-4A6C-9354-23F9D29FD500}" type="presParOf" srcId="{7FFE8C76-1E1C-42CE-A878-9A66E24BCE67}" destId="{71FEDB0B-82CE-410E-A58D-3208AA768833}" srcOrd="5" destOrd="0" presId="urn:microsoft.com/office/officeart/2005/8/layout/vList2"/>
    <dgm:cxn modelId="{DCD8FE3F-3EAD-4BB3-9CEF-B15497CCCBAC}" type="presParOf" srcId="{7FFE8C76-1E1C-42CE-A878-9A66E24BCE67}" destId="{67145FEF-81A3-4761-875F-0A7F10BFA4DF}" srcOrd="6" destOrd="0" presId="urn:microsoft.com/office/officeart/2005/8/layout/vList2"/>
    <dgm:cxn modelId="{37986D0C-0959-45B1-9D72-F8069BBC4996}" type="presParOf" srcId="{7FFE8C76-1E1C-42CE-A878-9A66E24BCE67}" destId="{135B003D-ED9E-470B-A381-98E1518C3BBD}" srcOrd="7" destOrd="0" presId="urn:microsoft.com/office/officeart/2005/8/layout/vList2"/>
    <dgm:cxn modelId="{84940C06-ECF9-4B2A-AB32-9758EE751A68}" type="presParOf" srcId="{7FFE8C76-1E1C-42CE-A878-9A66E24BCE67}" destId="{E68B3DC1-BACA-42DF-B145-6C93E4A045B1}"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AC82E-EDA6-4676-B796-82C435D96420}">
      <dsp:nvSpPr>
        <dsp:cNvPr id="0" name=""/>
        <dsp:cNvSpPr/>
      </dsp:nvSpPr>
      <dsp:spPr>
        <a:xfrm>
          <a:off x="0" y="31535"/>
          <a:ext cx="10573302" cy="4668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Technique Charts in Modern Radiography</a:t>
          </a:r>
          <a:endParaRPr lang="en-US" sz="1900" kern="1200"/>
        </a:p>
      </dsp:txBody>
      <dsp:txXfrm>
        <a:off x="22789" y="54324"/>
        <a:ext cx="10527724" cy="421252"/>
      </dsp:txXfrm>
    </dsp:sp>
    <dsp:sp modelId="{83C55D98-D3B1-4046-AEC5-0AC657950578}">
      <dsp:nvSpPr>
        <dsp:cNvPr id="0" name=""/>
        <dsp:cNvSpPr/>
      </dsp:nvSpPr>
      <dsp:spPr>
        <a:xfrm>
          <a:off x="0" y="553085"/>
          <a:ext cx="10573302" cy="4668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Technique charts remain essential despite digital imaging</a:t>
          </a:r>
        </a:p>
      </dsp:txBody>
      <dsp:txXfrm>
        <a:off x="22789" y="575874"/>
        <a:ext cx="10527724" cy="421252"/>
      </dsp:txXfrm>
    </dsp:sp>
    <dsp:sp modelId="{CA207A44-D0A4-4836-84E0-7B99B0FC6876}">
      <dsp:nvSpPr>
        <dsp:cNvPr id="0" name=""/>
        <dsp:cNvSpPr/>
      </dsp:nvSpPr>
      <dsp:spPr>
        <a:xfrm>
          <a:off x="0" y="1074635"/>
          <a:ext cx="10573302" cy="4668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Digital systems mask exposure errors through </a:t>
          </a:r>
          <a:r>
            <a:rPr lang="en-US" sz="1900" b="1" kern="1200"/>
            <a:t>rescaling</a:t>
          </a:r>
          <a:endParaRPr lang="en-US" sz="1900" kern="1200"/>
        </a:p>
      </dsp:txBody>
      <dsp:txXfrm>
        <a:off x="22789" y="1097424"/>
        <a:ext cx="10527724" cy="421252"/>
      </dsp:txXfrm>
    </dsp:sp>
    <dsp:sp modelId="{67145FEF-81A3-4761-875F-0A7F10BFA4DF}">
      <dsp:nvSpPr>
        <dsp:cNvPr id="0" name=""/>
        <dsp:cNvSpPr/>
      </dsp:nvSpPr>
      <dsp:spPr>
        <a:xfrm>
          <a:off x="0" y="1596185"/>
          <a:ext cx="10573302" cy="4668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Poor technique still increases patient dose and noise</a:t>
          </a:r>
        </a:p>
      </dsp:txBody>
      <dsp:txXfrm>
        <a:off x="22789" y="1618974"/>
        <a:ext cx="10527724" cy="421252"/>
      </dsp:txXfrm>
    </dsp:sp>
    <dsp:sp modelId="{E68B3DC1-BACA-42DF-B145-6C93E4A045B1}">
      <dsp:nvSpPr>
        <dsp:cNvPr id="0" name=""/>
        <dsp:cNvSpPr/>
      </dsp:nvSpPr>
      <dsp:spPr>
        <a:xfrm>
          <a:off x="0" y="2117735"/>
          <a:ext cx="10573302" cy="4668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Technique charts help control exposure variability</a:t>
          </a:r>
        </a:p>
      </dsp:txBody>
      <dsp:txXfrm>
        <a:off x="22789" y="2140524"/>
        <a:ext cx="10527724" cy="4212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C1BDC-9D26-2E58-789D-39543DA49F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1C6307-6428-8B5A-9951-E59B79A86F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BC7289-756D-9CD0-79A1-83C7CE22EDF2}"/>
              </a:ext>
            </a:extLst>
          </p:cNvPr>
          <p:cNvSpPr>
            <a:spLocks noGrp="1"/>
          </p:cNvSpPr>
          <p:nvPr>
            <p:ph type="dt" sz="half" idx="10"/>
          </p:nvPr>
        </p:nvSpPr>
        <p:spPr/>
        <p:txBody>
          <a:bodyPr/>
          <a:lstStyle/>
          <a:p>
            <a:fld id="{A5EFB1D2-B8CB-40AB-A066-ACBBE61A799B}" type="datetimeFigureOut">
              <a:rPr lang="en-US" smtClean="0"/>
              <a:t>2/7/2026</a:t>
            </a:fld>
            <a:endParaRPr lang="en-US"/>
          </a:p>
        </p:txBody>
      </p:sp>
      <p:sp>
        <p:nvSpPr>
          <p:cNvPr id="5" name="Footer Placeholder 4">
            <a:extLst>
              <a:ext uri="{FF2B5EF4-FFF2-40B4-BE49-F238E27FC236}">
                <a16:creationId xmlns:a16="http://schemas.microsoft.com/office/drawing/2014/main" id="{F74F40C9-1236-3E49-C213-8EB75E22F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D4A7B-3789-51CD-2DA8-CAD4E3F06B19}"/>
              </a:ext>
            </a:extLst>
          </p:cNvPr>
          <p:cNvSpPr>
            <a:spLocks noGrp="1"/>
          </p:cNvSpPr>
          <p:nvPr>
            <p:ph type="sldNum" sz="quarter" idx="12"/>
          </p:nvPr>
        </p:nvSpPr>
        <p:spPr/>
        <p:txBody>
          <a:bodyPr/>
          <a:lstStyle/>
          <a:p>
            <a:fld id="{772399C5-BAF0-466F-A634-C3283B170630}" type="slidenum">
              <a:rPr lang="en-US" smtClean="0"/>
              <a:t>‹#›</a:t>
            </a:fld>
            <a:endParaRPr lang="en-US"/>
          </a:p>
        </p:txBody>
      </p:sp>
    </p:spTree>
    <p:extLst>
      <p:ext uri="{BB962C8B-B14F-4D97-AF65-F5344CB8AC3E}">
        <p14:creationId xmlns:p14="http://schemas.microsoft.com/office/powerpoint/2010/main" val="4057289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5878A-02A1-20A8-C272-8BD5E916C3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AF3AAD-D32D-B9B2-399D-C155B7DAA0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B135A-D3F8-92F3-2983-7EAC990CE64B}"/>
              </a:ext>
            </a:extLst>
          </p:cNvPr>
          <p:cNvSpPr>
            <a:spLocks noGrp="1"/>
          </p:cNvSpPr>
          <p:nvPr>
            <p:ph type="dt" sz="half" idx="10"/>
          </p:nvPr>
        </p:nvSpPr>
        <p:spPr/>
        <p:txBody>
          <a:bodyPr/>
          <a:lstStyle/>
          <a:p>
            <a:fld id="{A5EFB1D2-B8CB-40AB-A066-ACBBE61A799B}" type="datetimeFigureOut">
              <a:rPr lang="en-US" smtClean="0"/>
              <a:t>2/7/2026</a:t>
            </a:fld>
            <a:endParaRPr lang="en-US"/>
          </a:p>
        </p:txBody>
      </p:sp>
      <p:sp>
        <p:nvSpPr>
          <p:cNvPr id="5" name="Footer Placeholder 4">
            <a:extLst>
              <a:ext uri="{FF2B5EF4-FFF2-40B4-BE49-F238E27FC236}">
                <a16:creationId xmlns:a16="http://schemas.microsoft.com/office/drawing/2014/main" id="{9ED91841-BB07-6291-C9C2-23DFD8B5F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9496C-E2AD-865E-D4C3-9FE4805456F4}"/>
              </a:ext>
            </a:extLst>
          </p:cNvPr>
          <p:cNvSpPr>
            <a:spLocks noGrp="1"/>
          </p:cNvSpPr>
          <p:nvPr>
            <p:ph type="sldNum" sz="quarter" idx="12"/>
          </p:nvPr>
        </p:nvSpPr>
        <p:spPr/>
        <p:txBody>
          <a:bodyPr/>
          <a:lstStyle/>
          <a:p>
            <a:fld id="{772399C5-BAF0-466F-A634-C3283B170630}" type="slidenum">
              <a:rPr lang="en-US" smtClean="0"/>
              <a:t>‹#›</a:t>
            </a:fld>
            <a:endParaRPr lang="en-US"/>
          </a:p>
        </p:txBody>
      </p:sp>
    </p:spTree>
    <p:extLst>
      <p:ext uri="{BB962C8B-B14F-4D97-AF65-F5344CB8AC3E}">
        <p14:creationId xmlns:p14="http://schemas.microsoft.com/office/powerpoint/2010/main" val="2682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484A42-A6CF-CFD5-2EAD-D2F65D654E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81F3E3-6DA8-CF79-D1F6-D38922E000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F7C154-0651-17B9-CA00-F22D7F5BAA6C}"/>
              </a:ext>
            </a:extLst>
          </p:cNvPr>
          <p:cNvSpPr>
            <a:spLocks noGrp="1"/>
          </p:cNvSpPr>
          <p:nvPr>
            <p:ph type="dt" sz="half" idx="10"/>
          </p:nvPr>
        </p:nvSpPr>
        <p:spPr/>
        <p:txBody>
          <a:bodyPr/>
          <a:lstStyle/>
          <a:p>
            <a:fld id="{A5EFB1D2-B8CB-40AB-A066-ACBBE61A799B}" type="datetimeFigureOut">
              <a:rPr lang="en-US" smtClean="0"/>
              <a:t>2/7/2026</a:t>
            </a:fld>
            <a:endParaRPr lang="en-US"/>
          </a:p>
        </p:txBody>
      </p:sp>
      <p:sp>
        <p:nvSpPr>
          <p:cNvPr id="5" name="Footer Placeholder 4">
            <a:extLst>
              <a:ext uri="{FF2B5EF4-FFF2-40B4-BE49-F238E27FC236}">
                <a16:creationId xmlns:a16="http://schemas.microsoft.com/office/drawing/2014/main" id="{9139CE42-BBBA-CD47-2F22-8D7F792E3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FE242-8903-8DFB-C859-BED7C095A6F0}"/>
              </a:ext>
            </a:extLst>
          </p:cNvPr>
          <p:cNvSpPr>
            <a:spLocks noGrp="1"/>
          </p:cNvSpPr>
          <p:nvPr>
            <p:ph type="sldNum" sz="quarter" idx="12"/>
          </p:nvPr>
        </p:nvSpPr>
        <p:spPr/>
        <p:txBody>
          <a:bodyPr/>
          <a:lstStyle/>
          <a:p>
            <a:fld id="{772399C5-BAF0-466F-A634-C3283B170630}" type="slidenum">
              <a:rPr lang="en-US" smtClean="0"/>
              <a:t>‹#›</a:t>
            </a:fld>
            <a:endParaRPr lang="en-US"/>
          </a:p>
        </p:txBody>
      </p:sp>
    </p:spTree>
    <p:extLst>
      <p:ext uri="{BB962C8B-B14F-4D97-AF65-F5344CB8AC3E}">
        <p14:creationId xmlns:p14="http://schemas.microsoft.com/office/powerpoint/2010/main" val="3881538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C3207-A50F-BFA3-23BC-A355CCA59C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001352-0B0E-B4DE-1F1C-26882C57BF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79EA6-6864-F3B3-C711-0DE76606026E}"/>
              </a:ext>
            </a:extLst>
          </p:cNvPr>
          <p:cNvSpPr>
            <a:spLocks noGrp="1"/>
          </p:cNvSpPr>
          <p:nvPr>
            <p:ph type="dt" sz="half" idx="10"/>
          </p:nvPr>
        </p:nvSpPr>
        <p:spPr/>
        <p:txBody>
          <a:bodyPr/>
          <a:lstStyle/>
          <a:p>
            <a:fld id="{A5EFB1D2-B8CB-40AB-A066-ACBBE61A799B}" type="datetimeFigureOut">
              <a:rPr lang="en-US" smtClean="0"/>
              <a:t>2/7/2026</a:t>
            </a:fld>
            <a:endParaRPr lang="en-US"/>
          </a:p>
        </p:txBody>
      </p:sp>
      <p:sp>
        <p:nvSpPr>
          <p:cNvPr id="5" name="Footer Placeholder 4">
            <a:extLst>
              <a:ext uri="{FF2B5EF4-FFF2-40B4-BE49-F238E27FC236}">
                <a16:creationId xmlns:a16="http://schemas.microsoft.com/office/drawing/2014/main" id="{CB54922B-F6C2-DB7F-072E-90047AE0B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E9CF0-43EF-8743-40C1-5F68CC2929F2}"/>
              </a:ext>
            </a:extLst>
          </p:cNvPr>
          <p:cNvSpPr>
            <a:spLocks noGrp="1"/>
          </p:cNvSpPr>
          <p:nvPr>
            <p:ph type="sldNum" sz="quarter" idx="12"/>
          </p:nvPr>
        </p:nvSpPr>
        <p:spPr/>
        <p:txBody>
          <a:bodyPr/>
          <a:lstStyle/>
          <a:p>
            <a:fld id="{772399C5-BAF0-466F-A634-C3283B170630}" type="slidenum">
              <a:rPr lang="en-US" smtClean="0"/>
              <a:t>‹#›</a:t>
            </a:fld>
            <a:endParaRPr lang="en-US"/>
          </a:p>
        </p:txBody>
      </p:sp>
    </p:spTree>
    <p:extLst>
      <p:ext uri="{BB962C8B-B14F-4D97-AF65-F5344CB8AC3E}">
        <p14:creationId xmlns:p14="http://schemas.microsoft.com/office/powerpoint/2010/main" val="537201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2D01C-80B6-A483-B3A6-0DFC8835C5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511F76-8BF3-0EA0-B233-2BEDB1C6BF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BD6DA0-3FA1-D93D-33E8-DCCB01F123A0}"/>
              </a:ext>
            </a:extLst>
          </p:cNvPr>
          <p:cNvSpPr>
            <a:spLocks noGrp="1"/>
          </p:cNvSpPr>
          <p:nvPr>
            <p:ph type="dt" sz="half" idx="10"/>
          </p:nvPr>
        </p:nvSpPr>
        <p:spPr/>
        <p:txBody>
          <a:bodyPr/>
          <a:lstStyle/>
          <a:p>
            <a:fld id="{A5EFB1D2-B8CB-40AB-A066-ACBBE61A799B}" type="datetimeFigureOut">
              <a:rPr lang="en-US" smtClean="0"/>
              <a:t>2/7/2026</a:t>
            </a:fld>
            <a:endParaRPr lang="en-US"/>
          </a:p>
        </p:txBody>
      </p:sp>
      <p:sp>
        <p:nvSpPr>
          <p:cNvPr id="5" name="Footer Placeholder 4">
            <a:extLst>
              <a:ext uri="{FF2B5EF4-FFF2-40B4-BE49-F238E27FC236}">
                <a16:creationId xmlns:a16="http://schemas.microsoft.com/office/drawing/2014/main" id="{6D38E525-1277-CD45-0879-ACF1007FE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0FE67-0D2B-0DF1-D2FC-A8B417CEDEAC}"/>
              </a:ext>
            </a:extLst>
          </p:cNvPr>
          <p:cNvSpPr>
            <a:spLocks noGrp="1"/>
          </p:cNvSpPr>
          <p:nvPr>
            <p:ph type="sldNum" sz="quarter" idx="12"/>
          </p:nvPr>
        </p:nvSpPr>
        <p:spPr/>
        <p:txBody>
          <a:bodyPr/>
          <a:lstStyle/>
          <a:p>
            <a:fld id="{772399C5-BAF0-466F-A634-C3283B170630}" type="slidenum">
              <a:rPr lang="en-US" smtClean="0"/>
              <a:t>‹#›</a:t>
            </a:fld>
            <a:endParaRPr lang="en-US"/>
          </a:p>
        </p:txBody>
      </p:sp>
    </p:spTree>
    <p:extLst>
      <p:ext uri="{BB962C8B-B14F-4D97-AF65-F5344CB8AC3E}">
        <p14:creationId xmlns:p14="http://schemas.microsoft.com/office/powerpoint/2010/main" val="2722733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EEAE-48C3-E4FB-377B-57898D88B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144C2E-CB1E-4E95-A161-5A0B6DE6F7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C7E344-ABC2-2F45-0A47-A52FB88246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25521A-BB54-6CEC-3B84-1D8B27BB81C1}"/>
              </a:ext>
            </a:extLst>
          </p:cNvPr>
          <p:cNvSpPr>
            <a:spLocks noGrp="1"/>
          </p:cNvSpPr>
          <p:nvPr>
            <p:ph type="dt" sz="half" idx="10"/>
          </p:nvPr>
        </p:nvSpPr>
        <p:spPr/>
        <p:txBody>
          <a:bodyPr/>
          <a:lstStyle/>
          <a:p>
            <a:fld id="{A5EFB1D2-B8CB-40AB-A066-ACBBE61A799B}" type="datetimeFigureOut">
              <a:rPr lang="en-US" smtClean="0"/>
              <a:t>2/7/2026</a:t>
            </a:fld>
            <a:endParaRPr lang="en-US"/>
          </a:p>
        </p:txBody>
      </p:sp>
      <p:sp>
        <p:nvSpPr>
          <p:cNvPr id="6" name="Footer Placeholder 5">
            <a:extLst>
              <a:ext uri="{FF2B5EF4-FFF2-40B4-BE49-F238E27FC236}">
                <a16:creationId xmlns:a16="http://schemas.microsoft.com/office/drawing/2014/main" id="{2BF147DC-E322-1709-4BD0-92B1561C6C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3765E4-AB8E-E841-119F-5CC177227214}"/>
              </a:ext>
            </a:extLst>
          </p:cNvPr>
          <p:cNvSpPr>
            <a:spLocks noGrp="1"/>
          </p:cNvSpPr>
          <p:nvPr>
            <p:ph type="sldNum" sz="quarter" idx="12"/>
          </p:nvPr>
        </p:nvSpPr>
        <p:spPr/>
        <p:txBody>
          <a:bodyPr/>
          <a:lstStyle/>
          <a:p>
            <a:fld id="{772399C5-BAF0-466F-A634-C3283B170630}" type="slidenum">
              <a:rPr lang="en-US" smtClean="0"/>
              <a:t>‹#›</a:t>
            </a:fld>
            <a:endParaRPr lang="en-US"/>
          </a:p>
        </p:txBody>
      </p:sp>
    </p:spTree>
    <p:extLst>
      <p:ext uri="{BB962C8B-B14F-4D97-AF65-F5344CB8AC3E}">
        <p14:creationId xmlns:p14="http://schemas.microsoft.com/office/powerpoint/2010/main" val="2613092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CBA9E-F905-17C4-4947-AAB6764545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8C8712-08D4-FE78-9B1C-1A9C9040D0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BE020B-E8F8-FB9F-C4B6-0086FC7667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9B9017-0D6E-0493-C88B-3153D4F0BA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691269-142A-2E53-49A3-AA2C4F2DD4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EACAA0-983B-77D5-389B-3EA0ACEA7059}"/>
              </a:ext>
            </a:extLst>
          </p:cNvPr>
          <p:cNvSpPr>
            <a:spLocks noGrp="1"/>
          </p:cNvSpPr>
          <p:nvPr>
            <p:ph type="dt" sz="half" idx="10"/>
          </p:nvPr>
        </p:nvSpPr>
        <p:spPr/>
        <p:txBody>
          <a:bodyPr/>
          <a:lstStyle/>
          <a:p>
            <a:fld id="{A5EFB1D2-B8CB-40AB-A066-ACBBE61A799B}" type="datetimeFigureOut">
              <a:rPr lang="en-US" smtClean="0"/>
              <a:t>2/7/2026</a:t>
            </a:fld>
            <a:endParaRPr lang="en-US"/>
          </a:p>
        </p:txBody>
      </p:sp>
      <p:sp>
        <p:nvSpPr>
          <p:cNvPr id="8" name="Footer Placeholder 7">
            <a:extLst>
              <a:ext uri="{FF2B5EF4-FFF2-40B4-BE49-F238E27FC236}">
                <a16:creationId xmlns:a16="http://schemas.microsoft.com/office/drawing/2014/main" id="{E15BFC4F-FA32-1333-D394-A8D7CF74EF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6C97FD-F1E8-A140-5E13-EDD17E106267}"/>
              </a:ext>
            </a:extLst>
          </p:cNvPr>
          <p:cNvSpPr>
            <a:spLocks noGrp="1"/>
          </p:cNvSpPr>
          <p:nvPr>
            <p:ph type="sldNum" sz="quarter" idx="12"/>
          </p:nvPr>
        </p:nvSpPr>
        <p:spPr/>
        <p:txBody>
          <a:bodyPr/>
          <a:lstStyle/>
          <a:p>
            <a:fld id="{772399C5-BAF0-466F-A634-C3283B170630}" type="slidenum">
              <a:rPr lang="en-US" smtClean="0"/>
              <a:t>‹#›</a:t>
            </a:fld>
            <a:endParaRPr lang="en-US"/>
          </a:p>
        </p:txBody>
      </p:sp>
    </p:spTree>
    <p:extLst>
      <p:ext uri="{BB962C8B-B14F-4D97-AF65-F5344CB8AC3E}">
        <p14:creationId xmlns:p14="http://schemas.microsoft.com/office/powerpoint/2010/main" val="3770744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E9AD-37DE-1A63-C2C2-556617F5E1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A34B13-4FDD-994F-3549-29FFEF1BB191}"/>
              </a:ext>
            </a:extLst>
          </p:cNvPr>
          <p:cNvSpPr>
            <a:spLocks noGrp="1"/>
          </p:cNvSpPr>
          <p:nvPr>
            <p:ph type="dt" sz="half" idx="10"/>
          </p:nvPr>
        </p:nvSpPr>
        <p:spPr/>
        <p:txBody>
          <a:bodyPr/>
          <a:lstStyle/>
          <a:p>
            <a:fld id="{A5EFB1D2-B8CB-40AB-A066-ACBBE61A799B}" type="datetimeFigureOut">
              <a:rPr lang="en-US" smtClean="0"/>
              <a:t>2/7/2026</a:t>
            </a:fld>
            <a:endParaRPr lang="en-US"/>
          </a:p>
        </p:txBody>
      </p:sp>
      <p:sp>
        <p:nvSpPr>
          <p:cNvPr id="4" name="Footer Placeholder 3">
            <a:extLst>
              <a:ext uri="{FF2B5EF4-FFF2-40B4-BE49-F238E27FC236}">
                <a16:creationId xmlns:a16="http://schemas.microsoft.com/office/drawing/2014/main" id="{7335DBD9-2C24-1726-C61B-B073E2AB2B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0B80D0-A559-7E29-886B-6B46297A7758}"/>
              </a:ext>
            </a:extLst>
          </p:cNvPr>
          <p:cNvSpPr>
            <a:spLocks noGrp="1"/>
          </p:cNvSpPr>
          <p:nvPr>
            <p:ph type="sldNum" sz="quarter" idx="12"/>
          </p:nvPr>
        </p:nvSpPr>
        <p:spPr/>
        <p:txBody>
          <a:bodyPr/>
          <a:lstStyle/>
          <a:p>
            <a:fld id="{772399C5-BAF0-466F-A634-C3283B170630}" type="slidenum">
              <a:rPr lang="en-US" smtClean="0"/>
              <a:t>‹#›</a:t>
            </a:fld>
            <a:endParaRPr lang="en-US"/>
          </a:p>
        </p:txBody>
      </p:sp>
    </p:spTree>
    <p:extLst>
      <p:ext uri="{BB962C8B-B14F-4D97-AF65-F5344CB8AC3E}">
        <p14:creationId xmlns:p14="http://schemas.microsoft.com/office/powerpoint/2010/main" val="55060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3804E5-92B7-1DBC-957C-C2D53AE7EAF1}"/>
              </a:ext>
            </a:extLst>
          </p:cNvPr>
          <p:cNvSpPr>
            <a:spLocks noGrp="1"/>
          </p:cNvSpPr>
          <p:nvPr>
            <p:ph type="dt" sz="half" idx="10"/>
          </p:nvPr>
        </p:nvSpPr>
        <p:spPr/>
        <p:txBody>
          <a:bodyPr/>
          <a:lstStyle/>
          <a:p>
            <a:fld id="{A5EFB1D2-B8CB-40AB-A066-ACBBE61A799B}" type="datetimeFigureOut">
              <a:rPr lang="en-US" smtClean="0"/>
              <a:t>2/7/2026</a:t>
            </a:fld>
            <a:endParaRPr lang="en-US"/>
          </a:p>
        </p:txBody>
      </p:sp>
      <p:sp>
        <p:nvSpPr>
          <p:cNvPr id="3" name="Footer Placeholder 2">
            <a:extLst>
              <a:ext uri="{FF2B5EF4-FFF2-40B4-BE49-F238E27FC236}">
                <a16:creationId xmlns:a16="http://schemas.microsoft.com/office/drawing/2014/main" id="{675E2775-53A4-A61C-12A8-8A7870ECF4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6EFF2A-5C90-C15C-5511-6F5B0F4C206B}"/>
              </a:ext>
            </a:extLst>
          </p:cNvPr>
          <p:cNvSpPr>
            <a:spLocks noGrp="1"/>
          </p:cNvSpPr>
          <p:nvPr>
            <p:ph type="sldNum" sz="quarter" idx="12"/>
          </p:nvPr>
        </p:nvSpPr>
        <p:spPr/>
        <p:txBody>
          <a:bodyPr/>
          <a:lstStyle/>
          <a:p>
            <a:fld id="{772399C5-BAF0-466F-A634-C3283B170630}" type="slidenum">
              <a:rPr lang="en-US" smtClean="0"/>
              <a:t>‹#›</a:t>
            </a:fld>
            <a:endParaRPr lang="en-US"/>
          </a:p>
        </p:txBody>
      </p:sp>
    </p:spTree>
    <p:extLst>
      <p:ext uri="{BB962C8B-B14F-4D97-AF65-F5344CB8AC3E}">
        <p14:creationId xmlns:p14="http://schemas.microsoft.com/office/powerpoint/2010/main" val="142213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51F7-4021-F728-D37C-87FD5D59D9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C4E019-488A-7622-3823-B3BD890724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AE606E-4D83-C8C9-448B-7B8E684CC1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C6606F-8687-C11B-A648-FDA361825368}"/>
              </a:ext>
            </a:extLst>
          </p:cNvPr>
          <p:cNvSpPr>
            <a:spLocks noGrp="1"/>
          </p:cNvSpPr>
          <p:nvPr>
            <p:ph type="dt" sz="half" idx="10"/>
          </p:nvPr>
        </p:nvSpPr>
        <p:spPr/>
        <p:txBody>
          <a:bodyPr/>
          <a:lstStyle/>
          <a:p>
            <a:fld id="{A5EFB1D2-B8CB-40AB-A066-ACBBE61A799B}" type="datetimeFigureOut">
              <a:rPr lang="en-US" smtClean="0"/>
              <a:t>2/7/2026</a:t>
            </a:fld>
            <a:endParaRPr lang="en-US"/>
          </a:p>
        </p:txBody>
      </p:sp>
      <p:sp>
        <p:nvSpPr>
          <p:cNvPr id="6" name="Footer Placeholder 5">
            <a:extLst>
              <a:ext uri="{FF2B5EF4-FFF2-40B4-BE49-F238E27FC236}">
                <a16:creationId xmlns:a16="http://schemas.microsoft.com/office/drawing/2014/main" id="{0C444873-EA62-3A0A-E8EC-C87AFA3526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DB047-5E5E-DC5A-6293-EF1115EBA5C3}"/>
              </a:ext>
            </a:extLst>
          </p:cNvPr>
          <p:cNvSpPr>
            <a:spLocks noGrp="1"/>
          </p:cNvSpPr>
          <p:nvPr>
            <p:ph type="sldNum" sz="quarter" idx="12"/>
          </p:nvPr>
        </p:nvSpPr>
        <p:spPr/>
        <p:txBody>
          <a:bodyPr/>
          <a:lstStyle/>
          <a:p>
            <a:fld id="{772399C5-BAF0-466F-A634-C3283B170630}" type="slidenum">
              <a:rPr lang="en-US" smtClean="0"/>
              <a:t>‹#›</a:t>
            </a:fld>
            <a:endParaRPr lang="en-US"/>
          </a:p>
        </p:txBody>
      </p:sp>
    </p:spTree>
    <p:extLst>
      <p:ext uri="{BB962C8B-B14F-4D97-AF65-F5344CB8AC3E}">
        <p14:creationId xmlns:p14="http://schemas.microsoft.com/office/powerpoint/2010/main" val="3597068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C8CC3-DC26-80DE-70AD-C4021087C2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C64A97-F97A-F2F2-F591-286433E438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788F93-B681-396E-C052-02BAA1781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23AE3E-9759-4B59-2319-E750DB9A8A92}"/>
              </a:ext>
            </a:extLst>
          </p:cNvPr>
          <p:cNvSpPr>
            <a:spLocks noGrp="1"/>
          </p:cNvSpPr>
          <p:nvPr>
            <p:ph type="dt" sz="half" idx="10"/>
          </p:nvPr>
        </p:nvSpPr>
        <p:spPr/>
        <p:txBody>
          <a:bodyPr/>
          <a:lstStyle/>
          <a:p>
            <a:fld id="{A5EFB1D2-B8CB-40AB-A066-ACBBE61A799B}" type="datetimeFigureOut">
              <a:rPr lang="en-US" smtClean="0"/>
              <a:t>2/7/2026</a:t>
            </a:fld>
            <a:endParaRPr lang="en-US"/>
          </a:p>
        </p:txBody>
      </p:sp>
      <p:sp>
        <p:nvSpPr>
          <p:cNvPr id="6" name="Footer Placeholder 5">
            <a:extLst>
              <a:ext uri="{FF2B5EF4-FFF2-40B4-BE49-F238E27FC236}">
                <a16:creationId xmlns:a16="http://schemas.microsoft.com/office/drawing/2014/main" id="{D988E9B6-E13B-2251-4CA8-F764EE8E89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208AB6-B086-1F82-66E9-4B7745A8C1FF}"/>
              </a:ext>
            </a:extLst>
          </p:cNvPr>
          <p:cNvSpPr>
            <a:spLocks noGrp="1"/>
          </p:cNvSpPr>
          <p:nvPr>
            <p:ph type="sldNum" sz="quarter" idx="12"/>
          </p:nvPr>
        </p:nvSpPr>
        <p:spPr/>
        <p:txBody>
          <a:bodyPr/>
          <a:lstStyle/>
          <a:p>
            <a:fld id="{772399C5-BAF0-466F-A634-C3283B170630}" type="slidenum">
              <a:rPr lang="en-US" smtClean="0"/>
              <a:t>‹#›</a:t>
            </a:fld>
            <a:endParaRPr lang="en-US"/>
          </a:p>
        </p:txBody>
      </p:sp>
    </p:spTree>
    <p:extLst>
      <p:ext uri="{BB962C8B-B14F-4D97-AF65-F5344CB8AC3E}">
        <p14:creationId xmlns:p14="http://schemas.microsoft.com/office/powerpoint/2010/main" val="2423473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C44083-FE54-1769-5B89-72354185A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1F82B5-8645-0B4F-2FF5-79587DE09A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E03D4-6C49-64A6-45D3-9FD55F130F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EFB1D2-B8CB-40AB-A066-ACBBE61A799B}" type="datetimeFigureOut">
              <a:rPr lang="en-US" smtClean="0"/>
              <a:t>2/7/2026</a:t>
            </a:fld>
            <a:endParaRPr lang="en-US"/>
          </a:p>
        </p:txBody>
      </p:sp>
      <p:sp>
        <p:nvSpPr>
          <p:cNvPr id="5" name="Footer Placeholder 4">
            <a:extLst>
              <a:ext uri="{FF2B5EF4-FFF2-40B4-BE49-F238E27FC236}">
                <a16:creationId xmlns:a16="http://schemas.microsoft.com/office/drawing/2014/main" id="{6E647895-33E8-9D43-0F2C-DA42668271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D92ED3-A41D-1722-1BC8-D9F5701191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2399C5-BAF0-466F-A634-C3283B170630}" type="slidenum">
              <a:rPr lang="en-US" smtClean="0"/>
              <a:t>‹#›</a:t>
            </a:fld>
            <a:endParaRPr lang="en-US"/>
          </a:p>
        </p:txBody>
      </p:sp>
    </p:spTree>
    <p:extLst>
      <p:ext uri="{BB962C8B-B14F-4D97-AF65-F5344CB8AC3E}">
        <p14:creationId xmlns:p14="http://schemas.microsoft.com/office/powerpoint/2010/main" val="2367758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C56E34-9C54-F840-8FE6-B2F2BD109443}"/>
              </a:ext>
            </a:extLst>
          </p:cNvPr>
          <p:cNvSpPr>
            <a:spLocks noGrp="1"/>
          </p:cNvSpPr>
          <p:nvPr>
            <p:ph type="ctrTitle"/>
          </p:nvPr>
        </p:nvSpPr>
        <p:spPr>
          <a:xfrm>
            <a:off x="982639" y="1012536"/>
            <a:ext cx="4613300" cy="3163224"/>
          </a:xfrm>
        </p:spPr>
        <p:txBody>
          <a:bodyPr anchor="t">
            <a:normAutofit/>
          </a:bodyPr>
          <a:lstStyle/>
          <a:p>
            <a:pPr algn="l"/>
            <a:r>
              <a:rPr lang="en-US" sz="4800" dirty="0"/>
              <a:t>Radiographic Technique Formulation</a:t>
            </a:r>
          </a:p>
        </p:txBody>
      </p:sp>
      <p:sp>
        <p:nvSpPr>
          <p:cNvPr id="1033" name="Rectangle 1032">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Rectangle 1036">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Xray Technique Card - Xray Mas and Kvp Chart - Radiology Technique Chart -  Xray Study Guide - Xray Tech Gift - Xray Student Gift - Etsy">
            <a:extLst>
              <a:ext uri="{FF2B5EF4-FFF2-40B4-BE49-F238E27FC236}">
                <a16:creationId xmlns:a16="http://schemas.microsoft.com/office/drawing/2014/main" id="{146E8794-EA4B-4130-4C2C-9AE08A7F7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01" r="1647" b="-1"/>
          <a:stretch>
            <a:fillRect/>
          </a:stretch>
        </p:blipFill>
        <p:spPr bwMode="auto">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643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9A73DDB-5E6C-F3C5-E250-BA47451F309B}"/>
              </a:ext>
            </a:extLst>
          </p:cNvPr>
          <p:cNvPicPr>
            <a:picLocks noChangeAspect="1"/>
          </p:cNvPicPr>
          <p:nvPr/>
        </p:nvPicPr>
        <p:blipFill>
          <a:blip r:embed="rId2"/>
          <a:stretch>
            <a:fillRect/>
          </a:stretch>
        </p:blipFill>
        <p:spPr>
          <a:xfrm>
            <a:off x="279143" y="1072632"/>
            <a:ext cx="5221625" cy="4712737"/>
          </a:xfrm>
          <a:prstGeom prst="rect">
            <a:avLst/>
          </a:prstGeom>
        </p:spPr>
      </p:pic>
      <p:sp>
        <p:nvSpPr>
          <p:cNvPr id="3" name="TextBox 2">
            <a:extLst>
              <a:ext uri="{FF2B5EF4-FFF2-40B4-BE49-F238E27FC236}">
                <a16:creationId xmlns:a16="http://schemas.microsoft.com/office/drawing/2014/main" id="{8D7D772A-F35A-469A-EEA0-F1AFB68AC8AA}"/>
              </a:ext>
            </a:extLst>
          </p:cNvPr>
          <p:cNvSpPr txBox="1"/>
          <p:nvPr/>
        </p:nvSpPr>
        <p:spPr>
          <a:xfrm>
            <a:off x="6392583" y="2645922"/>
            <a:ext cx="4434721" cy="3710427"/>
          </a:xfrm>
          <a:prstGeom prst="rect">
            <a:avLst/>
          </a:prstGeom>
        </p:spPr>
        <p:txBody>
          <a:bodyPr vert="horz" lIns="91440" tIns="45720" rIns="91440" bIns="45720" rtlCol="0" anchor="t">
            <a:normAutofit/>
          </a:bodyPr>
          <a:lstStyle/>
          <a:p>
            <a:pPr>
              <a:lnSpc>
                <a:spcPct val="90000"/>
              </a:lnSpc>
              <a:spcAft>
                <a:spcPts val="600"/>
              </a:spcAft>
            </a:pPr>
            <a:r>
              <a:rPr lang="en-US" sz="1900" b="1" dirty="0">
                <a:solidFill>
                  <a:schemeClr val="tx1">
                    <a:alpha val="80000"/>
                  </a:schemeClr>
                </a:solidFill>
              </a:rPr>
              <a:t>What Technique Charts Are NOT</a:t>
            </a:r>
          </a:p>
          <a:p>
            <a:pPr indent="-228600">
              <a:lnSpc>
                <a:spcPct val="90000"/>
              </a:lnSpc>
              <a:spcAft>
                <a:spcPts val="600"/>
              </a:spcAft>
              <a:buFont typeface="Arial" panose="020B0604020202020204" pitchFamily="34" charset="0"/>
              <a:buChar char="•"/>
            </a:pPr>
            <a:endParaRPr lang="en-US" sz="1900" b="1"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1900" dirty="0">
                <a:solidFill>
                  <a:schemeClr val="tx1">
                    <a:alpha val="80000"/>
                  </a:schemeClr>
                </a:solidFill>
              </a:rPr>
              <a:t>Not a replacement for patient assessment</a:t>
            </a:r>
          </a:p>
          <a:p>
            <a:pPr indent="-228600">
              <a:lnSpc>
                <a:spcPct val="90000"/>
              </a:lnSpc>
              <a:spcAft>
                <a:spcPts val="600"/>
              </a:spcAft>
              <a:buFont typeface="Arial" panose="020B0604020202020204" pitchFamily="34" charset="0"/>
              <a:buChar char="•"/>
            </a:pPr>
            <a:endParaRPr lang="en-US" sz="190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1900" dirty="0">
                <a:solidFill>
                  <a:schemeClr val="tx1">
                    <a:alpha val="80000"/>
                  </a:schemeClr>
                </a:solidFill>
              </a:rPr>
              <a:t>Not automated decision systems</a:t>
            </a:r>
          </a:p>
          <a:p>
            <a:pPr indent="-228600">
              <a:lnSpc>
                <a:spcPct val="90000"/>
              </a:lnSpc>
              <a:spcAft>
                <a:spcPts val="600"/>
              </a:spcAft>
              <a:buFont typeface="Arial" panose="020B0604020202020204" pitchFamily="34" charset="0"/>
              <a:buChar char="•"/>
            </a:pPr>
            <a:endParaRPr lang="en-US" sz="190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1900" dirty="0">
                <a:solidFill>
                  <a:schemeClr val="tx1">
                    <a:alpha val="80000"/>
                  </a:schemeClr>
                </a:solidFill>
              </a:rPr>
              <a:t>Not equivalent to APR or AEC</a:t>
            </a:r>
          </a:p>
          <a:p>
            <a:pPr indent="-228600">
              <a:lnSpc>
                <a:spcPct val="90000"/>
              </a:lnSpc>
              <a:spcAft>
                <a:spcPts val="600"/>
              </a:spcAft>
              <a:buFont typeface="Arial" panose="020B0604020202020204" pitchFamily="34" charset="0"/>
              <a:buChar char="•"/>
            </a:pPr>
            <a:endParaRPr lang="en-US" sz="190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1900" dirty="0">
                <a:solidFill>
                  <a:schemeClr val="tx1">
                    <a:alpha val="80000"/>
                  </a:schemeClr>
                </a:solidFill>
              </a:rPr>
              <a:t>Not designed for every possible clinical condition</a:t>
            </a:r>
          </a:p>
        </p:txBody>
      </p:sp>
      <p:cxnSp>
        <p:nvCxnSpPr>
          <p:cNvPr id="13"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753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3F150C-6524-E7C6-ED8E-17842F598698}"/>
              </a:ext>
            </a:extLst>
          </p:cNvPr>
          <p:cNvSpPr txBox="1"/>
          <p:nvPr/>
        </p:nvSpPr>
        <p:spPr>
          <a:xfrm>
            <a:off x="399497" y="348594"/>
            <a:ext cx="11333061" cy="4801314"/>
          </a:xfrm>
          <a:prstGeom prst="rect">
            <a:avLst/>
          </a:prstGeom>
          <a:noFill/>
        </p:spPr>
        <p:txBody>
          <a:bodyPr wrap="square">
            <a:spAutoFit/>
          </a:bodyPr>
          <a:lstStyle/>
          <a:p>
            <a:pPr>
              <a:buNone/>
            </a:pPr>
            <a:r>
              <a:rPr lang="en-US" b="1" dirty="0"/>
              <a:t>What APR Is</a:t>
            </a:r>
          </a:p>
          <a:p>
            <a:pPr>
              <a:buNone/>
            </a:pPr>
            <a:endParaRPr lang="en-US" b="1" dirty="0"/>
          </a:p>
          <a:p>
            <a:pPr>
              <a:buNone/>
            </a:pPr>
            <a:r>
              <a:rPr lang="en-US" b="1" dirty="0"/>
              <a:t>Anatomic Programming (APR)</a:t>
            </a:r>
            <a:r>
              <a:rPr lang="en-US" dirty="0"/>
              <a:t> is a </a:t>
            </a:r>
            <a:r>
              <a:rPr lang="en-US" b="1" dirty="0"/>
              <a:t>computer-controlled exposure selection system</a:t>
            </a:r>
            <a:r>
              <a:rPr lang="en-US" dirty="0"/>
              <a:t> built into modern radiographic generators.</a:t>
            </a:r>
          </a:p>
          <a:p>
            <a:pPr>
              <a:buNone/>
            </a:pPr>
            <a:endParaRPr lang="en-US" dirty="0"/>
          </a:p>
          <a:p>
            <a:pPr>
              <a:buFont typeface="Arial" panose="020B0604020202020204" pitchFamily="34" charset="0"/>
              <a:buChar char="•"/>
            </a:pPr>
            <a:r>
              <a:rPr lang="en-US" dirty="0"/>
              <a:t>Preprogrammed exposure factors based on </a:t>
            </a:r>
            <a:r>
              <a:rPr lang="en-US" b="1" dirty="0"/>
              <a:t>body part</a:t>
            </a:r>
            <a:r>
              <a:rPr lang="en-US" dirty="0"/>
              <a:t> and </a:t>
            </a:r>
            <a:r>
              <a:rPr lang="en-US" b="1" dirty="0"/>
              <a:t>projection</a:t>
            </a:r>
          </a:p>
          <a:p>
            <a:pPr>
              <a:buFont typeface="Arial" panose="020B0604020202020204" pitchFamily="34" charset="0"/>
              <a:buChar char="•"/>
            </a:pPr>
            <a:endParaRPr lang="en-US" dirty="0"/>
          </a:p>
          <a:p>
            <a:pPr>
              <a:buFont typeface="Arial" panose="020B0604020202020204" pitchFamily="34" charset="0"/>
              <a:buChar char="•"/>
            </a:pPr>
            <a:r>
              <a:rPr lang="en-US" dirty="0"/>
              <a:t>Controlled by </a:t>
            </a:r>
            <a:r>
              <a:rPr lang="en-US" b="1" dirty="0"/>
              <a:t>integrated microprocessor circuitry</a:t>
            </a:r>
          </a:p>
          <a:p>
            <a:pPr>
              <a:buFont typeface="Arial" panose="020B0604020202020204" pitchFamily="34" charset="0"/>
              <a:buChar char="•"/>
            </a:pPr>
            <a:endParaRPr lang="en-US" dirty="0"/>
          </a:p>
          <a:p>
            <a:pPr>
              <a:buFont typeface="Arial" panose="020B0604020202020204" pitchFamily="34" charset="0"/>
              <a:buChar char="•"/>
            </a:pPr>
            <a:r>
              <a:rPr lang="en-US" dirty="0"/>
              <a:t>Automatically displays </a:t>
            </a:r>
            <a:r>
              <a:rPr lang="en-US" b="1" dirty="0"/>
              <a:t>suggested </a:t>
            </a:r>
            <a:r>
              <a:rPr lang="en-US" b="1" dirty="0" err="1"/>
              <a:t>kVp</a:t>
            </a:r>
            <a:r>
              <a:rPr lang="en-US" b="1" dirty="0"/>
              <a:t>, mA, and exposure time</a:t>
            </a:r>
          </a:p>
          <a:p>
            <a:pPr>
              <a:buFont typeface="Arial" panose="020B0604020202020204" pitchFamily="34" charset="0"/>
              <a:buChar char="•"/>
            </a:pPr>
            <a:endParaRPr lang="en-US" dirty="0"/>
          </a:p>
          <a:p>
            <a:pPr>
              <a:buFont typeface="Arial" panose="020B0604020202020204" pitchFamily="34" charset="0"/>
              <a:buChar char="•"/>
            </a:pPr>
            <a:r>
              <a:rPr lang="en-US" dirty="0"/>
              <a:t>Designed to improve </a:t>
            </a:r>
            <a:r>
              <a:rPr lang="en-US" b="1" dirty="0"/>
              <a:t>consistency, efficiency, and workflow</a:t>
            </a:r>
          </a:p>
          <a:p>
            <a:pPr>
              <a:buFont typeface="Arial" panose="020B0604020202020204" pitchFamily="34" charset="0"/>
              <a:buChar char="•"/>
            </a:pPr>
            <a:endParaRPr lang="en-US" dirty="0"/>
          </a:p>
          <a:p>
            <a:pPr>
              <a:buFont typeface="Arial" panose="020B0604020202020204" pitchFamily="34" charset="0"/>
              <a:buChar char="•"/>
            </a:pPr>
            <a:r>
              <a:rPr lang="en-US" dirty="0"/>
              <a:t>Still allows </a:t>
            </a:r>
            <a:r>
              <a:rPr lang="en-US" b="1" dirty="0"/>
              <a:t>manual override</a:t>
            </a:r>
            <a:r>
              <a:rPr lang="en-US" dirty="0"/>
              <a:t> by the technologist</a:t>
            </a:r>
          </a:p>
          <a:p>
            <a:pPr>
              <a:buFont typeface="Arial" panose="020B0604020202020204" pitchFamily="34" charset="0"/>
              <a:buChar char="•"/>
            </a:pPr>
            <a:endParaRPr lang="en-US" dirty="0"/>
          </a:p>
          <a:p>
            <a:pPr>
              <a:buNone/>
            </a:pPr>
            <a:r>
              <a:rPr lang="en-US" dirty="0"/>
              <a:t>APR is essentially a </a:t>
            </a:r>
            <a:r>
              <a:rPr lang="en-US" b="1" dirty="0"/>
              <a:t>digital logic system</a:t>
            </a:r>
            <a:r>
              <a:rPr lang="en-US" dirty="0"/>
              <a:t> that selects exposure parameters using stored algorithms rather than human recall.</a:t>
            </a:r>
          </a:p>
        </p:txBody>
      </p:sp>
    </p:spTree>
    <p:extLst>
      <p:ext uri="{BB962C8B-B14F-4D97-AF65-F5344CB8AC3E}">
        <p14:creationId xmlns:p14="http://schemas.microsoft.com/office/powerpoint/2010/main" val="2869278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7DD778C-14E2-E571-EDC9-858DA394E4BC}"/>
              </a:ext>
            </a:extLst>
          </p:cNvPr>
          <p:cNvPicPr>
            <a:picLocks noChangeAspect="1"/>
          </p:cNvPicPr>
          <p:nvPr/>
        </p:nvPicPr>
        <p:blipFill>
          <a:blip r:embed="rId2"/>
          <a:srcRect l="3236" r="3001"/>
          <a:stretch>
            <a:fillRect/>
          </a:stretch>
        </p:blipFill>
        <p:spPr>
          <a:xfrm>
            <a:off x="1"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FD778C0-906E-1EF0-B6E6-A8D2EAC64540}"/>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b="1"/>
              <a:t>What APR Is </a:t>
            </a:r>
            <a:r>
              <a:rPr lang="en-US" sz="1400" b="1" i="1"/>
              <a:t>Not</a:t>
            </a:r>
          </a:p>
          <a:p>
            <a:pPr indent="-228600">
              <a:lnSpc>
                <a:spcPct val="90000"/>
              </a:lnSpc>
              <a:spcAft>
                <a:spcPts val="600"/>
              </a:spcAft>
              <a:buFont typeface="Arial" panose="020B0604020202020204" pitchFamily="34" charset="0"/>
              <a:buChar char="•"/>
            </a:pPr>
            <a:endParaRPr lang="en-US" sz="1400" b="1"/>
          </a:p>
          <a:p>
            <a:pPr indent="-228600">
              <a:lnSpc>
                <a:spcPct val="90000"/>
              </a:lnSpc>
              <a:spcAft>
                <a:spcPts val="600"/>
              </a:spcAft>
              <a:buFont typeface="Arial" panose="020B0604020202020204" pitchFamily="34" charset="0"/>
              <a:buChar char="•"/>
            </a:pPr>
            <a:r>
              <a:rPr lang="en-US" sz="1400"/>
              <a:t>APR is </a:t>
            </a:r>
            <a:r>
              <a:rPr lang="en-US" sz="1400" b="1"/>
              <a:t>not autonomous</a:t>
            </a:r>
            <a:r>
              <a:rPr lang="en-US" sz="1400"/>
              <a:t> and </a:t>
            </a:r>
            <a:r>
              <a:rPr lang="en-US" sz="1400" b="1"/>
              <a:t>not infallible</a:t>
            </a:r>
            <a:r>
              <a:rPr lang="en-US" sz="1400"/>
              <a:t>.</a:t>
            </a:r>
          </a:p>
          <a:p>
            <a:pPr indent="-228600">
              <a:lnSpc>
                <a:spcPct val="90000"/>
              </a:lnSpc>
              <a:spcAft>
                <a:spcPts val="600"/>
              </a:spcAft>
              <a:buFont typeface="Arial" panose="020B0604020202020204" pitchFamily="34" charset="0"/>
              <a:buChar char="•"/>
            </a:pPr>
            <a:r>
              <a:rPr lang="en-US" sz="1400"/>
              <a:t>It does </a:t>
            </a:r>
            <a:r>
              <a:rPr lang="en-US" sz="1400" b="1"/>
              <a:t>not assess patient size</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It does </a:t>
            </a:r>
            <a:r>
              <a:rPr lang="en-US" sz="1400" b="1"/>
              <a:t>not detect pathology</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It does </a:t>
            </a:r>
            <a:r>
              <a:rPr lang="en-US" sz="1400" b="1"/>
              <a:t>not replace clinical judgment</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It does </a:t>
            </a:r>
            <a:r>
              <a:rPr lang="en-US" sz="1400" b="1"/>
              <a:t>not guarantee correct exposure</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The technologist remains fully responsible for image quality and dose optimization.</a:t>
            </a:r>
          </a:p>
        </p:txBody>
      </p:sp>
    </p:spTree>
    <p:extLst>
      <p:ext uri="{BB962C8B-B14F-4D97-AF65-F5344CB8AC3E}">
        <p14:creationId xmlns:p14="http://schemas.microsoft.com/office/powerpoint/2010/main" val="3638248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8B3F726-FE8B-FA7D-8EAE-B9300C7D37AE}"/>
              </a:ext>
            </a:extLst>
          </p:cNvPr>
          <p:cNvPicPr>
            <a:picLocks noChangeAspect="1"/>
          </p:cNvPicPr>
          <p:nvPr/>
        </p:nvPicPr>
        <p:blipFill>
          <a:blip r:embed="rId2"/>
          <a:stretch>
            <a:fillRect/>
          </a:stretch>
        </p:blipFill>
        <p:spPr>
          <a:xfrm>
            <a:off x="643467" y="689102"/>
            <a:ext cx="10905066" cy="5479794"/>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485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25214C-13CB-6176-4A90-A827F14DEF0C}"/>
              </a:ext>
            </a:extLst>
          </p:cNvPr>
          <p:cNvSpPr txBox="1"/>
          <p:nvPr/>
        </p:nvSpPr>
        <p:spPr>
          <a:xfrm>
            <a:off x="493628" y="600006"/>
            <a:ext cx="11218760" cy="2031325"/>
          </a:xfrm>
          <a:prstGeom prst="rect">
            <a:avLst/>
          </a:prstGeom>
          <a:noFill/>
        </p:spPr>
        <p:txBody>
          <a:bodyPr wrap="square">
            <a:spAutoFit/>
          </a:bodyPr>
          <a:lstStyle/>
          <a:p>
            <a:pPr>
              <a:buNone/>
            </a:pPr>
            <a:r>
              <a:rPr lang="en-US" b="1" dirty="0"/>
              <a:t>Technique Chart: The Functional Equivalent</a:t>
            </a:r>
          </a:p>
          <a:p>
            <a:pPr>
              <a:buNone/>
            </a:pPr>
            <a:endParaRPr lang="en-US" b="1" dirty="0"/>
          </a:p>
          <a:p>
            <a:pPr>
              <a:buNone/>
            </a:pPr>
            <a:r>
              <a:rPr lang="en-US" dirty="0"/>
              <a:t>A </a:t>
            </a:r>
            <a:r>
              <a:rPr lang="en-US" b="1" dirty="0"/>
              <a:t>technique chart</a:t>
            </a:r>
            <a:r>
              <a:rPr lang="en-US" dirty="0"/>
              <a:t> is the </a:t>
            </a:r>
            <a:r>
              <a:rPr lang="en-US" b="1" dirty="0"/>
              <a:t>conceptual and operational equivalent</a:t>
            </a:r>
            <a:r>
              <a:rPr lang="en-US" dirty="0"/>
              <a:t> of APR.</a:t>
            </a:r>
          </a:p>
          <a:p>
            <a:pPr>
              <a:buNone/>
            </a:pPr>
            <a:endParaRPr lang="en-US" dirty="0"/>
          </a:p>
          <a:p>
            <a:pPr>
              <a:buNone/>
            </a:pPr>
            <a:r>
              <a:rPr lang="en-US" dirty="0"/>
              <a:t>Both systems serve the same core purpose:</a:t>
            </a:r>
          </a:p>
          <a:p>
            <a:pPr>
              <a:buNone/>
            </a:pPr>
            <a:endParaRPr lang="en-US" dirty="0"/>
          </a:p>
          <a:p>
            <a:pPr>
              <a:buNone/>
            </a:pPr>
            <a:r>
              <a:rPr lang="en-US" b="1" dirty="0"/>
              <a:t>Selecting appropriate exposure factors for a given anatomic region and projection</a:t>
            </a:r>
            <a:endParaRPr lang="en-US" dirty="0"/>
          </a:p>
        </p:txBody>
      </p:sp>
      <p:sp>
        <p:nvSpPr>
          <p:cNvPr id="5" name="TextBox 4">
            <a:extLst>
              <a:ext uri="{FF2B5EF4-FFF2-40B4-BE49-F238E27FC236}">
                <a16:creationId xmlns:a16="http://schemas.microsoft.com/office/drawing/2014/main" id="{55C553D7-6E61-E73B-2282-C3EFD9F11CCC}"/>
              </a:ext>
            </a:extLst>
          </p:cNvPr>
          <p:cNvSpPr txBox="1"/>
          <p:nvPr/>
        </p:nvSpPr>
        <p:spPr>
          <a:xfrm>
            <a:off x="855570" y="3548254"/>
            <a:ext cx="10722348" cy="1754326"/>
          </a:xfrm>
          <a:prstGeom prst="rect">
            <a:avLst/>
          </a:prstGeom>
          <a:noFill/>
        </p:spPr>
        <p:txBody>
          <a:bodyPr wrap="square">
            <a:spAutoFit/>
          </a:bodyPr>
          <a:lstStyle/>
          <a:p>
            <a:r>
              <a:rPr lang="en-US" b="1" dirty="0"/>
              <a:t>Technique chart</a:t>
            </a:r>
            <a:r>
              <a:rPr lang="en-US" dirty="0"/>
              <a:t> → a </a:t>
            </a:r>
            <a:r>
              <a:rPr lang="en-US" b="1" dirty="0"/>
              <a:t>reference system</a:t>
            </a:r>
            <a:r>
              <a:rPr lang="en-US" dirty="0"/>
              <a:t> created by humans</a:t>
            </a:r>
          </a:p>
          <a:p>
            <a:endParaRPr lang="en-US" dirty="0"/>
          </a:p>
          <a:p>
            <a:r>
              <a:rPr lang="en-US" b="1" dirty="0"/>
              <a:t>APR</a:t>
            </a:r>
            <a:r>
              <a:rPr lang="en-US" dirty="0"/>
              <a:t> → an </a:t>
            </a:r>
            <a:r>
              <a:rPr lang="en-US" b="1" dirty="0"/>
              <a:t>automated exposure selection system</a:t>
            </a:r>
            <a:r>
              <a:rPr lang="en-US" dirty="0"/>
              <a:t> embedded in the generator</a:t>
            </a:r>
          </a:p>
          <a:p>
            <a:endParaRPr lang="en-US" dirty="0"/>
          </a:p>
          <a:p>
            <a:endParaRPr lang="en-US" dirty="0"/>
          </a:p>
          <a:p>
            <a:pPr algn="ctr">
              <a:buNone/>
            </a:pPr>
            <a:r>
              <a:rPr lang="en-US" dirty="0">
                <a:solidFill>
                  <a:srgbClr val="C00000"/>
                </a:solidFill>
              </a:rPr>
              <a:t>They are </a:t>
            </a:r>
            <a:r>
              <a:rPr lang="en-US" b="1" dirty="0">
                <a:solidFill>
                  <a:srgbClr val="C00000"/>
                </a:solidFill>
              </a:rPr>
              <a:t>functionally related</a:t>
            </a:r>
            <a:r>
              <a:rPr lang="en-US" dirty="0">
                <a:solidFill>
                  <a:srgbClr val="C00000"/>
                </a:solidFill>
              </a:rPr>
              <a:t>, not identical</a:t>
            </a:r>
          </a:p>
        </p:txBody>
      </p:sp>
    </p:spTree>
    <p:extLst>
      <p:ext uri="{BB962C8B-B14F-4D97-AF65-F5344CB8AC3E}">
        <p14:creationId xmlns:p14="http://schemas.microsoft.com/office/powerpoint/2010/main" val="954122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7364B-74D7-E2ED-D963-49290BD3B589}"/>
              </a:ext>
            </a:extLst>
          </p:cNvPr>
          <p:cNvPicPr>
            <a:picLocks noChangeAspect="1"/>
          </p:cNvPicPr>
          <p:nvPr/>
        </p:nvPicPr>
        <p:blipFill>
          <a:blip r:embed="rId2"/>
          <a:srcRect l="14287" r="14052"/>
          <a:stretch>
            <a:fillRect/>
          </a:stretch>
        </p:blipFill>
        <p:spPr>
          <a:xfrm>
            <a:off x="20" y="10"/>
            <a:ext cx="7390243" cy="6857990"/>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TextBox 2">
            <a:extLst>
              <a:ext uri="{FF2B5EF4-FFF2-40B4-BE49-F238E27FC236}">
                <a16:creationId xmlns:a16="http://schemas.microsoft.com/office/drawing/2014/main" id="{2A916698-1CE8-8A6E-ECD6-9C4CECCE09EF}"/>
              </a:ext>
            </a:extLst>
          </p:cNvPr>
          <p:cNvSpPr txBox="1"/>
          <p:nvPr/>
        </p:nvSpPr>
        <p:spPr>
          <a:xfrm>
            <a:off x="8079978" y="2533476"/>
            <a:ext cx="3369234" cy="3447832"/>
          </a:xfrm>
          <a:prstGeom prst="rect">
            <a:avLst/>
          </a:prstGeom>
        </p:spPr>
        <p:txBody>
          <a:bodyPr vert="horz" lIns="91440" tIns="45720" rIns="91440" bIns="45720" rtlCol="0" anchor="t">
            <a:normAutofit/>
          </a:bodyPr>
          <a:lstStyle/>
          <a:p>
            <a:pPr>
              <a:lnSpc>
                <a:spcPct val="90000"/>
              </a:lnSpc>
              <a:spcAft>
                <a:spcPts val="600"/>
              </a:spcAft>
            </a:pPr>
            <a:r>
              <a:rPr lang="en-US" sz="1600" b="1" dirty="0"/>
              <a:t>APR vs AEC</a:t>
            </a:r>
          </a:p>
          <a:p>
            <a:pPr indent="-228600">
              <a:lnSpc>
                <a:spcPct val="90000"/>
              </a:lnSpc>
              <a:spcAft>
                <a:spcPts val="600"/>
              </a:spcAft>
              <a:buFont typeface="Arial" panose="020B0604020202020204" pitchFamily="34" charset="0"/>
              <a:buChar char="•"/>
            </a:pPr>
            <a:endParaRPr lang="en-US" sz="1600" b="1" dirty="0"/>
          </a:p>
          <a:p>
            <a:pPr indent="-228600">
              <a:lnSpc>
                <a:spcPct val="90000"/>
              </a:lnSpc>
              <a:spcAft>
                <a:spcPts val="600"/>
              </a:spcAft>
              <a:buFont typeface="Arial" panose="020B0604020202020204" pitchFamily="34" charset="0"/>
              <a:buChar char="•"/>
            </a:pPr>
            <a:r>
              <a:rPr lang="en-US" sz="1600" dirty="0"/>
              <a:t>APR: selects suggested technique factors</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AEC: terminates exposure based on detector input</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Both rely on correct technologist setup</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Neither replaces critical thinking</a:t>
            </a:r>
          </a:p>
        </p:txBody>
      </p:sp>
    </p:spTree>
    <p:extLst>
      <p:ext uri="{BB962C8B-B14F-4D97-AF65-F5344CB8AC3E}">
        <p14:creationId xmlns:p14="http://schemas.microsoft.com/office/powerpoint/2010/main" val="874219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701BA7-CDDE-9417-F607-06E8447DD8C7}"/>
              </a:ext>
            </a:extLst>
          </p:cNvPr>
          <p:cNvSpPr txBox="1"/>
          <p:nvPr/>
        </p:nvSpPr>
        <p:spPr>
          <a:xfrm>
            <a:off x="446562" y="379464"/>
            <a:ext cx="10869137" cy="1200329"/>
          </a:xfrm>
          <a:prstGeom prst="rect">
            <a:avLst/>
          </a:prstGeom>
          <a:noFill/>
        </p:spPr>
        <p:txBody>
          <a:bodyPr wrap="square">
            <a:spAutoFit/>
          </a:bodyPr>
          <a:lstStyle/>
          <a:p>
            <a:pPr>
              <a:buNone/>
            </a:pPr>
            <a:r>
              <a:rPr lang="en-US" b="1" dirty="0"/>
              <a:t>Variables Standardized in Technique Charts</a:t>
            </a:r>
          </a:p>
          <a:p>
            <a:pPr>
              <a:buNone/>
            </a:pPr>
            <a:endParaRPr lang="en-US" b="1" dirty="0"/>
          </a:p>
          <a:p>
            <a:pPr>
              <a:buNone/>
            </a:pPr>
            <a:r>
              <a:rPr lang="en-US" dirty="0"/>
              <a:t>A technique chart standardizes </a:t>
            </a:r>
            <a:r>
              <a:rPr lang="en-US" b="1" dirty="0"/>
              <a:t>baseline exposure conditions</a:t>
            </a:r>
            <a:r>
              <a:rPr lang="en-US" dirty="0"/>
              <a:t> so that image quality and patient dose remain consistent across examinations</a:t>
            </a:r>
          </a:p>
        </p:txBody>
      </p:sp>
      <p:sp>
        <p:nvSpPr>
          <p:cNvPr id="5" name="TextBox 4">
            <a:extLst>
              <a:ext uri="{FF2B5EF4-FFF2-40B4-BE49-F238E27FC236}">
                <a16:creationId xmlns:a16="http://schemas.microsoft.com/office/drawing/2014/main" id="{C81928BD-0D79-0618-C512-5D28368449BF}"/>
              </a:ext>
            </a:extLst>
          </p:cNvPr>
          <p:cNvSpPr txBox="1"/>
          <p:nvPr/>
        </p:nvSpPr>
        <p:spPr>
          <a:xfrm>
            <a:off x="539563" y="1812221"/>
            <a:ext cx="6094878" cy="2862322"/>
          </a:xfrm>
          <a:prstGeom prst="rect">
            <a:avLst/>
          </a:prstGeom>
          <a:noFill/>
        </p:spPr>
        <p:txBody>
          <a:bodyPr wrap="square">
            <a:spAutoFit/>
          </a:bodyPr>
          <a:lstStyle/>
          <a:p>
            <a:pPr marL="285750" indent="-285750">
              <a:buFont typeface="Arial" panose="020B0604020202020204" pitchFamily="34" charset="0"/>
              <a:buChar char="•"/>
            </a:pPr>
            <a:r>
              <a:rPr lang="en-US" dirty="0"/>
              <a:t>Anatomic Part and Projection</a:t>
            </a:r>
          </a:p>
          <a:p>
            <a:pPr marL="285750" indent="-285750">
              <a:buFont typeface="Arial" panose="020B0604020202020204" pitchFamily="34" charset="0"/>
              <a:buChar char="•"/>
            </a:pPr>
            <a:r>
              <a:rPr lang="en-US" dirty="0" err="1"/>
              <a:t>kVp</a:t>
            </a:r>
            <a:endParaRPr lang="en-US" dirty="0"/>
          </a:p>
          <a:p>
            <a:pPr marL="285750" indent="-285750">
              <a:buFont typeface="Arial" panose="020B0604020202020204" pitchFamily="34" charset="0"/>
              <a:buChar char="•"/>
            </a:pPr>
            <a:r>
              <a:rPr lang="en-US" dirty="0" err="1"/>
              <a:t>mAs</a:t>
            </a:r>
            <a:endParaRPr lang="en-US" dirty="0"/>
          </a:p>
          <a:p>
            <a:pPr marL="285750" indent="-285750">
              <a:buFont typeface="Arial" panose="020B0604020202020204" pitchFamily="34" charset="0"/>
              <a:buChar char="•"/>
            </a:pPr>
            <a:r>
              <a:rPr lang="en-US" dirty="0"/>
              <a:t>Grid Use and Grid Ratio</a:t>
            </a:r>
          </a:p>
          <a:p>
            <a:pPr marL="285750" indent="-285750">
              <a:buFont typeface="Arial" panose="020B0604020202020204" pitchFamily="34" charset="0"/>
              <a:buChar char="•"/>
            </a:pPr>
            <a:r>
              <a:rPr lang="en-US" dirty="0"/>
              <a:t>Source-to-Image Receptor Distance (SID)</a:t>
            </a:r>
          </a:p>
          <a:p>
            <a:pPr marL="285750" indent="-285750">
              <a:buFont typeface="Arial" panose="020B0604020202020204" pitchFamily="34" charset="0"/>
              <a:buChar char="•"/>
            </a:pPr>
            <a:r>
              <a:rPr lang="en-US" dirty="0"/>
              <a:t>Image Receptor Type</a:t>
            </a:r>
          </a:p>
          <a:p>
            <a:pPr marL="285750" indent="-285750">
              <a:buFont typeface="Arial" panose="020B0604020202020204" pitchFamily="34" charset="0"/>
              <a:buChar char="•"/>
            </a:pPr>
            <a:r>
              <a:rPr lang="en-US" dirty="0"/>
              <a:t>Patient Thickness / Body Habitus Categories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 of Automatic Exposure Control (AEC)?</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17490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6" name="Rectangle 5135">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8" name="Rectangle 5137">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hest Radiology">
            <a:extLst>
              <a:ext uri="{FF2B5EF4-FFF2-40B4-BE49-F238E27FC236}">
                <a16:creationId xmlns:a16="http://schemas.microsoft.com/office/drawing/2014/main" id="{0D325A3C-96FE-26C7-70D0-01152DDFE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820" r="10359"/>
          <a:stretch>
            <a:fillRect/>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4AF429-8281-8D20-9D99-DE2AE080C078}"/>
              </a:ext>
            </a:extLst>
          </p:cNvPr>
          <p:cNvSpPr txBox="1"/>
          <p:nvPr/>
        </p:nvSpPr>
        <p:spPr>
          <a:xfrm>
            <a:off x="4198966" y="2147357"/>
            <a:ext cx="3810000" cy="410104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1" dirty="0">
                <a:solidFill>
                  <a:schemeClr val="tx1">
                    <a:lumMod val="85000"/>
                    <a:lumOff val="15000"/>
                  </a:schemeClr>
                </a:solidFill>
              </a:rPr>
              <a:t>Anatomic Part and Projection</a:t>
            </a:r>
          </a:p>
          <a:p>
            <a:pPr indent="-228600">
              <a:lnSpc>
                <a:spcPct val="90000"/>
              </a:lnSpc>
              <a:spcAft>
                <a:spcPts val="600"/>
              </a:spcAft>
              <a:buFont typeface="Arial" panose="020B0604020202020204" pitchFamily="34" charset="0"/>
              <a:buChar char="•"/>
            </a:pPr>
            <a:endParaRPr lang="en-US" sz="1700" b="1" dirty="0">
              <a:solidFill>
                <a:schemeClr val="tx1">
                  <a:lumMod val="85000"/>
                  <a:lumOff val="15000"/>
                </a:schemeClr>
              </a:solidFill>
            </a:endParaRPr>
          </a:p>
          <a:p>
            <a:pPr indent="-228600">
              <a:lnSpc>
                <a:spcPct val="90000"/>
              </a:lnSpc>
              <a:spcAft>
                <a:spcPts val="600"/>
              </a:spcAft>
              <a:buFont typeface="Arial" panose="020B0604020202020204" pitchFamily="34" charset="0"/>
              <a:buChar char="•"/>
            </a:pPr>
            <a:r>
              <a:rPr lang="en-US" sz="1700" dirty="0">
                <a:solidFill>
                  <a:schemeClr val="tx1">
                    <a:lumMod val="85000"/>
                    <a:lumOff val="15000"/>
                  </a:schemeClr>
                </a:solidFill>
              </a:rPr>
              <a:t>Specifies </a:t>
            </a:r>
            <a:r>
              <a:rPr lang="en-US" sz="1700" b="1" dirty="0">
                <a:solidFill>
                  <a:schemeClr val="tx1">
                    <a:lumMod val="85000"/>
                    <a:lumOff val="15000"/>
                  </a:schemeClr>
                </a:solidFill>
              </a:rPr>
              <a:t>body part</a:t>
            </a:r>
            <a:r>
              <a:rPr lang="en-US" sz="1700" dirty="0">
                <a:solidFill>
                  <a:schemeClr val="tx1">
                    <a:lumMod val="85000"/>
                    <a:lumOff val="15000"/>
                  </a:schemeClr>
                </a:solidFill>
              </a:rPr>
              <a:t> (e.g., chest, abdomen, extremity)</a:t>
            </a:r>
          </a:p>
          <a:p>
            <a:pPr indent="-228600">
              <a:lnSpc>
                <a:spcPct val="90000"/>
              </a:lnSpc>
              <a:spcAft>
                <a:spcPts val="600"/>
              </a:spcAft>
              <a:buFont typeface="Arial" panose="020B0604020202020204" pitchFamily="34" charset="0"/>
              <a:buChar char="•"/>
            </a:pPr>
            <a:endParaRPr lang="en-US" sz="1700" dirty="0">
              <a:solidFill>
                <a:schemeClr val="tx1">
                  <a:lumMod val="85000"/>
                  <a:lumOff val="15000"/>
                </a:schemeClr>
              </a:solidFill>
            </a:endParaRPr>
          </a:p>
          <a:p>
            <a:pPr indent="-228600">
              <a:lnSpc>
                <a:spcPct val="90000"/>
              </a:lnSpc>
              <a:spcAft>
                <a:spcPts val="600"/>
              </a:spcAft>
              <a:buFont typeface="Arial" panose="020B0604020202020204" pitchFamily="34" charset="0"/>
              <a:buChar char="•"/>
            </a:pPr>
            <a:r>
              <a:rPr lang="en-US" sz="1700" dirty="0">
                <a:solidFill>
                  <a:schemeClr val="tx1">
                    <a:lumMod val="85000"/>
                    <a:lumOff val="15000"/>
                  </a:schemeClr>
                </a:solidFill>
              </a:rPr>
              <a:t>Defines </a:t>
            </a:r>
            <a:r>
              <a:rPr lang="en-US" sz="1700" b="1" dirty="0">
                <a:solidFill>
                  <a:schemeClr val="tx1">
                    <a:lumMod val="85000"/>
                    <a:lumOff val="15000"/>
                  </a:schemeClr>
                </a:solidFill>
              </a:rPr>
              <a:t>projection or view</a:t>
            </a:r>
            <a:r>
              <a:rPr lang="en-US" sz="1700" dirty="0">
                <a:solidFill>
                  <a:schemeClr val="tx1">
                    <a:lumMod val="85000"/>
                    <a:lumOff val="15000"/>
                  </a:schemeClr>
                </a:solidFill>
              </a:rPr>
              <a:t> (AP, PA, lateral, oblique)</a:t>
            </a:r>
          </a:p>
          <a:p>
            <a:pPr indent="-228600">
              <a:lnSpc>
                <a:spcPct val="90000"/>
              </a:lnSpc>
              <a:spcAft>
                <a:spcPts val="600"/>
              </a:spcAft>
              <a:buFont typeface="Arial" panose="020B0604020202020204" pitchFamily="34" charset="0"/>
              <a:buChar char="•"/>
            </a:pPr>
            <a:endParaRPr lang="en-US" sz="1700" dirty="0">
              <a:solidFill>
                <a:schemeClr val="tx1">
                  <a:lumMod val="85000"/>
                  <a:lumOff val="15000"/>
                </a:schemeClr>
              </a:solidFill>
            </a:endParaRPr>
          </a:p>
          <a:p>
            <a:pPr indent="-228600">
              <a:lnSpc>
                <a:spcPct val="90000"/>
              </a:lnSpc>
              <a:spcAft>
                <a:spcPts val="600"/>
              </a:spcAft>
              <a:buFont typeface="Arial" panose="020B0604020202020204" pitchFamily="34" charset="0"/>
              <a:buChar char="•"/>
            </a:pPr>
            <a:r>
              <a:rPr lang="en-US" sz="1700" dirty="0">
                <a:solidFill>
                  <a:schemeClr val="tx1">
                    <a:lumMod val="85000"/>
                    <a:lumOff val="15000"/>
                  </a:schemeClr>
                </a:solidFill>
              </a:rPr>
              <a:t>Accounts for </a:t>
            </a:r>
            <a:r>
              <a:rPr lang="en-US" sz="1700" b="1" dirty="0">
                <a:solidFill>
                  <a:schemeClr val="tx1">
                    <a:lumMod val="85000"/>
                    <a:lumOff val="15000"/>
                  </a:schemeClr>
                </a:solidFill>
              </a:rPr>
              <a:t>tissue thickness </a:t>
            </a:r>
            <a:r>
              <a:rPr lang="en-US" sz="1700" dirty="0">
                <a:solidFill>
                  <a:schemeClr val="tx1">
                    <a:lumMod val="85000"/>
                    <a:lumOff val="15000"/>
                  </a:schemeClr>
                </a:solidFill>
              </a:rPr>
              <a:t>between projections</a:t>
            </a:r>
          </a:p>
          <a:p>
            <a:pPr indent="-228600">
              <a:lnSpc>
                <a:spcPct val="90000"/>
              </a:lnSpc>
              <a:spcAft>
                <a:spcPts val="600"/>
              </a:spcAft>
              <a:buFont typeface="Arial" panose="020B0604020202020204" pitchFamily="34" charset="0"/>
              <a:buChar char="•"/>
            </a:pPr>
            <a:endParaRPr lang="en-US" sz="1700" dirty="0">
              <a:solidFill>
                <a:schemeClr val="tx1">
                  <a:lumMod val="85000"/>
                  <a:lumOff val="15000"/>
                </a:schemeClr>
              </a:solidFill>
            </a:endParaRPr>
          </a:p>
          <a:p>
            <a:pPr>
              <a:lnSpc>
                <a:spcPct val="90000"/>
              </a:lnSpc>
              <a:spcAft>
                <a:spcPts val="600"/>
              </a:spcAft>
            </a:pPr>
            <a:r>
              <a:rPr lang="en-US" sz="1700" b="1" dirty="0">
                <a:solidFill>
                  <a:schemeClr val="tx1">
                    <a:lumMod val="85000"/>
                    <a:lumOff val="15000"/>
                  </a:schemeClr>
                </a:solidFill>
              </a:rPr>
              <a:t>Why it matters: Different projections change path length and attenuation.</a:t>
            </a:r>
          </a:p>
        </p:txBody>
      </p:sp>
      <p:pic>
        <p:nvPicPr>
          <p:cNvPr id="5126" name="Picture 6" descr="Chest Radiology">
            <a:extLst>
              <a:ext uri="{FF2B5EF4-FFF2-40B4-BE49-F238E27FC236}">
                <a16:creationId xmlns:a16="http://schemas.microsoft.com/office/drawing/2014/main" id="{4FE893BA-ACD1-0016-04CD-31AF43F61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484" r="4917"/>
          <a:stretch>
            <a:fillRect/>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191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53" name="Arc 6152">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146" name="Picture 2" descr="X-ray Techniques for the Everyday X-ray Technician">
            <a:extLst>
              <a:ext uri="{FF2B5EF4-FFF2-40B4-BE49-F238E27FC236}">
                <a16:creationId xmlns:a16="http://schemas.microsoft.com/office/drawing/2014/main" id="{C96CD0AA-45EE-2A70-63BA-6FBBF2F8F7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8011" y="204647"/>
            <a:ext cx="10111011"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954A42F-37DF-35AD-8029-6A61192AED43}"/>
              </a:ext>
            </a:extLst>
          </p:cNvPr>
          <p:cNvSpPr txBox="1"/>
          <p:nvPr/>
        </p:nvSpPr>
        <p:spPr>
          <a:xfrm>
            <a:off x="1344304" y="3366766"/>
            <a:ext cx="8242112" cy="3020386"/>
          </a:xfrm>
          <a:prstGeom prst="rect">
            <a:avLst/>
          </a:prstGeom>
        </p:spPr>
        <p:txBody>
          <a:bodyPr vert="horz" lIns="91440" tIns="45720" rIns="91440" bIns="45720" rtlCol="0">
            <a:normAutofit/>
          </a:bodyPr>
          <a:lstStyle/>
          <a:p>
            <a:pPr>
              <a:lnSpc>
                <a:spcPct val="90000"/>
              </a:lnSpc>
              <a:spcAft>
                <a:spcPts val="600"/>
              </a:spcAft>
            </a:pPr>
            <a:r>
              <a:rPr lang="en-US" sz="1400" b="1" dirty="0" err="1"/>
              <a:t>kVp</a:t>
            </a:r>
            <a:endParaRPr lang="en-US" sz="1400" b="1" dirty="0"/>
          </a:p>
          <a:p>
            <a:pPr indent="-228600">
              <a:lnSpc>
                <a:spcPct val="90000"/>
              </a:lnSpc>
              <a:spcAft>
                <a:spcPts val="600"/>
              </a:spcAft>
              <a:buFont typeface="Arial" panose="020B0604020202020204" pitchFamily="34" charset="0"/>
              <a:buChar char="•"/>
            </a:pPr>
            <a:endParaRPr lang="en-US" sz="1400" b="1" dirty="0"/>
          </a:p>
          <a:p>
            <a:pPr indent="-228600">
              <a:lnSpc>
                <a:spcPct val="90000"/>
              </a:lnSpc>
              <a:spcAft>
                <a:spcPts val="600"/>
              </a:spcAft>
              <a:buFont typeface="Arial" panose="020B0604020202020204" pitchFamily="34" charset="0"/>
              <a:buChar char="•"/>
            </a:pPr>
            <a:r>
              <a:rPr lang="en-US" sz="1400" dirty="0"/>
              <a:t>Determines </a:t>
            </a:r>
            <a:r>
              <a:rPr lang="en-US" sz="1400" b="1" dirty="0"/>
              <a:t>beam energy and penetration</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Standardized to balance:</a:t>
            </a:r>
          </a:p>
          <a:p>
            <a:pPr indent="-228600">
              <a:lnSpc>
                <a:spcPct val="90000"/>
              </a:lnSpc>
              <a:spcAft>
                <a:spcPts val="600"/>
              </a:spcAft>
              <a:buFont typeface="Arial" panose="020B0604020202020204" pitchFamily="34" charset="0"/>
              <a:buChar char="•"/>
            </a:pPr>
            <a:endParaRPr lang="en-US" sz="1400" dirty="0"/>
          </a:p>
          <a:p>
            <a:pPr marL="742950" lvl="1" indent="-228600">
              <a:lnSpc>
                <a:spcPct val="90000"/>
              </a:lnSpc>
              <a:spcAft>
                <a:spcPts val="600"/>
              </a:spcAft>
              <a:buFont typeface="Arial" panose="020B0604020202020204" pitchFamily="34" charset="0"/>
              <a:buChar char="•"/>
            </a:pPr>
            <a:r>
              <a:rPr lang="en-US" sz="1400" dirty="0"/>
              <a:t>Subject contrast</a:t>
            </a:r>
          </a:p>
          <a:p>
            <a:pPr marL="742950" lvl="1" indent="-228600">
              <a:lnSpc>
                <a:spcPct val="90000"/>
              </a:lnSpc>
              <a:spcAft>
                <a:spcPts val="600"/>
              </a:spcAft>
              <a:buFont typeface="Arial" panose="020B0604020202020204" pitchFamily="34" charset="0"/>
              <a:buChar char="•"/>
            </a:pPr>
            <a:endParaRPr lang="en-US" sz="1400" dirty="0"/>
          </a:p>
          <a:p>
            <a:pPr marL="742950" lvl="1" indent="-228600">
              <a:lnSpc>
                <a:spcPct val="90000"/>
              </a:lnSpc>
              <a:spcAft>
                <a:spcPts val="600"/>
              </a:spcAft>
              <a:buFont typeface="Arial" panose="020B0604020202020204" pitchFamily="34" charset="0"/>
              <a:buChar char="•"/>
            </a:pPr>
            <a:r>
              <a:rPr lang="en-US" sz="1400" dirty="0"/>
              <a:t>Patient dose</a:t>
            </a:r>
          </a:p>
          <a:p>
            <a:pPr marL="742950" lvl="1" indent="-228600">
              <a:lnSpc>
                <a:spcPct val="90000"/>
              </a:lnSpc>
              <a:spcAft>
                <a:spcPts val="600"/>
              </a:spcAft>
              <a:buFont typeface="Arial" panose="020B0604020202020204" pitchFamily="34" charset="0"/>
              <a:buChar char="•"/>
            </a:pPr>
            <a:endParaRPr lang="en-US" sz="1400" dirty="0"/>
          </a:p>
          <a:p>
            <a:pPr marL="742950" lvl="1" indent="-228600">
              <a:lnSpc>
                <a:spcPct val="90000"/>
              </a:lnSpc>
              <a:spcAft>
                <a:spcPts val="600"/>
              </a:spcAft>
              <a:buFont typeface="Arial" panose="020B0604020202020204" pitchFamily="34" charset="0"/>
              <a:buChar char="•"/>
            </a:pPr>
            <a:r>
              <a:rPr lang="en-US" sz="1400" dirty="0"/>
              <a:t>Scatter production</a:t>
            </a:r>
          </a:p>
        </p:txBody>
      </p:sp>
    </p:spTree>
    <p:extLst>
      <p:ext uri="{BB962C8B-B14F-4D97-AF65-F5344CB8AC3E}">
        <p14:creationId xmlns:p14="http://schemas.microsoft.com/office/powerpoint/2010/main" val="850448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Arc 17">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2" descr="X-ray Techniques for the Everyday X-ray Technician">
            <a:extLst>
              <a:ext uri="{FF2B5EF4-FFF2-40B4-BE49-F238E27FC236}">
                <a16:creationId xmlns:a16="http://schemas.microsoft.com/office/drawing/2014/main" id="{87613343-571A-78E1-29E4-0929136DA5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6249" y="124474"/>
            <a:ext cx="10111011"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8FB44C-D389-98B8-C79E-95E233F97883}"/>
              </a:ext>
            </a:extLst>
          </p:cNvPr>
          <p:cNvSpPr txBox="1"/>
          <p:nvPr/>
        </p:nvSpPr>
        <p:spPr>
          <a:xfrm>
            <a:off x="3210273" y="3267864"/>
            <a:ext cx="6895893" cy="3221646"/>
          </a:xfrm>
          <a:prstGeom prst="rect">
            <a:avLst/>
          </a:prstGeom>
        </p:spPr>
        <p:txBody>
          <a:bodyPr vert="horz" lIns="91440" tIns="45720" rIns="91440" bIns="45720" rtlCol="0">
            <a:noAutofit/>
          </a:bodyPr>
          <a:lstStyle/>
          <a:p>
            <a:pPr>
              <a:lnSpc>
                <a:spcPct val="90000"/>
              </a:lnSpc>
              <a:spcAft>
                <a:spcPts val="600"/>
              </a:spcAft>
            </a:pPr>
            <a:r>
              <a:rPr lang="en-US" sz="1400" b="1" dirty="0" err="1"/>
              <a:t>mAs</a:t>
            </a:r>
            <a:endParaRPr lang="en-US" sz="1400" b="1" dirty="0"/>
          </a:p>
          <a:p>
            <a:pPr indent="-228600">
              <a:lnSpc>
                <a:spcPct val="90000"/>
              </a:lnSpc>
              <a:spcAft>
                <a:spcPts val="600"/>
              </a:spcAft>
              <a:buFont typeface="Arial" panose="020B0604020202020204" pitchFamily="34" charset="0"/>
              <a:buChar char="•"/>
            </a:pPr>
            <a:r>
              <a:rPr lang="en-US" sz="1400" dirty="0"/>
              <a:t>Controls </a:t>
            </a:r>
            <a:r>
              <a:rPr lang="en-US" sz="1400" b="1" dirty="0"/>
              <a:t>image receptor exposure</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Standardized to ensure:</a:t>
            </a:r>
          </a:p>
          <a:p>
            <a:pPr indent="-228600">
              <a:lnSpc>
                <a:spcPct val="90000"/>
              </a:lnSpc>
              <a:spcAft>
                <a:spcPts val="600"/>
              </a:spcAft>
              <a:buFont typeface="Arial" panose="020B0604020202020204" pitchFamily="34" charset="0"/>
              <a:buChar char="•"/>
            </a:pPr>
            <a:endParaRPr lang="en-US" sz="1400" dirty="0"/>
          </a:p>
          <a:p>
            <a:pPr marL="742950" lvl="1" indent="-228600">
              <a:lnSpc>
                <a:spcPct val="90000"/>
              </a:lnSpc>
              <a:spcAft>
                <a:spcPts val="600"/>
              </a:spcAft>
              <a:buFont typeface="Arial" panose="020B0604020202020204" pitchFamily="34" charset="0"/>
              <a:buChar char="•"/>
            </a:pPr>
            <a:r>
              <a:rPr lang="en-US" sz="1400" dirty="0"/>
              <a:t>Adequate signal</a:t>
            </a:r>
          </a:p>
          <a:p>
            <a:pPr marL="742950" lvl="1" indent="-228600">
              <a:lnSpc>
                <a:spcPct val="90000"/>
              </a:lnSpc>
              <a:spcAft>
                <a:spcPts val="600"/>
              </a:spcAft>
              <a:buFont typeface="Arial" panose="020B0604020202020204" pitchFamily="34" charset="0"/>
              <a:buChar char="•"/>
            </a:pPr>
            <a:endParaRPr lang="en-US" sz="1400" dirty="0"/>
          </a:p>
          <a:p>
            <a:pPr marL="742950" lvl="1" indent="-228600">
              <a:lnSpc>
                <a:spcPct val="90000"/>
              </a:lnSpc>
              <a:spcAft>
                <a:spcPts val="600"/>
              </a:spcAft>
              <a:buFont typeface="Arial" panose="020B0604020202020204" pitchFamily="34" charset="0"/>
              <a:buChar char="•"/>
            </a:pPr>
            <a:r>
              <a:rPr lang="en-US" sz="1400" dirty="0"/>
              <a:t>Acceptable noise</a:t>
            </a:r>
          </a:p>
          <a:p>
            <a:pPr marL="742950" lvl="1" indent="-228600">
              <a:lnSpc>
                <a:spcPct val="90000"/>
              </a:lnSpc>
              <a:spcAft>
                <a:spcPts val="600"/>
              </a:spcAft>
              <a:buFont typeface="Arial" panose="020B0604020202020204" pitchFamily="34" charset="0"/>
              <a:buChar char="•"/>
            </a:pPr>
            <a:endParaRPr lang="en-US" sz="1400" dirty="0"/>
          </a:p>
          <a:p>
            <a:pPr marL="742950" lvl="1" indent="-228600">
              <a:lnSpc>
                <a:spcPct val="90000"/>
              </a:lnSpc>
              <a:spcAft>
                <a:spcPts val="600"/>
              </a:spcAft>
              <a:buFont typeface="Arial" panose="020B0604020202020204" pitchFamily="34" charset="0"/>
              <a:buChar char="•"/>
            </a:pPr>
            <a:r>
              <a:rPr lang="en-US" sz="1400" dirty="0"/>
              <a:t>Consistent exposure index</a:t>
            </a:r>
          </a:p>
        </p:txBody>
      </p:sp>
    </p:spTree>
    <p:extLst>
      <p:ext uri="{BB962C8B-B14F-4D97-AF65-F5344CB8AC3E}">
        <p14:creationId xmlns:p14="http://schemas.microsoft.com/office/powerpoint/2010/main" val="1831355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eiling mount X-ray system with best auto-positioning">
            <a:extLst>
              <a:ext uri="{FF2B5EF4-FFF2-40B4-BE49-F238E27FC236}">
                <a16:creationId xmlns:a16="http://schemas.microsoft.com/office/drawing/2014/main" id="{22AACB89-CFA9-3735-C22D-5C8C01248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94" r="19091"/>
          <a:stretch>
            <a:fillRect/>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2A3EC2-9883-B17F-31CD-3EC92078C31F}"/>
              </a:ext>
            </a:extLst>
          </p:cNvPr>
          <p:cNvSpPr txBox="1"/>
          <p:nvPr/>
        </p:nvSpPr>
        <p:spPr>
          <a:xfrm>
            <a:off x="7320465" y="2194102"/>
            <a:ext cx="4140013" cy="390858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1"/>
              <a:t>Purpose of Technique Charts</a:t>
            </a:r>
          </a:p>
          <a:p>
            <a:pPr indent="-228600">
              <a:lnSpc>
                <a:spcPct val="90000"/>
              </a:lnSpc>
              <a:spcAft>
                <a:spcPts val="600"/>
              </a:spcAft>
              <a:buFont typeface="Arial" panose="020B0604020202020204" pitchFamily="34" charset="0"/>
              <a:buChar char="•"/>
            </a:pPr>
            <a:endParaRPr lang="en-US" sz="1700" b="1"/>
          </a:p>
          <a:p>
            <a:pPr indent="-228600">
              <a:lnSpc>
                <a:spcPct val="90000"/>
              </a:lnSpc>
              <a:spcAft>
                <a:spcPts val="600"/>
              </a:spcAft>
              <a:buFont typeface="Arial" panose="020B0604020202020204" pitchFamily="34" charset="0"/>
              <a:buChar char="•"/>
            </a:pPr>
            <a:r>
              <a:rPr lang="en-US" sz="1700"/>
              <a:t>Standardize exposure factor selection across technologists</a:t>
            </a: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r>
              <a:rPr lang="en-US" sz="1700"/>
              <a:t>Promote consistent image quality regardless of the operator</a:t>
            </a: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r>
              <a:rPr lang="en-US" sz="1700"/>
              <a:t>Reduce repeat examinations and unnecessary patient dose</a:t>
            </a: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r>
              <a:rPr lang="en-US" sz="1700"/>
              <a:t>Serve as a baseline reference, not a substitute for judgment</a:t>
            </a:r>
          </a:p>
        </p:txBody>
      </p:sp>
    </p:spTree>
    <p:extLst>
      <p:ext uri="{BB962C8B-B14F-4D97-AF65-F5344CB8AC3E}">
        <p14:creationId xmlns:p14="http://schemas.microsoft.com/office/powerpoint/2010/main" val="4205485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8F6CC-A496-8101-64A9-391F3C1B4DA9}"/>
              </a:ext>
            </a:extLst>
          </p:cNvPr>
          <p:cNvSpPr txBox="1"/>
          <p:nvPr/>
        </p:nvSpPr>
        <p:spPr>
          <a:xfrm>
            <a:off x="527246" y="332425"/>
            <a:ext cx="5012942" cy="4801314"/>
          </a:xfrm>
          <a:prstGeom prst="rect">
            <a:avLst/>
          </a:prstGeom>
          <a:noFill/>
        </p:spPr>
        <p:txBody>
          <a:bodyPr wrap="square">
            <a:spAutoFit/>
          </a:bodyPr>
          <a:lstStyle/>
          <a:p>
            <a:pPr>
              <a:buNone/>
            </a:pPr>
            <a:r>
              <a:rPr lang="en-US" b="1" dirty="0"/>
              <a:t>Grid Use and Grid Ratio</a:t>
            </a:r>
          </a:p>
          <a:p>
            <a:pPr>
              <a:buNone/>
            </a:pPr>
            <a:endParaRPr lang="en-US" b="1" dirty="0"/>
          </a:p>
          <a:p>
            <a:pPr>
              <a:buNone/>
            </a:pPr>
            <a:r>
              <a:rPr lang="en-US" dirty="0"/>
              <a:t>Technique charts indicate:</a:t>
            </a:r>
          </a:p>
          <a:p>
            <a:pPr>
              <a:buNone/>
            </a:pPr>
            <a:endParaRPr lang="en-US" dirty="0"/>
          </a:p>
          <a:p>
            <a:pPr>
              <a:buFont typeface="Arial" panose="020B0604020202020204" pitchFamily="34" charset="0"/>
              <a:buChar char="•"/>
            </a:pPr>
            <a:r>
              <a:rPr lang="en-US" b="1" dirty="0"/>
              <a:t>Whether a grid is required</a:t>
            </a:r>
          </a:p>
          <a:p>
            <a:pPr>
              <a:buFont typeface="Arial" panose="020B0604020202020204" pitchFamily="34" charset="0"/>
              <a:buChar char="•"/>
            </a:pPr>
            <a:endParaRPr lang="en-US" dirty="0"/>
          </a:p>
          <a:p>
            <a:pPr>
              <a:buFont typeface="Arial" panose="020B0604020202020204" pitchFamily="34" charset="0"/>
              <a:buChar char="•"/>
            </a:pPr>
            <a:r>
              <a:rPr lang="en-US" b="1" dirty="0"/>
              <a:t>Grid ratio</a:t>
            </a:r>
            <a:r>
              <a:rPr lang="en-US" dirty="0"/>
              <a:t> (e.g., 8:1, 10:1, 12:1)</a:t>
            </a:r>
          </a:p>
          <a:p>
            <a:pPr>
              <a:buFont typeface="Arial" panose="020B0604020202020204" pitchFamily="34" charset="0"/>
              <a:buChar char="•"/>
            </a:pPr>
            <a:endParaRPr lang="en-US" dirty="0"/>
          </a:p>
          <a:p>
            <a:pPr>
              <a:buFont typeface="Arial" panose="020B0604020202020204" pitchFamily="34" charset="0"/>
              <a:buChar char="•"/>
            </a:pPr>
            <a:endParaRPr lang="en-US" dirty="0"/>
          </a:p>
          <a:p>
            <a:pPr>
              <a:buNone/>
            </a:pPr>
            <a:r>
              <a:rPr lang="en-US" b="1" dirty="0"/>
              <a:t>Why it matters:</a:t>
            </a:r>
          </a:p>
          <a:p>
            <a:pPr>
              <a:buFont typeface="Arial" panose="020B0604020202020204" pitchFamily="34" charset="0"/>
              <a:buChar char="•"/>
            </a:pPr>
            <a:r>
              <a:rPr lang="en-US" b="1" dirty="0"/>
              <a:t>Grids increase contrast</a:t>
            </a:r>
          </a:p>
          <a:p>
            <a:pPr>
              <a:buFont typeface="Arial" panose="020B0604020202020204" pitchFamily="34" charset="0"/>
              <a:buChar char="•"/>
            </a:pPr>
            <a:endParaRPr lang="en-US" b="1" dirty="0"/>
          </a:p>
          <a:p>
            <a:pPr>
              <a:buFont typeface="Arial" panose="020B0604020202020204" pitchFamily="34" charset="0"/>
              <a:buChar char="•"/>
            </a:pPr>
            <a:r>
              <a:rPr lang="en-US" b="1" dirty="0"/>
              <a:t>Require higher </a:t>
            </a:r>
            <a:r>
              <a:rPr lang="en-US" b="1" dirty="0" err="1"/>
              <a:t>mAs</a:t>
            </a:r>
            <a:r>
              <a:rPr lang="en-US" b="1" dirty="0"/>
              <a:t> to maintain SNR</a:t>
            </a:r>
          </a:p>
          <a:p>
            <a:pPr>
              <a:buFont typeface="Arial" panose="020B0604020202020204" pitchFamily="34" charset="0"/>
              <a:buChar char="•"/>
            </a:pPr>
            <a:endParaRPr lang="en-US" b="1" dirty="0"/>
          </a:p>
          <a:p>
            <a:pPr>
              <a:buFont typeface="Arial" panose="020B0604020202020204" pitchFamily="34" charset="0"/>
              <a:buChar char="•"/>
            </a:pPr>
            <a:r>
              <a:rPr lang="en-US" b="1" dirty="0"/>
              <a:t>Affect patient dose</a:t>
            </a:r>
          </a:p>
          <a:p>
            <a:pPr>
              <a:buFont typeface="Arial" panose="020B0604020202020204" pitchFamily="34" charset="0"/>
              <a:buChar char="•"/>
            </a:pPr>
            <a:endParaRPr lang="en-US" b="1" dirty="0"/>
          </a:p>
          <a:p>
            <a:pPr>
              <a:buNone/>
            </a:pPr>
            <a:r>
              <a:rPr lang="en-US" b="1" dirty="0"/>
              <a:t>Charts often include grid conversion factors.</a:t>
            </a:r>
          </a:p>
        </p:txBody>
      </p:sp>
      <p:pic>
        <p:nvPicPr>
          <p:cNvPr id="7170" name="Picture 2" descr="Radiographic Exposures Ch. 26 Simplifying and Standardizing Technique  Flashcards | Quizlet">
            <a:extLst>
              <a:ext uri="{FF2B5EF4-FFF2-40B4-BE49-F238E27FC236}">
                <a16:creationId xmlns:a16="http://schemas.microsoft.com/office/drawing/2014/main" id="{56203D64-5DCE-094A-5EE4-61D10C053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520" y="613769"/>
            <a:ext cx="4219575"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15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F6A154-8C37-3148-3F8B-14BE53017DB6}"/>
              </a:ext>
            </a:extLst>
          </p:cNvPr>
          <p:cNvSpPr txBox="1"/>
          <p:nvPr/>
        </p:nvSpPr>
        <p:spPr>
          <a:xfrm>
            <a:off x="312092" y="224849"/>
            <a:ext cx="11057395" cy="4247317"/>
          </a:xfrm>
          <a:prstGeom prst="rect">
            <a:avLst/>
          </a:prstGeom>
          <a:noFill/>
        </p:spPr>
        <p:txBody>
          <a:bodyPr wrap="square">
            <a:spAutoFit/>
          </a:bodyPr>
          <a:lstStyle/>
          <a:p>
            <a:pPr>
              <a:buNone/>
            </a:pPr>
            <a:r>
              <a:rPr lang="en-US" b="1" dirty="0"/>
              <a:t>Source-to-Image Receptor Distance (SID)</a:t>
            </a:r>
          </a:p>
          <a:p>
            <a:pPr>
              <a:buNone/>
            </a:pPr>
            <a:endParaRPr lang="en-US" b="1" dirty="0"/>
          </a:p>
          <a:p>
            <a:pPr>
              <a:buNone/>
            </a:pPr>
            <a:r>
              <a:rPr lang="en-US" dirty="0"/>
              <a:t>Standardizes:</a:t>
            </a:r>
          </a:p>
          <a:p>
            <a:pPr>
              <a:buNone/>
            </a:pPr>
            <a:endParaRPr lang="en-US" dirty="0"/>
          </a:p>
          <a:p>
            <a:pPr>
              <a:buFont typeface="Arial" panose="020B0604020202020204" pitchFamily="34" charset="0"/>
              <a:buChar char="•"/>
            </a:pPr>
            <a:r>
              <a:rPr lang="en-US" dirty="0"/>
              <a:t>Geometric magnification</a:t>
            </a:r>
          </a:p>
          <a:p>
            <a:pPr>
              <a:buFont typeface="Arial" panose="020B0604020202020204" pitchFamily="34" charset="0"/>
              <a:buChar char="•"/>
            </a:pPr>
            <a:endParaRPr lang="en-US" dirty="0"/>
          </a:p>
          <a:p>
            <a:pPr>
              <a:buFont typeface="Arial" panose="020B0604020202020204" pitchFamily="34" charset="0"/>
              <a:buChar char="•"/>
            </a:pPr>
            <a:r>
              <a:rPr lang="en-US" dirty="0"/>
              <a:t>Beam intensity (inverse square law)</a:t>
            </a:r>
          </a:p>
          <a:p>
            <a:pPr>
              <a:buFont typeface="Arial" panose="020B0604020202020204" pitchFamily="34" charset="0"/>
              <a:buChar char="•"/>
            </a:pPr>
            <a:endParaRPr lang="en-US" dirty="0"/>
          </a:p>
          <a:p>
            <a:pPr>
              <a:buFont typeface="Arial" panose="020B0604020202020204" pitchFamily="34" charset="0"/>
              <a:buChar char="•"/>
            </a:pPr>
            <a:r>
              <a:rPr lang="en-US" dirty="0"/>
              <a:t>Consistency in exposure</a:t>
            </a:r>
          </a:p>
          <a:p>
            <a:pPr>
              <a:buFont typeface="Arial" panose="020B0604020202020204" pitchFamily="34" charset="0"/>
              <a:buChar char="•"/>
            </a:pPr>
            <a:endParaRPr lang="en-US" dirty="0"/>
          </a:p>
          <a:p>
            <a:pPr>
              <a:buFont typeface="Arial" panose="020B0604020202020204" pitchFamily="34" charset="0"/>
              <a:buChar char="•"/>
            </a:pPr>
            <a:endParaRPr lang="en-US" dirty="0"/>
          </a:p>
          <a:p>
            <a:pPr>
              <a:buNone/>
            </a:pPr>
            <a:r>
              <a:rPr lang="en-US" dirty="0"/>
              <a:t>Common SIDs:</a:t>
            </a:r>
          </a:p>
          <a:p>
            <a:pPr>
              <a:buFont typeface="Arial" panose="020B0604020202020204" pitchFamily="34" charset="0"/>
              <a:buChar char="•"/>
            </a:pPr>
            <a:r>
              <a:rPr lang="en-US" dirty="0"/>
              <a:t>40 in (100 cm)</a:t>
            </a:r>
          </a:p>
          <a:p>
            <a:pPr>
              <a:buFont typeface="Arial" panose="020B0604020202020204" pitchFamily="34" charset="0"/>
              <a:buChar char="•"/>
            </a:pPr>
            <a:r>
              <a:rPr lang="en-US" dirty="0"/>
              <a:t>44 in (110 cm)</a:t>
            </a:r>
          </a:p>
          <a:p>
            <a:pPr>
              <a:buFont typeface="Arial" panose="020B0604020202020204" pitchFamily="34" charset="0"/>
              <a:buChar char="•"/>
            </a:pPr>
            <a:r>
              <a:rPr lang="en-US" dirty="0"/>
              <a:t>72 in (180 cm) for chest</a:t>
            </a:r>
          </a:p>
        </p:txBody>
      </p:sp>
    </p:spTree>
    <p:extLst>
      <p:ext uri="{BB962C8B-B14F-4D97-AF65-F5344CB8AC3E}">
        <p14:creationId xmlns:p14="http://schemas.microsoft.com/office/powerpoint/2010/main" val="3625148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09F8D1C-2FE8-C8A6-2A29-CA09ECB9AA38}"/>
              </a:ext>
            </a:extLst>
          </p:cNvPr>
          <p:cNvPicPr>
            <a:picLocks noChangeAspect="1"/>
          </p:cNvPicPr>
          <p:nvPr/>
        </p:nvPicPr>
        <p:blipFill>
          <a:blip r:embed="rId2"/>
          <a:srcRect b="9907"/>
          <a:stretch>
            <a:fillRect/>
          </a:stretch>
        </p:blipFill>
        <p:spPr>
          <a:xfrm>
            <a:off x="1098664" y="95544"/>
            <a:ext cx="9268993" cy="3465554"/>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sX0" fmla="*/ 0 w 1371600"/>
              <a:gd name="csY0" fmla="*/ 0 h 18288"/>
              <a:gd name="csX1" fmla="*/ 685800 w 1371600"/>
              <a:gd name="csY1" fmla="*/ 0 h 18288"/>
              <a:gd name="csX2" fmla="*/ 1371600 w 1371600"/>
              <a:gd name="csY2" fmla="*/ 0 h 18288"/>
              <a:gd name="csX3" fmla="*/ 1371600 w 1371600"/>
              <a:gd name="csY3" fmla="*/ 18288 h 18288"/>
              <a:gd name="csX4" fmla="*/ 713232 w 1371600"/>
              <a:gd name="csY4" fmla="*/ 18288 h 18288"/>
              <a:gd name="csX5" fmla="*/ 0 w 1371600"/>
              <a:gd name="csY5" fmla="*/ 18288 h 18288"/>
              <a:gd name="csX6" fmla="*/ 0 w 1371600"/>
              <a:gd name="csY6" fmla="*/ 0 h 1828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9623B2-4702-2CAF-98E1-AD50DF9F8617}"/>
              </a:ext>
            </a:extLst>
          </p:cNvPr>
          <p:cNvSpPr txBox="1"/>
          <p:nvPr/>
        </p:nvSpPr>
        <p:spPr>
          <a:xfrm>
            <a:off x="4906777" y="4509937"/>
            <a:ext cx="6897626" cy="1399223"/>
          </a:xfrm>
          <a:prstGeom prst="rect">
            <a:avLst/>
          </a:prstGeom>
        </p:spPr>
        <p:txBody>
          <a:bodyPr vert="horz" lIns="91440" tIns="45720" rIns="91440" bIns="45720" rtlCol="0" anchor="ctr">
            <a:normAutofit fontScale="25000" lnSpcReduction="20000"/>
          </a:bodyPr>
          <a:lstStyle/>
          <a:p>
            <a:pPr indent="-228600">
              <a:lnSpc>
                <a:spcPct val="90000"/>
              </a:lnSpc>
              <a:spcAft>
                <a:spcPts val="600"/>
              </a:spcAft>
              <a:buFont typeface="Arial" panose="020B0604020202020204" pitchFamily="34" charset="0"/>
              <a:buChar char="•"/>
            </a:pPr>
            <a:r>
              <a:rPr lang="en-US" sz="4800" dirty="0"/>
              <a:t>Technique charts account for:</a:t>
            </a:r>
          </a:p>
          <a:p>
            <a:pPr indent="-228600">
              <a:lnSpc>
                <a:spcPct val="90000"/>
              </a:lnSpc>
              <a:spcAft>
                <a:spcPts val="600"/>
              </a:spcAft>
              <a:buFont typeface="Arial" panose="020B0604020202020204" pitchFamily="34" charset="0"/>
              <a:buChar char="•"/>
            </a:pPr>
            <a:endParaRPr lang="en-US" sz="4800" dirty="0"/>
          </a:p>
          <a:p>
            <a:pPr indent="-228600">
              <a:lnSpc>
                <a:spcPct val="90000"/>
              </a:lnSpc>
              <a:spcAft>
                <a:spcPts val="600"/>
              </a:spcAft>
              <a:buFont typeface="Arial" panose="020B0604020202020204" pitchFamily="34" charset="0"/>
              <a:buChar char="•"/>
            </a:pPr>
            <a:r>
              <a:rPr lang="en-US" sz="4800" b="1" dirty="0"/>
              <a:t>Film–screen speed</a:t>
            </a:r>
            <a:r>
              <a:rPr lang="en-US" sz="4800" dirty="0"/>
              <a:t> (historical)</a:t>
            </a:r>
          </a:p>
          <a:p>
            <a:pPr indent="-228600">
              <a:lnSpc>
                <a:spcPct val="90000"/>
              </a:lnSpc>
              <a:spcAft>
                <a:spcPts val="600"/>
              </a:spcAft>
              <a:buFont typeface="Arial" panose="020B0604020202020204" pitchFamily="34" charset="0"/>
              <a:buChar char="•"/>
            </a:pPr>
            <a:endParaRPr lang="en-US" sz="4800" dirty="0"/>
          </a:p>
          <a:p>
            <a:pPr indent="-228600">
              <a:lnSpc>
                <a:spcPct val="90000"/>
              </a:lnSpc>
              <a:spcAft>
                <a:spcPts val="600"/>
              </a:spcAft>
              <a:buFont typeface="Arial" panose="020B0604020202020204" pitchFamily="34" charset="0"/>
              <a:buChar char="•"/>
            </a:pPr>
            <a:r>
              <a:rPr lang="en-US" sz="4800" b="1" dirty="0"/>
              <a:t>CR vs DR</a:t>
            </a:r>
          </a:p>
          <a:p>
            <a:pPr indent="-228600">
              <a:lnSpc>
                <a:spcPct val="90000"/>
              </a:lnSpc>
              <a:spcAft>
                <a:spcPts val="600"/>
              </a:spcAft>
              <a:buFont typeface="Arial" panose="020B0604020202020204" pitchFamily="34" charset="0"/>
              <a:buChar char="•"/>
            </a:pPr>
            <a:endParaRPr lang="en-US" sz="4800" dirty="0"/>
          </a:p>
          <a:p>
            <a:pPr indent="-228600">
              <a:lnSpc>
                <a:spcPct val="90000"/>
              </a:lnSpc>
              <a:spcAft>
                <a:spcPts val="600"/>
              </a:spcAft>
              <a:buFont typeface="Arial" panose="020B0604020202020204" pitchFamily="34" charset="0"/>
              <a:buChar char="•"/>
            </a:pPr>
            <a:r>
              <a:rPr lang="en-US" sz="4800" dirty="0"/>
              <a:t>Detector efficiency</a:t>
            </a:r>
          </a:p>
          <a:p>
            <a:pPr indent="-228600">
              <a:lnSpc>
                <a:spcPct val="90000"/>
              </a:lnSpc>
              <a:spcAft>
                <a:spcPts val="600"/>
              </a:spcAft>
              <a:buFont typeface="Arial" panose="020B0604020202020204" pitchFamily="34" charset="0"/>
              <a:buChar char="•"/>
            </a:pPr>
            <a:endParaRPr lang="en-US" sz="4800" dirty="0"/>
          </a:p>
          <a:p>
            <a:pPr indent="-228600">
              <a:lnSpc>
                <a:spcPct val="90000"/>
              </a:lnSpc>
              <a:spcAft>
                <a:spcPts val="600"/>
              </a:spcAft>
              <a:buFont typeface="Arial" panose="020B0604020202020204" pitchFamily="34" charset="0"/>
              <a:buChar char="•"/>
            </a:pPr>
            <a:r>
              <a:rPr lang="en-US" sz="4800" dirty="0"/>
              <a:t>Dynamic range</a:t>
            </a:r>
          </a:p>
          <a:p>
            <a:pPr indent="-228600">
              <a:lnSpc>
                <a:spcPct val="90000"/>
              </a:lnSpc>
              <a:spcAft>
                <a:spcPts val="600"/>
              </a:spcAft>
              <a:buFont typeface="Arial" panose="020B0604020202020204" pitchFamily="34" charset="0"/>
              <a:buChar char="•"/>
            </a:pPr>
            <a:endParaRPr lang="en-US" sz="4800" dirty="0"/>
          </a:p>
          <a:p>
            <a:pPr indent="-228600">
              <a:lnSpc>
                <a:spcPct val="90000"/>
              </a:lnSpc>
              <a:spcAft>
                <a:spcPts val="600"/>
              </a:spcAft>
              <a:buFont typeface="Arial" panose="020B0604020202020204" pitchFamily="34" charset="0"/>
              <a:buChar char="•"/>
            </a:pPr>
            <a:endParaRPr lang="en-US" sz="4800" dirty="0"/>
          </a:p>
          <a:p>
            <a:pPr>
              <a:lnSpc>
                <a:spcPct val="90000"/>
              </a:lnSpc>
              <a:spcAft>
                <a:spcPts val="600"/>
              </a:spcAft>
            </a:pPr>
            <a:r>
              <a:rPr lang="en-US" sz="5600" b="1" dirty="0"/>
              <a:t>Why it matters:</a:t>
            </a:r>
          </a:p>
          <a:p>
            <a:pPr>
              <a:lnSpc>
                <a:spcPct val="90000"/>
              </a:lnSpc>
              <a:spcAft>
                <a:spcPts val="600"/>
              </a:spcAft>
            </a:pPr>
            <a:r>
              <a:rPr lang="en-US" sz="5600" b="1" dirty="0"/>
              <a:t>Different receptors require different </a:t>
            </a:r>
            <a:r>
              <a:rPr lang="en-US" sz="5600" b="1" dirty="0" err="1"/>
              <a:t>mAs</a:t>
            </a:r>
            <a:r>
              <a:rPr lang="en-US" sz="5600" b="1" dirty="0"/>
              <a:t> A chart built for CR will overexpose DR if unchanged</a:t>
            </a:r>
          </a:p>
        </p:txBody>
      </p:sp>
    </p:spTree>
    <p:extLst>
      <p:ext uri="{BB962C8B-B14F-4D97-AF65-F5344CB8AC3E}">
        <p14:creationId xmlns:p14="http://schemas.microsoft.com/office/powerpoint/2010/main" val="52435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2" descr="X-ray Techniques for the Everyday X-ray Technician">
            <a:extLst>
              <a:ext uri="{FF2B5EF4-FFF2-40B4-BE49-F238E27FC236}">
                <a16:creationId xmlns:a16="http://schemas.microsoft.com/office/drawing/2014/main" id="{B6EDBFFA-5381-E243-AE95-ECE2808AE7E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2004" y="301895"/>
            <a:ext cx="10111011"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039DFD-7898-5A21-58D1-C6C94F2BF1D1}"/>
              </a:ext>
            </a:extLst>
          </p:cNvPr>
          <p:cNvSpPr txBox="1"/>
          <p:nvPr/>
        </p:nvSpPr>
        <p:spPr>
          <a:xfrm>
            <a:off x="3387694" y="3428999"/>
            <a:ext cx="6382966" cy="3127105"/>
          </a:xfrm>
          <a:prstGeom prst="rect">
            <a:avLst/>
          </a:prstGeom>
        </p:spPr>
        <p:txBody>
          <a:bodyPr vert="horz" lIns="91440" tIns="45720" rIns="91440" bIns="45720" rtlCol="0">
            <a:noAutofit/>
          </a:bodyPr>
          <a:lstStyle/>
          <a:p>
            <a:pPr>
              <a:lnSpc>
                <a:spcPct val="90000"/>
              </a:lnSpc>
              <a:spcAft>
                <a:spcPts val="600"/>
              </a:spcAft>
            </a:pPr>
            <a:r>
              <a:rPr lang="en-US" sz="1400" b="1" dirty="0"/>
              <a:t>Patient Thickness / Body Habitus Categories</a:t>
            </a:r>
          </a:p>
          <a:p>
            <a:pPr indent="-228600">
              <a:lnSpc>
                <a:spcPct val="90000"/>
              </a:lnSpc>
              <a:spcAft>
                <a:spcPts val="600"/>
              </a:spcAft>
              <a:buFont typeface="Arial" panose="020B0604020202020204" pitchFamily="34" charset="0"/>
              <a:buChar char="•"/>
            </a:pPr>
            <a:endParaRPr lang="en-US" sz="1400" b="1" dirty="0"/>
          </a:p>
          <a:p>
            <a:pPr indent="-228600">
              <a:lnSpc>
                <a:spcPct val="90000"/>
              </a:lnSpc>
              <a:spcAft>
                <a:spcPts val="600"/>
              </a:spcAft>
              <a:buFont typeface="Arial" panose="020B0604020202020204" pitchFamily="34" charset="0"/>
              <a:buChar char="•"/>
            </a:pPr>
            <a:r>
              <a:rPr lang="en-US" sz="1400" dirty="0"/>
              <a:t>Many charts include:</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Thin</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Average</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Large</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Bariatric</a:t>
            </a:r>
          </a:p>
        </p:txBody>
      </p:sp>
    </p:spTree>
    <p:extLst>
      <p:ext uri="{BB962C8B-B14F-4D97-AF65-F5344CB8AC3E}">
        <p14:creationId xmlns:p14="http://schemas.microsoft.com/office/powerpoint/2010/main" val="1669369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CF0072-799D-3925-A1B1-64AF77102CE3}"/>
              </a:ext>
            </a:extLst>
          </p:cNvPr>
          <p:cNvPicPr>
            <a:picLocks noChangeAspect="1"/>
          </p:cNvPicPr>
          <p:nvPr/>
        </p:nvPicPr>
        <p:blipFill>
          <a:blip r:embed="rId2"/>
          <a:stretch>
            <a:fillRect/>
          </a:stretch>
        </p:blipFill>
        <p:spPr>
          <a:xfrm>
            <a:off x="2134294" y="828611"/>
            <a:ext cx="7363853" cy="3972479"/>
          </a:xfrm>
          <a:prstGeom prst="rect">
            <a:avLst/>
          </a:prstGeom>
        </p:spPr>
      </p:pic>
    </p:spTree>
    <p:extLst>
      <p:ext uri="{BB962C8B-B14F-4D97-AF65-F5344CB8AC3E}">
        <p14:creationId xmlns:p14="http://schemas.microsoft.com/office/powerpoint/2010/main" val="3538118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Imaging the Bariatric Patient | Abdominal Key">
            <a:extLst>
              <a:ext uri="{FF2B5EF4-FFF2-40B4-BE49-F238E27FC236}">
                <a16:creationId xmlns:a16="http://schemas.microsoft.com/office/drawing/2014/main" id="{EC1D745D-0007-E55E-732F-7A19AF08C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132"/>
          <a:stretch>
            <a:fillRect/>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9225"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sX0" fmla="*/ 0 w 1371600"/>
              <a:gd name="csY0" fmla="*/ 0 h 18288"/>
              <a:gd name="csX1" fmla="*/ 685800 w 1371600"/>
              <a:gd name="csY1" fmla="*/ 0 h 18288"/>
              <a:gd name="csX2" fmla="*/ 1371600 w 1371600"/>
              <a:gd name="csY2" fmla="*/ 0 h 18288"/>
              <a:gd name="csX3" fmla="*/ 1371600 w 1371600"/>
              <a:gd name="csY3" fmla="*/ 18288 h 18288"/>
              <a:gd name="csX4" fmla="*/ 713232 w 1371600"/>
              <a:gd name="csY4" fmla="*/ 18288 h 18288"/>
              <a:gd name="csX5" fmla="*/ 0 w 1371600"/>
              <a:gd name="csY5" fmla="*/ 18288 h 18288"/>
              <a:gd name="csX6" fmla="*/ 0 w 1371600"/>
              <a:gd name="csY6" fmla="*/ 0 h 1828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E02FFB6-B0B7-1FCD-C8C5-AF8DEFD72496}"/>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a:lnSpc>
                <a:spcPct val="90000"/>
              </a:lnSpc>
              <a:spcAft>
                <a:spcPts val="600"/>
              </a:spcAft>
            </a:pPr>
            <a:r>
              <a:rPr lang="en-US" sz="1700" b="1" dirty="0"/>
              <a:t>Bariatric Patient Category </a:t>
            </a:r>
          </a:p>
          <a:p>
            <a:pPr indent="-228600">
              <a:lnSpc>
                <a:spcPct val="90000"/>
              </a:lnSpc>
              <a:spcAft>
                <a:spcPts val="600"/>
              </a:spcAft>
              <a:buFont typeface="Arial" panose="020B0604020202020204" pitchFamily="34" charset="0"/>
              <a:buChar char="•"/>
            </a:pPr>
            <a:r>
              <a:rPr lang="en-US" sz="1700" dirty="0"/>
              <a:t>Bariatric refers to patients whose body habitus significantly exceeds the “large” category, typically due to marked increases in adipose tissue thickness. This category is not defined by weight alone, but by radiographic thickness, tissue composition, and imaging limitations.</a:t>
            </a:r>
          </a:p>
        </p:txBody>
      </p:sp>
    </p:spTree>
    <p:extLst>
      <p:ext uri="{BB962C8B-B14F-4D97-AF65-F5344CB8AC3E}">
        <p14:creationId xmlns:p14="http://schemas.microsoft.com/office/powerpoint/2010/main" val="1323297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B738BD-1933-02FD-0D41-67B28B965B5B}"/>
              </a:ext>
            </a:extLst>
          </p:cNvPr>
          <p:cNvSpPr txBox="1"/>
          <p:nvPr/>
        </p:nvSpPr>
        <p:spPr>
          <a:xfrm>
            <a:off x="418540" y="253750"/>
            <a:ext cx="11011460" cy="3139321"/>
          </a:xfrm>
          <a:prstGeom prst="rect">
            <a:avLst/>
          </a:prstGeom>
          <a:noFill/>
        </p:spPr>
        <p:txBody>
          <a:bodyPr wrap="square">
            <a:spAutoFit/>
          </a:bodyPr>
          <a:lstStyle/>
          <a:p>
            <a:pPr>
              <a:buNone/>
            </a:pPr>
            <a:r>
              <a:rPr lang="en-US" b="1" dirty="0"/>
              <a:t>Bariatric patients </a:t>
            </a:r>
            <a:r>
              <a:rPr lang="en-US" dirty="0"/>
              <a:t>present exponential, not linear, imaging challenges. A small increase in thickness can require large increases in exposure due to the attenuation properties of adipose tissue.</a:t>
            </a:r>
          </a:p>
          <a:p>
            <a:pPr>
              <a:buNone/>
            </a:pPr>
            <a:endParaRPr lang="en-US" dirty="0"/>
          </a:p>
          <a:p>
            <a:pPr>
              <a:buNone/>
            </a:pPr>
            <a:r>
              <a:rPr lang="en-US" dirty="0"/>
              <a:t>Key distinguishing features:</a:t>
            </a:r>
          </a:p>
          <a:p>
            <a:pPr>
              <a:buNone/>
            </a:pPr>
            <a:endParaRPr lang="en-US" dirty="0"/>
          </a:p>
          <a:p>
            <a:pPr>
              <a:buFont typeface="Arial" panose="020B0604020202020204" pitchFamily="34" charset="0"/>
              <a:buChar char="•"/>
            </a:pPr>
            <a:r>
              <a:rPr lang="en-US" dirty="0"/>
              <a:t>Substantially increased part thickness (cm)</a:t>
            </a:r>
          </a:p>
          <a:p>
            <a:pPr>
              <a:buFont typeface="Arial" panose="020B0604020202020204" pitchFamily="34" charset="0"/>
              <a:buChar char="•"/>
            </a:pPr>
            <a:endParaRPr lang="en-US" dirty="0"/>
          </a:p>
          <a:p>
            <a:pPr>
              <a:buFont typeface="Arial" panose="020B0604020202020204" pitchFamily="34" charset="0"/>
              <a:buChar char="•"/>
            </a:pPr>
            <a:r>
              <a:rPr lang="en-US" dirty="0"/>
              <a:t>High proportion of adipose tissue </a:t>
            </a:r>
          </a:p>
          <a:p>
            <a:r>
              <a:rPr lang="en-US" dirty="0"/>
              <a:t>(low contrast, high scatter)</a:t>
            </a:r>
          </a:p>
          <a:p>
            <a:pPr>
              <a:buFont typeface="Arial" panose="020B0604020202020204" pitchFamily="34" charset="0"/>
              <a:buChar char="•"/>
            </a:pPr>
            <a:endParaRPr lang="en-US" dirty="0"/>
          </a:p>
          <a:p>
            <a:pPr>
              <a:buFont typeface="Arial" panose="020B0604020202020204" pitchFamily="34" charset="0"/>
              <a:buChar char="•"/>
            </a:pPr>
            <a:r>
              <a:rPr lang="en-US" dirty="0"/>
              <a:t>Frequent equipment and geometric limitations</a:t>
            </a:r>
          </a:p>
        </p:txBody>
      </p:sp>
      <p:pic>
        <p:nvPicPr>
          <p:cNvPr id="7" name="Picture 6">
            <a:extLst>
              <a:ext uri="{FF2B5EF4-FFF2-40B4-BE49-F238E27FC236}">
                <a16:creationId xmlns:a16="http://schemas.microsoft.com/office/drawing/2014/main" id="{EDE7C540-06B4-0FB3-4826-517B657445CA}"/>
              </a:ext>
            </a:extLst>
          </p:cNvPr>
          <p:cNvPicPr>
            <a:picLocks noChangeAspect="1"/>
          </p:cNvPicPr>
          <p:nvPr/>
        </p:nvPicPr>
        <p:blipFill>
          <a:blip r:embed="rId2"/>
          <a:stretch>
            <a:fillRect/>
          </a:stretch>
        </p:blipFill>
        <p:spPr>
          <a:xfrm>
            <a:off x="5647329" y="1355142"/>
            <a:ext cx="6297796" cy="4649873"/>
          </a:xfrm>
          <a:prstGeom prst="rect">
            <a:avLst/>
          </a:prstGeom>
        </p:spPr>
      </p:pic>
    </p:spTree>
    <p:extLst>
      <p:ext uri="{BB962C8B-B14F-4D97-AF65-F5344CB8AC3E}">
        <p14:creationId xmlns:p14="http://schemas.microsoft.com/office/powerpoint/2010/main" val="3488935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014B655-0767-C428-DC37-6DB2389FF4BE}"/>
              </a:ext>
            </a:extLst>
          </p:cNvPr>
          <p:cNvPicPr>
            <a:picLocks noChangeAspect="1"/>
          </p:cNvPicPr>
          <p:nvPr/>
        </p:nvPicPr>
        <p:blipFill>
          <a:blip r:embed="rId2"/>
          <a:srcRect b="8780"/>
          <a:stretch>
            <a:fillRect/>
          </a:stretch>
        </p:blipFill>
        <p:spPr>
          <a:xfrm>
            <a:off x="1"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CA3E2F0-0105-DAFB-2B3F-C6100A7D1C5F}"/>
              </a:ext>
            </a:extLst>
          </p:cNvPr>
          <p:cNvSpPr txBox="1"/>
          <p:nvPr/>
        </p:nvSpPr>
        <p:spPr>
          <a:xfrm>
            <a:off x="7531610" y="2434201"/>
            <a:ext cx="3822189" cy="3742762"/>
          </a:xfrm>
          <a:prstGeom prst="rect">
            <a:avLst/>
          </a:prstGeom>
        </p:spPr>
        <p:txBody>
          <a:bodyPr vert="horz" lIns="91440" tIns="45720" rIns="91440" bIns="45720" rtlCol="0">
            <a:normAutofit/>
          </a:bodyPr>
          <a:lstStyle/>
          <a:p>
            <a:pPr>
              <a:lnSpc>
                <a:spcPct val="90000"/>
              </a:lnSpc>
              <a:spcAft>
                <a:spcPts val="600"/>
              </a:spcAft>
            </a:pPr>
            <a:r>
              <a:rPr lang="en-US" sz="1900" b="1" dirty="0"/>
              <a:t>Scatter Radiation</a:t>
            </a:r>
          </a:p>
          <a:p>
            <a:pPr indent="-228600">
              <a:lnSpc>
                <a:spcPct val="90000"/>
              </a:lnSpc>
              <a:spcAft>
                <a:spcPts val="600"/>
              </a:spcAft>
              <a:buFont typeface="Arial" panose="020B0604020202020204" pitchFamily="34" charset="0"/>
              <a:buChar char="•"/>
            </a:pPr>
            <a:r>
              <a:rPr lang="en-US" sz="1900" dirty="0"/>
              <a:t>Larger tissue volumes generate significantly more scatter</a:t>
            </a:r>
          </a:p>
          <a:p>
            <a:pPr indent="-228600">
              <a:lnSpc>
                <a:spcPct val="90000"/>
              </a:lnSpc>
              <a:spcAft>
                <a:spcPts val="600"/>
              </a:spcAft>
              <a:buFont typeface="Arial" panose="020B0604020202020204" pitchFamily="34" charset="0"/>
              <a:buChar char="•"/>
            </a:pPr>
            <a:r>
              <a:rPr lang="en-US" sz="1900" dirty="0"/>
              <a:t>Degrades image contrast</a:t>
            </a:r>
          </a:p>
          <a:p>
            <a:pPr indent="-228600">
              <a:lnSpc>
                <a:spcPct val="90000"/>
              </a:lnSpc>
              <a:spcAft>
                <a:spcPts val="600"/>
              </a:spcAft>
              <a:buFont typeface="Arial" panose="020B0604020202020204" pitchFamily="34" charset="0"/>
              <a:buChar char="•"/>
            </a:pPr>
            <a:r>
              <a:rPr lang="en-US" sz="1900" dirty="0"/>
              <a:t>Often overwhelms low-ratio grids</a:t>
            </a:r>
          </a:p>
          <a:p>
            <a:pPr indent="-228600">
              <a:lnSpc>
                <a:spcPct val="90000"/>
              </a:lnSpc>
              <a:spcAft>
                <a:spcPts val="600"/>
              </a:spcAft>
              <a:buFont typeface="Arial" panose="020B0604020202020204" pitchFamily="34" charset="0"/>
              <a:buChar char="•"/>
            </a:pPr>
            <a:endParaRPr lang="en-US" sz="1900" dirty="0"/>
          </a:p>
          <a:p>
            <a:pPr indent="-228600">
              <a:lnSpc>
                <a:spcPct val="90000"/>
              </a:lnSpc>
              <a:spcAft>
                <a:spcPts val="600"/>
              </a:spcAft>
              <a:buFont typeface="Arial" panose="020B0604020202020204" pitchFamily="34" charset="0"/>
              <a:buChar char="•"/>
            </a:pPr>
            <a:r>
              <a:rPr lang="en-US" sz="1900" b="1" dirty="0"/>
              <a:t>Implication:</a:t>
            </a:r>
            <a:br>
              <a:rPr lang="en-US" sz="1900" dirty="0"/>
            </a:br>
            <a:r>
              <a:rPr lang="en-US" sz="1900" dirty="0"/>
              <a:t>Higher grid ratios (10:1–16:1) or air-gap techniques may be required, depending on equipment availability.</a:t>
            </a:r>
          </a:p>
        </p:txBody>
      </p:sp>
      <p:sp>
        <p:nvSpPr>
          <p:cNvPr id="4" name="AutoShape 2" descr="Journal of Lancaster General Health - Journal of Lancaster General Hospital">
            <a:extLst>
              <a:ext uri="{FF2B5EF4-FFF2-40B4-BE49-F238E27FC236}">
                <a16:creationId xmlns:a16="http://schemas.microsoft.com/office/drawing/2014/main" id="{72DEB416-E50E-508F-218E-8AB63A416C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72382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14E0CC7-020F-D3AA-C134-23250FA6E44C}"/>
              </a:ext>
            </a:extLst>
          </p:cNvPr>
          <p:cNvPicPr>
            <a:picLocks noChangeAspect="1"/>
          </p:cNvPicPr>
          <p:nvPr/>
        </p:nvPicPr>
        <p:blipFill>
          <a:blip r:embed="rId2"/>
          <a:srcRect l="28333" r="11584"/>
          <a:stretch>
            <a:fillRect/>
          </a:stretch>
        </p:blipFill>
        <p:spPr>
          <a:xfrm>
            <a:off x="-4642" y="10"/>
            <a:ext cx="3006061" cy="3339639"/>
          </a:xfrm>
          <a:prstGeom prst="rect">
            <a:avLst/>
          </a:prstGeom>
        </p:spPr>
      </p:pic>
      <p:pic>
        <p:nvPicPr>
          <p:cNvPr id="6" name="Picture 5">
            <a:extLst>
              <a:ext uri="{FF2B5EF4-FFF2-40B4-BE49-F238E27FC236}">
                <a16:creationId xmlns:a16="http://schemas.microsoft.com/office/drawing/2014/main" id="{7A3A44ED-0255-F06B-D27D-C48F0E47EEB4}"/>
              </a:ext>
            </a:extLst>
          </p:cNvPr>
          <p:cNvPicPr>
            <a:picLocks noChangeAspect="1"/>
          </p:cNvPicPr>
          <p:nvPr/>
        </p:nvPicPr>
        <p:blipFill>
          <a:blip r:embed="rId3"/>
          <a:srcRect t="14244" b="2124"/>
          <a:stretch>
            <a:fillRect/>
          </a:stretch>
        </p:blipFill>
        <p:spPr>
          <a:xfrm>
            <a:off x="3198068" y="10"/>
            <a:ext cx="2991088" cy="3339639"/>
          </a:xfrm>
          <a:prstGeom prst="rect">
            <a:avLst/>
          </a:prstGeom>
        </p:spPr>
      </p:pic>
      <p:pic>
        <p:nvPicPr>
          <p:cNvPr id="4" name="Picture 3">
            <a:extLst>
              <a:ext uri="{FF2B5EF4-FFF2-40B4-BE49-F238E27FC236}">
                <a16:creationId xmlns:a16="http://schemas.microsoft.com/office/drawing/2014/main" id="{4EB26A4C-1CE1-2069-8EA6-F56B573851BC}"/>
              </a:ext>
            </a:extLst>
          </p:cNvPr>
          <p:cNvPicPr>
            <a:picLocks noChangeAspect="1"/>
          </p:cNvPicPr>
          <p:nvPr/>
        </p:nvPicPr>
        <p:blipFill>
          <a:blip r:embed="rId4"/>
          <a:srcRect t="1584" r="1" b="17578"/>
          <a:stretch>
            <a:fillRect/>
          </a:stretch>
        </p:blipFill>
        <p:spPr>
          <a:xfrm>
            <a:off x="-2" y="3518351"/>
            <a:ext cx="6189158" cy="3339649"/>
          </a:xfrm>
          <a:prstGeom prst="rect">
            <a:avLst/>
          </a:prstGeom>
        </p:spPr>
      </p:pic>
      <p:sp>
        <p:nvSpPr>
          <p:cNvPr id="3" name="TextBox 2">
            <a:extLst>
              <a:ext uri="{FF2B5EF4-FFF2-40B4-BE49-F238E27FC236}">
                <a16:creationId xmlns:a16="http://schemas.microsoft.com/office/drawing/2014/main" id="{9F4086E9-9EEF-A2F2-6243-F0EF7F40CCEC}"/>
              </a:ext>
            </a:extLst>
          </p:cNvPr>
          <p:cNvSpPr txBox="1"/>
          <p:nvPr/>
        </p:nvSpPr>
        <p:spPr>
          <a:xfrm>
            <a:off x="6600265" y="2413645"/>
            <a:ext cx="4753534" cy="3694734"/>
          </a:xfrm>
          <a:prstGeom prst="rect">
            <a:avLst/>
          </a:prstGeom>
        </p:spPr>
        <p:txBody>
          <a:bodyPr vert="horz" lIns="91440" tIns="45720" rIns="91440" bIns="45720" rtlCol="0">
            <a:normAutofit/>
          </a:bodyPr>
          <a:lstStyle/>
          <a:p>
            <a:pPr>
              <a:lnSpc>
                <a:spcPct val="90000"/>
              </a:lnSpc>
              <a:spcAft>
                <a:spcPts val="600"/>
              </a:spcAft>
            </a:pPr>
            <a:r>
              <a:rPr lang="en-US" sz="2000" b="1" dirty="0"/>
              <a:t>Exposure Time Constraints</a:t>
            </a:r>
          </a:p>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r>
              <a:rPr lang="en-US" sz="2000" dirty="0"/>
              <a:t>Especially important for:</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Motion control</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Pediatric imaging</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Trauma patients</a:t>
            </a:r>
          </a:p>
        </p:txBody>
      </p:sp>
    </p:spTree>
    <p:extLst>
      <p:ext uri="{BB962C8B-B14F-4D97-AF65-F5344CB8AC3E}">
        <p14:creationId xmlns:p14="http://schemas.microsoft.com/office/powerpoint/2010/main" val="2146571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184377-2308-20B5-8A8A-92F7571CAA2C}"/>
              </a:ext>
            </a:extLst>
          </p:cNvPr>
          <p:cNvSpPr txBox="1"/>
          <p:nvPr/>
        </p:nvSpPr>
        <p:spPr>
          <a:xfrm>
            <a:off x="386051" y="310894"/>
            <a:ext cx="11749920" cy="1754326"/>
          </a:xfrm>
          <a:prstGeom prst="rect">
            <a:avLst/>
          </a:prstGeom>
          <a:noFill/>
        </p:spPr>
        <p:txBody>
          <a:bodyPr wrap="square">
            <a:spAutoFit/>
          </a:bodyPr>
          <a:lstStyle/>
          <a:p>
            <a:pPr>
              <a:buNone/>
            </a:pPr>
            <a:r>
              <a:rPr lang="en-US" b="1" dirty="0"/>
              <a:t>Technique Chart Formulation Requirements</a:t>
            </a:r>
          </a:p>
          <a:p>
            <a:pPr>
              <a:buNone/>
            </a:pPr>
            <a:endParaRPr lang="en-US" b="1" dirty="0"/>
          </a:p>
          <a:p>
            <a:pPr>
              <a:buNone/>
            </a:pPr>
            <a:r>
              <a:rPr lang="en-US" b="1" i="1" dirty="0"/>
              <a:t>(Digital Imaging: CR / DR)</a:t>
            </a:r>
          </a:p>
          <a:p>
            <a:pPr>
              <a:buNone/>
            </a:pPr>
            <a:endParaRPr lang="en-US" b="1" dirty="0"/>
          </a:p>
          <a:p>
            <a:pPr>
              <a:buFont typeface="Arial" panose="020B0604020202020204" pitchFamily="34" charset="0"/>
              <a:buChar char="•"/>
            </a:pPr>
            <a:r>
              <a:rPr lang="en-US" dirty="0"/>
              <a:t>A separate technique chart must be established for each X-ray unit, including fixed rooms and portable systems, because output and generator performance vary between units.</a:t>
            </a:r>
          </a:p>
        </p:txBody>
      </p:sp>
      <p:pic>
        <p:nvPicPr>
          <p:cNvPr id="12290" name="Picture 2" descr="Easy Moving Mobile X-Ray Unit – MavenImaging">
            <a:extLst>
              <a:ext uri="{FF2B5EF4-FFF2-40B4-BE49-F238E27FC236}">
                <a16:creationId xmlns:a16="http://schemas.microsoft.com/office/drawing/2014/main" id="{09929A20-BCD7-E31B-518C-F96C5E115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965" y="1958454"/>
            <a:ext cx="4326142" cy="433316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ixed Radiography Systems | GE HealthCare (United States)">
            <a:extLst>
              <a:ext uri="{FF2B5EF4-FFF2-40B4-BE49-F238E27FC236}">
                <a16:creationId xmlns:a16="http://schemas.microsoft.com/office/drawing/2014/main" id="{EED0EF07-2E49-F957-DB55-21D639DEC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93" y="2760687"/>
            <a:ext cx="5767694" cy="324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648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igital X-Rays | Diagnostic Imaging | Family First ER">
            <a:extLst>
              <a:ext uri="{FF2B5EF4-FFF2-40B4-BE49-F238E27FC236}">
                <a16:creationId xmlns:a16="http://schemas.microsoft.com/office/drawing/2014/main" id="{348ACC68-7CC3-4BAE-1679-1434B8B73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3" y="3787287"/>
            <a:ext cx="2530154" cy="20756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igital X-Rays | Diagnostic Imaging | Family First ER">
            <a:extLst>
              <a:ext uri="{FF2B5EF4-FFF2-40B4-BE49-F238E27FC236}">
                <a16:creationId xmlns:a16="http://schemas.microsoft.com/office/drawing/2014/main" id="{B8F3DD2E-10B8-4117-8ACB-56E9E69311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4000"/>
                    </a14:imgEffect>
                  </a14:imgLayer>
                </a14:imgProps>
              </a:ext>
              <a:ext uri="{28A0092B-C50C-407E-A947-70E740481C1C}">
                <a14:useLocalDpi xmlns:a14="http://schemas.microsoft.com/office/drawing/2010/main" val="0"/>
              </a:ext>
            </a:extLst>
          </a:blip>
          <a:srcRect/>
          <a:stretch>
            <a:fillRect/>
          </a:stretch>
        </p:blipFill>
        <p:spPr bwMode="auto">
          <a:xfrm>
            <a:off x="2915369" y="3787287"/>
            <a:ext cx="2530154" cy="20756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gital X-Rays | Diagnostic Imaging | Family First ER">
            <a:extLst>
              <a:ext uri="{FF2B5EF4-FFF2-40B4-BE49-F238E27FC236}">
                <a16:creationId xmlns:a16="http://schemas.microsoft.com/office/drawing/2014/main" id="{8742F04A-D4DB-9146-ABE2-F6ED65230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041" y="3787287"/>
            <a:ext cx="2530154" cy="20756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igital X-Rays | Diagnostic Imaging | Family First ER">
            <a:extLst>
              <a:ext uri="{FF2B5EF4-FFF2-40B4-BE49-F238E27FC236}">
                <a16:creationId xmlns:a16="http://schemas.microsoft.com/office/drawing/2014/main" id="{C6690BA9-DEB5-995D-B39B-877B26DAE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5652" y="3787287"/>
            <a:ext cx="2530154" cy="20756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CC6EB6A-E5E3-92A5-6F99-D88984D78902}"/>
              </a:ext>
            </a:extLst>
          </p:cNvPr>
          <p:cNvSpPr/>
          <p:nvPr/>
        </p:nvSpPr>
        <p:spPr>
          <a:xfrm>
            <a:off x="1607073" y="3113059"/>
            <a:ext cx="2470035" cy="4918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Analog</a:t>
            </a:r>
          </a:p>
        </p:txBody>
      </p:sp>
      <p:sp>
        <p:nvSpPr>
          <p:cNvPr id="8" name="Rectangle 7">
            <a:extLst>
              <a:ext uri="{FF2B5EF4-FFF2-40B4-BE49-F238E27FC236}">
                <a16:creationId xmlns:a16="http://schemas.microsoft.com/office/drawing/2014/main" id="{F3D3F978-18A6-1595-326F-A78BDF2D8559}"/>
              </a:ext>
            </a:extLst>
          </p:cNvPr>
          <p:cNvSpPr/>
          <p:nvPr/>
        </p:nvSpPr>
        <p:spPr>
          <a:xfrm>
            <a:off x="7720634" y="3183081"/>
            <a:ext cx="2470035" cy="4918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Digital</a:t>
            </a:r>
          </a:p>
        </p:txBody>
      </p:sp>
      <p:graphicFrame>
        <p:nvGraphicFramePr>
          <p:cNvPr id="2054" name="TextBox 2">
            <a:extLst>
              <a:ext uri="{FF2B5EF4-FFF2-40B4-BE49-F238E27FC236}">
                <a16:creationId xmlns:a16="http://schemas.microsoft.com/office/drawing/2014/main" id="{35C5B5D6-0A92-EE0C-91BB-E6A8BADFCC01}"/>
              </a:ext>
            </a:extLst>
          </p:cNvPr>
          <p:cNvGraphicFramePr/>
          <p:nvPr/>
        </p:nvGraphicFramePr>
        <p:xfrm>
          <a:off x="648269" y="328369"/>
          <a:ext cx="10573302" cy="26161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07287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ABC7B6-3415-B5B2-BD43-68E56EB92F25}"/>
              </a:ext>
            </a:extLst>
          </p:cNvPr>
          <p:cNvSpPr txBox="1"/>
          <p:nvPr/>
        </p:nvSpPr>
        <p:spPr>
          <a:xfrm>
            <a:off x="486904" y="407719"/>
            <a:ext cx="11400295" cy="2585323"/>
          </a:xfrm>
          <a:prstGeom prst="rect">
            <a:avLst/>
          </a:prstGeom>
          <a:noFill/>
        </p:spPr>
        <p:txBody>
          <a:bodyPr wrap="square">
            <a:spAutoFit/>
          </a:bodyPr>
          <a:lstStyle/>
          <a:p>
            <a:pPr>
              <a:buNone/>
            </a:pPr>
            <a:r>
              <a:rPr lang="en-US" b="1" dirty="0"/>
              <a:t>Departmental standards for acceptable digital image quality</a:t>
            </a:r>
            <a:r>
              <a:rPr lang="en-US" dirty="0"/>
              <a:t> must be defined, including:</a:t>
            </a:r>
          </a:p>
          <a:p>
            <a:pPr>
              <a:buNone/>
            </a:pPr>
            <a:endParaRPr lang="en-US" dirty="0"/>
          </a:p>
          <a:p>
            <a:pPr>
              <a:buFont typeface="Arial" panose="020B0604020202020204" pitchFamily="34" charset="0"/>
              <a:buChar char="•"/>
            </a:pPr>
            <a:r>
              <a:rPr lang="en-US" dirty="0"/>
              <a:t>Noise tolerance</a:t>
            </a:r>
          </a:p>
          <a:p>
            <a:pPr>
              <a:buFont typeface="Arial" panose="020B0604020202020204" pitchFamily="34" charset="0"/>
              <a:buChar char="•"/>
            </a:pPr>
            <a:endParaRPr lang="en-US" dirty="0"/>
          </a:p>
          <a:p>
            <a:pPr>
              <a:buFont typeface="Arial" panose="020B0604020202020204" pitchFamily="34" charset="0"/>
              <a:buChar char="•"/>
            </a:pPr>
            <a:r>
              <a:rPr lang="en-US" dirty="0"/>
              <a:t>Spatial resolution expectations</a:t>
            </a:r>
          </a:p>
          <a:p>
            <a:pPr>
              <a:buFont typeface="Arial" panose="020B0604020202020204" pitchFamily="34" charset="0"/>
              <a:buChar char="•"/>
            </a:pPr>
            <a:endParaRPr lang="en-US" dirty="0"/>
          </a:p>
          <a:p>
            <a:pPr>
              <a:buFont typeface="Arial" panose="020B0604020202020204" pitchFamily="34" charset="0"/>
              <a:buChar char="•"/>
            </a:pPr>
            <a:r>
              <a:rPr lang="en-US" dirty="0"/>
              <a:t>Acceptable exposure index (EI) or deviation index (DI) range</a:t>
            </a:r>
          </a:p>
          <a:p>
            <a:endParaRPr lang="en-US" dirty="0"/>
          </a:p>
          <a:p>
            <a:pPr>
              <a:buFont typeface="Arial" panose="020B0604020202020204" pitchFamily="34" charset="0"/>
              <a:buChar char="•"/>
            </a:pPr>
            <a:r>
              <a:rPr lang="en-US" dirty="0"/>
              <a:t>These standards prevent unnecessary repeats and </a:t>
            </a:r>
            <a:r>
              <a:rPr lang="en-US" b="1" dirty="0"/>
              <a:t>dose creep.</a:t>
            </a:r>
          </a:p>
        </p:txBody>
      </p:sp>
    </p:spTree>
    <p:extLst>
      <p:ext uri="{BB962C8B-B14F-4D97-AF65-F5344CB8AC3E}">
        <p14:creationId xmlns:p14="http://schemas.microsoft.com/office/powerpoint/2010/main" val="1373666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EA8E22-1C7D-3A50-D44C-0B3B937DEF66}"/>
              </a:ext>
            </a:extLst>
          </p:cNvPr>
          <p:cNvSpPr txBox="1"/>
          <p:nvPr/>
        </p:nvSpPr>
        <p:spPr>
          <a:xfrm>
            <a:off x="371475" y="471571"/>
            <a:ext cx="11192996" cy="923330"/>
          </a:xfrm>
          <a:prstGeom prst="rect">
            <a:avLst/>
          </a:prstGeom>
          <a:noFill/>
        </p:spPr>
        <p:txBody>
          <a:bodyPr wrap="square">
            <a:spAutoFit/>
          </a:bodyPr>
          <a:lstStyle/>
          <a:p>
            <a:r>
              <a:rPr lang="en-US" b="1" dirty="0"/>
              <a:t>Radiation dose creep </a:t>
            </a:r>
            <a:r>
              <a:rPr lang="en-US" dirty="0"/>
              <a:t>is the gradual, unintentional increase in patient radiation dose over time in digital radiography (CR/DR) because higher exposures continue to produce acceptable, or even better-looking, images without an obvious visual penalty.</a:t>
            </a:r>
          </a:p>
        </p:txBody>
      </p:sp>
      <p:pic>
        <p:nvPicPr>
          <p:cNvPr id="4" name="Picture 3">
            <a:extLst>
              <a:ext uri="{FF2B5EF4-FFF2-40B4-BE49-F238E27FC236}">
                <a16:creationId xmlns:a16="http://schemas.microsoft.com/office/drawing/2014/main" id="{0BE0A750-BD2B-1BE8-5FED-1E1013260D38}"/>
              </a:ext>
            </a:extLst>
          </p:cNvPr>
          <p:cNvPicPr>
            <a:picLocks noChangeAspect="1"/>
          </p:cNvPicPr>
          <p:nvPr/>
        </p:nvPicPr>
        <p:blipFill>
          <a:blip r:embed="rId2"/>
          <a:stretch>
            <a:fillRect/>
          </a:stretch>
        </p:blipFill>
        <p:spPr>
          <a:xfrm>
            <a:off x="169190" y="2285699"/>
            <a:ext cx="5926810" cy="3338804"/>
          </a:xfrm>
          <a:prstGeom prst="rect">
            <a:avLst/>
          </a:prstGeom>
        </p:spPr>
      </p:pic>
      <p:pic>
        <p:nvPicPr>
          <p:cNvPr id="5" name="Picture 4">
            <a:extLst>
              <a:ext uri="{FF2B5EF4-FFF2-40B4-BE49-F238E27FC236}">
                <a16:creationId xmlns:a16="http://schemas.microsoft.com/office/drawing/2014/main" id="{5D193ED0-094E-3523-C865-40900A8271A4}"/>
              </a:ext>
            </a:extLst>
          </p:cNvPr>
          <p:cNvPicPr>
            <a:picLocks noChangeAspect="1"/>
          </p:cNvPicPr>
          <p:nvPr/>
        </p:nvPicPr>
        <p:blipFill>
          <a:blip r:embed="rId3"/>
          <a:stretch>
            <a:fillRect/>
          </a:stretch>
        </p:blipFill>
        <p:spPr>
          <a:xfrm>
            <a:off x="6172636" y="2285699"/>
            <a:ext cx="5850174" cy="3338804"/>
          </a:xfrm>
          <a:prstGeom prst="rect">
            <a:avLst/>
          </a:prstGeom>
        </p:spPr>
      </p:pic>
    </p:spTree>
    <p:extLst>
      <p:ext uri="{BB962C8B-B14F-4D97-AF65-F5344CB8AC3E}">
        <p14:creationId xmlns:p14="http://schemas.microsoft.com/office/powerpoint/2010/main" val="295079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CC8588-5B70-8CDF-F9DF-A2B6F4DF3C6E}"/>
              </a:ext>
            </a:extLst>
          </p:cNvPr>
          <p:cNvSpPr txBox="1"/>
          <p:nvPr/>
        </p:nvSpPr>
        <p:spPr>
          <a:xfrm>
            <a:off x="342900" y="772228"/>
            <a:ext cx="11362765" cy="5909310"/>
          </a:xfrm>
          <a:prstGeom prst="rect">
            <a:avLst/>
          </a:prstGeom>
          <a:noFill/>
        </p:spPr>
        <p:txBody>
          <a:bodyPr wrap="square">
            <a:spAutoFit/>
          </a:bodyPr>
          <a:lstStyle/>
          <a:p>
            <a:pPr>
              <a:buNone/>
            </a:pPr>
            <a:r>
              <a:rPr lang="en-US" b="1" dirty="0"/>
              <a:t>Why Dose Creep Happens</a:t>
            </a:r>
          </a:p>
          <a:p>
            <a:pPr>
              <a:buNone/>
            </a:pPr>
            <a:endParaRPr lang="en-US" b="1" dirty="0"/>
          </a:p>
          <a:p>
            <a:pPr marL="285750" indent="-285750">
              <a:buFont typeface="Arial" panose="020B0604020202020204" pitchFamily="34" charset="0"/>
              <a:buChar char="•"/>
            </a:pPr>
            <a:r>
              <a:rPr lang="en-US" b="1" dirty="0"/>
              <a:t>1. Wide Exposure Latitude</a:t>
            </a:r>
          </a:p>
          <a:p>
            <a:pPr>
              <a:buNone/>
            </a:pPr>
            <a:r>
              <a:rPr lang="en-US" dirty="0"/>
              <a:t>Digital detectors tolerate a broad range of exposures.</a:t>
            </a:r>
            <a:br>
              <a:rPr lang="en-US" dirty="0"/>
            </a:br>
            <a:r>
              <a:rPr lang="en-US" dirty="0"/>
              <a:t>Unlike film-screen, </a:t>
            </a:r>
            <a:r>
              <a:rPr lang="en-US" b="1" dirty="0"/>
              <a:t>overexposure does not make the image “too dark.”</a:t>
            </a:r>
            <a:endParaRPr lang="en-US" dirty="0"/>
          </a:p>
          <a:p>
            <a:pPr>
              <a:buNone/>
            </a:pPr>
            <a:r>
              <a:rPr lang="en-US" dirty="0"/>
              <a:t>Result:</a:t>
            </a:r>
            <a:br>
              <a:rPr lang="en-US" dirty="0"/>
            </a:br>
            <a:r>
              <a:rPr lang="en-US" dirty="0"/>
              <a:t>Technologists don’t get immediate visual feedback that the dose is increasing.</a:t>
            </a:r>
          </a:p>
          <a:p>
            <a:pPr>
              <a:buNone/>
            </a:pPr>
            <a:br>
              <a:rPr lang="en-US" dirty="0"/>
            </a:br>
            <a:endParaRPr lang="en-US" dirty="0"/>
          </a:p>
          <a:p>
            <a:pPr marL="285750" indent="-285750">
              <a:buFont typeface="Arial" panose="020B0604020202020204" pitchFamily="34" charset="0"/>
              <a:buChar char="•"/>
            </a:pPr>
            <a:r>
              <a:rPr lang="en-US" b="1" dirty="0"/>
              <a:t>2. Noise Bias (“Cleaner Looks Better”)</a:t>
            </a:r>
          </a:p>
          <a:p>
            <a:pPr>
              <a:buNone/>
            </a:pPr>
            <a:r>
              <a:rPr lang="en-US" dirty="0"/>
              <a:t>Higher exposure → higher signal-to-noise ratio (SNR).</a:t>
            </a:r>
            <a:br>
              <a:rPr lang="en-US" dirty="0"/>
            </a:br>
            <a:r>
              <a:rPr lang="en-US" dirty="0"/>
              <a:t>Images look smoother with less quantum mottle, so higher techniques are subconsciously favored.</a:t>
            </a:r>
          </a:p>
          <a:p>
            <a:pPr>
              <a:buNone/>
            </a:pPr>
            <a:br>
              <a:rPr lang="en-US" dirty="0"/>
            </a:br>
            <a:endParaRPr lang="en-US" dirty="0"/>
          </a:p>
          <a:p>
            <a:pPr marL="285750" indent="-285750">
              <a:buFont typeface="Arial" panose="020B0604020202020204" pitchFamily="34" charset="0"/>
              <a:buChar char="•"/>
            </a:pPr>
            <a:r>
              <a:rPr lang="en-US" b="1" dirty="0"/>
              <a:t>3. Post-Processing Masks Errors</a:t>
            </a:r>
          </a:p>
          <a:p>
            <a:pPr>
              <a:buNone/>
            </a:pPr>
            <a:r>
              <a:rPr lang="en-US" dirty="0"/>
              <a:t>Automatic rescaling and processing normalize brightness and contrast, hiding overexposure.</a:t>
            </a:r>
          </a:p>
          <a:p>
            <a:pPr>
              <a:buNone/>
            </a:pPr>
            <a:br>
              <a:rPr lang="en-US" dirty="0"/>
            </a:br>
            <a:endParaRPr lang="en-US" dirty="0"/>
          </a:p>
          <a:p>
            <a:pPr marL="285750" indent="-285750">
              <a:buFont typeface="Arial" panose="020B0604020202020204" pitchFamily="34" charset="0"/>
              <a:buChar char="•"/>
            </a:pPr>
            <a:r>
              <a:rPr lang="en-US" b="1" dirty="0"/>
              <a:t>4. Defensive Technique Selection</a:t>
            </a:r>
          </a:p>
          <a:p>
            <a:pPr>
              <a:buNone/>
            </a:pPr>
            <a:r>
              <a:rPr lang="en-US" dirty="0"/>
              <a:t>To avoid repeats (especially in trauma, bariatric, or uncooperative patients), technologists may “add a little extra,” which accumulates over time.</a:t>
            </a:r>
          </a:p>
        </p:txBody>
      </p:sp>
    </p:spTree>
    <p:extLst>
      <p:ext uri="{BB962C8B-B14F-4D97-AF65-F5344CB8AC3E}">
        <p14:creationId xmlns:p14="http://schemas.microsoft.com/office/powerpoint/2010/main" val="1189192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2692FE-7A40-A0F2-B10E-577C274DFC7A}"/>
              </a:ext>
            </a:extLst>
          </p:cNvPr>
          <p:cNvSpPr txBox="1"/>
          <p:nvPr/>
        </p:nvSpPr>
        <p:spPr>
          <a:xfrm>
            <a:off x="559734" y="411059"/>
            <a:ext cx="10843372" cy="2585323"/>
          </a:xfrm>
          <a:prstGeom prst="rect">
            <a:avLst/>
          </a:prstGeom>
          <a:noFill/>
        </p:spPr>
        <p:txBody>
          <a:bodyPr wrap="square">
            <a:spAutoFit/>
          </a:bodyPr>
          <a:lstStyle/>
          <a:p>
            <a:pPr>
              <a:buNone/>
            </a:pPr>
            <a:r>
              <a:rPr lang="en-US" b="1" dirty="0"/>
              <a:t>What Dose Creep Is NOT</a:t>
            </a:r>
          </a:p>
          <a:p>
            <a:pPr>
              <a:buNone/>
            </a:pPr>
            <a:endParaRPr lang="en-US" b="1" dirty="0"/>
          </a:p>
          <a:p>
            <a:pPr>
              <a:buFont typeface="Arial" panose="020B0604020202020204" pitchFamily="34" charset="0"/>
              <a:buChar char="•"/>
            </a:pPr>
            <a:r>
              <a:rPr lang="en-US" dirty="0"/>
              <a:t>Not a single bad exposure</a:t>
            </a:r>
          </a:p>
          <a:p>
            <a:pPr>
              <a:buFont typeface="Arial" panose="020B0604020202020204" pitchFamily="34" charset="0"/>
              <a:buChar char="•"/>
            </a:pPr>
            <a:endParaRPr lang="en-US" dirty="0"/>
          </a:p>
          <a:p>
            <a:pPr>
              <a:buFont typeface="Arial" panose="020B0604020202020204" pitchFamily="34" charset="0"/>
              <a:buChar char="•"/>
            </a:pPr>
            <a:r>
              <a:rPr lang="en-US" dirty="0"/>
              <a:t>Not intentional overdosing</a:t>
            </a:r>
          </a:p>
          <a:p>
            <a:pPr>
              <a:buFont typeface="Arial" panose="020B0604020202020204" pitchFamily="34" charset="0"/>
              <a:buChar char="•"/>
            </a:pPr>
            <a:endParaRPr lang="en-US" dirty="0"/>
          </a:p>
          <a:p>
            <a:pPr>
              <a:buFont typeface="Arial" panose="020B0604020202020204" pitchFamily="34" charset="0"/>
              <a:buChar char="•"/>
            </a:pPr>
            <a:r>
              <a:rPr lang="en-US" dirty="0"/>
              <a:t>Not visible just by looking at the image</a:t>
            </a:r>
          </a:p>
          <a:p>
            <a:pPr>
              <a:buFont typeface="Arial" panose="020B0604020202020204" pitchFamily="34" charset="0"/>
              <a:buChar char="•"/>
            </a:pPr>
            <a:endParaRPr lang="en-US" dirty="0"/>
          </a:p>
          <a:p>
            <a:pPr>
              <a:buNone/>
            </a:pPr>
            <a:r>
              <a:rPr lang="en-US" b="1" dirty="0"/>
              <a:t>It is a systemic, workflow-level problem.</a:t>
            </a:r>
          </a:p>
        </p:txBody>
      </p:sp>
    </p:spTree>
    <p:extLst>
      <p:ext uri="{BB962C8B-B14F-4D97-AF65-F5344CB8AC3E}">
        <p14:creationId xmlns:p14="http://schemas.microsoft.com/office/powerpoint/2010/main" val="604247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Arc 1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4F43A2C0-1802-F70C-24CA-C5F9BBC2F8BC}"/>
              </a:ext>
            </a:extLst>
          </p:cNvPr>
          <p:cNvPicPr>
            <a:picLocks noChangeAspect="1"/>
          </p:cNvPicPr>
          <p:nvPr/>
        </p:nvPicPr>
        <p:blipFill>
          <a:blip r:embed="rId2"/>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B06A2AAB-8B1B-00A9-2B58-25E37F6A3F5B}"/>
              </a:ext>
            </a:extLst>
          </p:cNvPr>
          <p:cNvSpPr txBox="1"/>
          <p:nvPr/>
        </p:nvSpPr>
        <p:spPr>
          <a:xfrm>
            <a:off x="5894962" y="320722"/>
            <a:ext cx="5458838" cy="5856241"/>
          </a:xfrm>
          <a:prstGeom prst="rect">
            <a:avLst/>
          </a:prstGeom>
        </p:spPr>
        <p:txBody>
          <a:bodyPr vert="horz" lIns="91440" tIns="45720" rIns="91440" bIns="45720" rtlCol="0">
            <a:normAutofit/>
          </a:bodyPr>
          <a:lstStyle/>
          <a:p>
            <a:pPr>
              <a:lnSpc>
                <a:spcPct val="90000"/>
              </a:lnSpc>
              <a:spcAft>
                <a:spcPts val="600"/>
              </a:spcAft>
            </a:pPr>
            <a:r>
              <a:rPr lang="en-US" sz="1400" b="1" dirty="0"/>
              <a:t>Importance of Accurate Part Thickness Measurement</a:t>
            </a:r>
          </a:p>
          <a:p>
            <a:pPr indent="-228600">
              <a:lnSpc>
                <a:spcPct val="90000"/>
              </a:lnSpc>
              <a:spcAft>
                <a:spcPts val="600"/>
              </a:spcAft>
              <a:buFont typeface="Arial" panose="020B0604020202020204" pitchFamily="34" charset="0"/>
              <a:buChar char="•"/>
            </a:pPr>
            <a:endParaRPr lang="en-US" sz="1400" b="1" dirty="0"/>
          </a:p>
          <a:p>
            <a:pPr indent="-228600">
              <a:lnSpc>
                <a:spcPct val="90000"/>
              </a:lnSpc>
              <a:spcAft>
                <a:spcPts val="600"/>
              </a:spcAft>
              <a:buFont typeface="Arial" panose="020B0604020202020204" pitchFamily="34" charset="0"/>
              <a:buChar char="•"/>
            </a:pPr>
            <a:r>
              <a:rPr lang="en-US" sz="1400" dirty="0"/>
              <a:t>Accurate measurement of </a:t>
            </a:r>
            <a:r>
              <a:rPr lang="en-US" sz="1400" b="1" dirty="0"/>
              <a:t>anatomic part thickness</a:t>
            </a:r>
            <a:r>
              <a:rPr lang="en-US" sz="1400" dirty="0"/>
              <a:t> is essential for the effective and consistent use of </a:t>
            </a:r>
            <a:r>
              <a:rPr lang="en-US" sz="1400" b="1" dirty="0"/>
              <a:t>exposure technique charts</a:t>
            </a:r>
            <a:r>
              <a:rPr lang="en-US" sz="1400" dirty="0"/>
              <a:t>, particularly in digital imaging, where image appearance may mask exposure errors.</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Calipers are devices used to measure part thickness and should be </a:t>
            </a:r>
            <a:r>
              <a:rPr lang="en-US" sz="1400" b="1" dirty="0"/>
              <a:t>readily available in every radiographic room</a:t>
            </a:r>
            <a:r>
              <a:rPr lang="en-US" sz="1400" dirty="0"/>
              <a:t>. Technique charts should clearly specify the </a:t>
            </a:r>
            <a:r>
              <a:rPr lang="en-US" sz="1400" b="1" dirty="0"/>
              <a:t>exact location</a:t>
            </a:r>
            <a:r>
              <a:rPr lang="en-US" sz="1400" dirty="0"/>
              <a:t> at which the measurement is to be taken to ensure consistency among technologists.</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Part thickness is typically measured:</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At the </a:t>
            </a:r>
            <a:r>
              <a:rPr lang="en-US" sz="1400" b="1" dirty="0"/>
              <a:t>central ray (CR) midpoint</a:t>
            </a:r>
            <a:r>
              <a:rPr lang="en-US" sz="1400" dirty="0"/>
              <a:t>, or</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At the </a:t>
            </a:r>
            <a:r>
              <a:rPr lang="en-US" sz="1400" b="1" dirty="0"/>
              <a:t>thickest portion</a:t>
            </a:r>
            <a:r>
              <a:rPr lang="en-US" sz="1400" dirty="0"/>
              <a:t> of the anatomy being radiographed</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b="1" dirty="0"/>
              <a:t>Failure to measure part thickness accurately is one of the most common sources of error when using technique charts and can lead to improper detector exposure, increased noise, or unnecessary patient dose</a:t>
            </a:r>
          </a:p>
        </p:txBody>
      </p:sp>
    </p:spTree>
    <p:extLst>
      <p:ext uri="{BB962C8B-B14F-4D97-AF65-F5344CB8AC3E}">
        <p14:creationId xmlns:p14="http://schemas.microsoft.com/office/powerpoint/2010/main" val="894202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C69869-17EA-14C8-2A7D-D9E2CF1C956C}"/>
              </a:ext>
            </a:extLst>
          </p:cNvPr>
          <p:cNvSpPr txBox="1"/>
          <p:nvPr/>
        </p:nvSpPr>
        <p:spPr>
          <a:xfrm>
            <a:off x="1144923" y="2405894"/>
            <a:ext cx="5315189" cy="3535083"/>
          </a:xfrm>
          <a:prstGeom prst="rect">
            <a:avLst/>
          </a:prstGeom>
        </p:spPr>
        <p:txBody>
          <a:bodyPr vert="horz" lIns="91440" tIns="45720" rIns="91440" bIns="45720" rtlCol="0" anchor="t">
            <a:normAutofit/>
          </a:bodyPr>
          <a:lstStyle/>
          <a:p>
            <a:pPr>
              <a:lnSpc>
                <a:spcPct val="90000"/>
              </a:lnSpc>
              <a:spcAft>
                <a:spcPts val="600"/>
              </a:spcAft>
            </a:pPr>
            <a:r>
              <a:rPr lang="en-US" sz="2000" dirty="0"/>
              <a:t>Always measure part thickness at the level of the central ray—never estimate.</a:t>
            </a: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59C0DA6-AF6C-FFC1-A273-1F5526CF4523}"/>
              </a:ext>
            </a:extLst>
          </p:cNvPr>
          <p:cNvPicPr>
            <a:picLocks noChangeAspect="1"/>
          </p:cNvPicPr>
          <p:nvPr/>
        </p:nvPicPr>
        <p:blipFill>
          <a:blip r:embed="rId2"/>
          <a:stretch>
            <a:fillRect/>
          </a:stretch>
        </p:blipFill>
        <p:spPr>
          <a:xfrm>
            <a:off x="7075967" y="1974835"/>
            <a:ext cx="4170530" cy="2940223"/>
          </a:xfrm>
          <a:prstGeom prst="rect">
            <a:avLst/>
          </a:prstGeom>
        </p:spPr>
      </p:pic>
    </p:spTree>
    <p:extLst>
      <p:ext uri="{BB962C8B-B14F-4D97-AF65-F5344CB8AC3E}">
        <p14:creationId xmlns:p14="http://schemas.microsoft.com/office/powerpoint/2010/main" val="327003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058210-809A-2B57-E350-10DDB81195E3}"/>
              </a:ext>
            </a:extLst>
          </p:cNvPr>
          <p:cNvSpPr txBox="1"/>
          <p:nvPr/>
        </p:nvSpPr>
        <p:spPr>
          <a:xfrm>
            <a:off x="290792" y="374774"/>
            <a:ext cx="11656919" cy="3416320"/>
          </a:xfrm>
          <a:prstGeom prst="rect">
            <a:avLst/>
          </a:prstGeom>
          <a:noFill/>
        </p:spPr>
        <p:txBody>
          <a:bodyPr wrap="square">
            <a:spAutoFit/>
          </a:bodyPr>
          <a:lstStyle/>
          <a:p>
            <a:pPr>
              <a:buNone/>
            </a:pPr>
            <a:r>
              <a:rPr lang="en-US" b="1" dirty="0"/>
              <a:t>Types of Exposure Technique Charts</a:t>
            </a:r>
          </a:p>
          <a:p>
            <a:pPr>
              <a:buNone/>
            </a:pPr>
            <a:endParaRPr lang="en-US" b="1" dirty="0"/>
          </a:p>
          <a:p>
            <a:pPr>
              <a:buNone/>
            </a:pPr>
            <a:r>
              <a:rPr lang="en-US" dirty="0"/>
              <a:t>Two primary types of exposure technique charts are used in radiography:</a:t>
            </a:r>
          </a:p>
          <a:p>
            <a:pPr>
              <a:buNone/>
            </a:pPr>
            <a:endParaRPr lang="en-US" dirty="0"/>
          </a:p>
          <a:p>
            <a:pPr>
              <a:buFont typeface="Arial" panose="020B0604020202020204" pitchFamily="34" charset="0"/>
              <a:buChar char="•"/>
            </a:pPr>
            <a:r>
              <a:rPr lang="en-US" b="1" dirty="0"/>
              <a:t>Variable </a:t>
            </a:r>
            <a:r>
              <a:rPr lang="en-US" b="1" dirty="0" err="1"/>
              <a:t>kVp</a:t>
            </a:r>
            <a:r>
              <a:rPr lang="en-US" b="1" dirty="0"/>
              <a:t> / Fixed </a:t>
            </a:r>
            <a:r>
              <a:rPr lang="en-US" b="1" dirty="0" err="1"/>
              <a:t>mAs</a:t>
            </a:r>
            <a:endParaRPr lang="en-US" b="1" dirty="0"/>
          </a:p>
          <a:p>
            <a:pPr>
              <a:buFont typeface="Arial" panose="020B0604020202020204" pitchFamily="34" charset="0"/>
              <a:buChar char="•"/>
            </a:pPr>
            <a:endParaRPr lang="en-US" dirty="0"/>
          </a:p>
          <a:p>
            <a:pPr>
              <a:buFont typeface="Arial" panose="020B0604020202020204" pitchFamily="34" charset="0"/>
              <a:buChar char="•"/>
            </a:pPr>
            <a:r>
              <a:rPr lang="en-US" b="1" dirty="0"/>
              <a:t>Fixed </a:t>
            </a:r>
            <a:r>
              <a:rPr lang="en-US" b="1" dirty="0" err="1"/>
              <a:t>kVp</a:t>
            </a:r>
            <a:r>
              <a:rPr lang="en-US" b="1" dirty="0"/>
              <a:t> / Variable </a:t>
            </a:r>
            <a:r>
              <a:rPr lang="en-US" b="1" dirty="0" err="1"/>
              <a:t>mAs</a:t>
            </a:r>
            <a:endParaRPr lang="en-US" b="1"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None/>
            </a:pPr>
            <a:r>
              <a:rPr lang="en-US" dirty="0"/>
              <a:t>Each chart type has distinct characteristics that affect </a:t>
            </a:r>
            <a:r>
              <a:rPr lang="en-US" b="1" dirty="0"/>
              <a:t>measurement accuracy</a:t>
            </a:r>
            <a:r>
              <a:rPr lang="en-US" dirty="0"/>
              <a:t>, </a:t>
            </a:r>
            <a:r>
              <a:rPr lang="en-US" b="1" dirty="0"/>
              <a:t>radiographic contrast</a:t>
            </a:r>
            <a:r>
              <a:rPr lang="en-US" dirty="0"/>
              <a:t>, </a:t>
            </a:r>
            <a:r>
              <a:rPr lang="en-US" b="1" dirty="0"/>
              <a:t>patient dose</a:t>
            </a:r>
            <a:r>
              <a:rPr lang="en-US" dirty="0"/>
              <a:t>, and </a:t>
            </a:r>
            <a:r>
              <a:rPr lang="en-US" b="1" dirty="0"/>
              <a:t>x-ray tube heat load</a:t>
            </a:r>
            <a:r>
              <a:rPr lang="en-US" dirty="0"/>
              <a:t>. The choice of chart design affects both image quality and radiation safety.</a:t>
            </a:r>
          </a:p>
        </p:txBody>
      </p:sp>
      <p:pic>
        <p:nvPicPr>
          <p:cNvPr id="5" name="Picture 4">
            <a:extLst>
              <a:ext uri="{FF2B5EF4-FFF2-40B4-BE49-F238E27FC236}">
                <a16:creationId xmlns:a16="http://schemas.microsoft.com/office/drawing/2014/main" id="{9EBB9EE2-91A0-E706-4AE3-C18109880889}"/>
              </a:ext>
            </a:extLst>
          </p:cNvPr>
          <p:cNvPicPr>
            <a:picLocks noChangeAspect="1"/>
          </p:cNvPicPr>
          <p:nvPr/>
        </p:nvPicPr>
        <p:blipFill>
          <a:blip r:embed="rId2"/>
          <a:stretch>
            <a:fillRect/>
          </a:stretch>
        </p:blipFill>
        <p:spPr>
          <a:xfrm>
            <a:off x="1666257" y="4273118"/>
            <a:ext cx="8859486" cy="2210108"/>
          </a:xfrm>
          <a:prstGeom prst="rect">
            <a:avLst/>
          </a:prstGeom>
        </p:spPr>
      </p:pic>
    </p:spTree>
    <p:extLst>
      <p:ext uri="{BB962C8B-B14F-4D97-AF65-F5344CB8AC3E}">
        <p14:creationId xmlns:p14="http://schemas.microsoft.com/office/powerpoint/2010/main" val="3242235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213F3E7-9710-5DEC-DAD6-96B4603CCBD7}"/>
              </a:ext>
            </a:extLst>
          </p:cNvPr>
          <p:cNvSpPr txBox="1"/>
          <p:nvPr/>
        </p:nvSpPr>
        <p:spPr>
          <a:xfrm>
            <a:off x="1371599" y="1671851"/>
            <a:ext cx="9724031" cy="4235794"/>
          </a:xfrm>
          <a:prstGeom prst="rect">
            <a:avLst/>
          </a:prstGeom>
        </p:spPr>
        <p:txBody>
          <a:bodyPr vert="horz" lIns="91440" tIns="45720" rIns="91440" bIns="45720" rtlCol="0" anchor="ctr">
            <a:normAutofit/>
          </a:bodyPr>
          <a:lstStyle/>
          <a:p>
            <a:pPr>
              <a:lnSpc>
                <a:spcPct val="90000"/>
              </a:lnSpc>
              <a:spcAft>
                <a:spcPts val="600"/>
              </a:spcAft>
            </a:pPr>
            <a:r>
              <a:rPr lang="en-US" sz="1400" b="1" dirty="0"/>
              <a:t>Clinical Interpretation</a:t>
            </a:r>
          </a:p>
          <a:p>
            <a:pPr indent="-228600">
              <a:lnSpc>
                <a:spcPct val="90000"/>
              </a:lnSpc>
              <a:spcAft>
                <a:spcPts val="600"/>
              </a:spcAft>
              <a:buFont typeface="Arial" panose="020B0604020202020204" pitchFamily="34" charset="0"/>
              <a:buChar char="•"/>
            </a:pPr>
            <a:endParaRPr lang="en-US" sz="1400" b="1" dirty="0"/>
          </a:p>
          <a:p>
            <a:pPr indent="-228600">
              <a:lnSpc>
                <a:spcPct val="90000"/>
              </a:lnSpc>
              <a:spcAft>
                <a:spcPts val="600"/>
              </a:spcAft>
              <a:buFont typeface="Arial" panose="020B0604020202020204" pitchFamily="34" charset="0"/>
              <a:buChar char="•"/>
            </a:pPr>
            <a:r>
              <a:rPr lang="en-US" sz="1400" b="1" dirty="0"/>
              <a:t>Variable </a:t>
            </a:r>
            <a:r>
              <a:rPr lang="en-US" sz="1400" b="1" dirty="0" err="1"/>
              <a:t>kVp</a:t>
            </a:r>
            <a:r>
              <a:rPr lang="en-US" sz="1400" b="1" dirty="0"/>
              <a:t> / Fixed </a:t>
            </a:r>
            <a:r>
              <a:rPr lang="en-US" sz="1400" b="1" dirty="0" err="1"/>
              <a:t>mAs</a:t>
            </a:r>
            <a:endParaRPr lang="en-US" sz="1400" dirty="0"/>
          </a:p>
          <a:p>
            <a:pPr marL="742950" lvl="1" indent="-228600">
              <a:lnSpc>
                <a:spcPct val="90000"/>
              </a:lnSpc>
              <a:spcAft>
                <a:spcPts val="600"/>
              </a:spcAft>
              <a:buFont typeface="Arial" panose="020B0604020202020204" pitchFamily="34" charset="0"/>
              <a:buChar char="•"/>
            </a:pPr>
            <a:r>
              <a:rPr lang="en-US" sz="1400" dirty="0"/>
              <a:t>Requires precise part thickness measurement</a:t>
            </a:r>
          </a:p>
          <a:p>
            <a:pPr marL="742950" lvl="1" indent="-228600">
              <a:lnSpc>
                <a:spcPct val="90000"/>
              </a:lnSpc>
              <a:spcAft>
                <a:spcPts val="600"/>
              </a:spcAft>
              <a:buFont typeface="Arial" panose="020B0604020202020204" pitchFamily="34" charset="0"/>
              <a:buChar char="•"/>
            </a:pPr>
            <a:r>
              <a:rPr lang="en-US" sz="1400" dirty="0"/>
              <a:t>Changes in </a:t>
            </a:r>
            <a:r>
              <a:rPr lang="en-US" sz="1400" dirty="0" err="1"/>
              <a:t>kVp</a:t>
            </a:r>
            <a:r>
              <a:rPr lang="en-US" sz="1400" dirty="0"/>
              <a:t> alter beam penetration and contrast</a:t>
            </a:r>
          </a:p>
          <a:p>
            <a:pPr marL="742950" lvl="1" indent="-228600">
              <a:lnSpc>
                <a:spcPct val="90000"/>
              </a:lnSpc>
              <a:spcAft>
                <a:spcPts val="600"/>
              </a:spcAft>
              <a:buFont typeface="Arial" panose="020B0604020202020204" pitchFamily="34" charset="0"/>
              <a:buChar char="•"/>
            </a:pPr>
            <a:r>
              <a:rPr lang="en-US" sz="1400" dirty="0"/>
              <a:t>Greater potential for dose variability</a:t>
            </a:r>
          </a:p>
          <a:p>
            <a:pPr marL="742950" lvl="1" indent="-228600">
              <a:lnSpc>
                <a:spcPct val="90000"/>
              </a:lnSpc>
              <a:spcAft>
                <a:spcPts val="600"/>
              </a:spcAft>
              <a:buFont typeface="Arial" panose="020B0604020202020204" pitchFamily="34" charset="0"/>
              <a:buChar char="•"/>
            </a:pPr>
            <a:r>
              <a:rPr lang="en-US" sz="1400" dirty="0"/>
              <a:t>Increased tube heat due to higher </a:t>
            </a:r>
            <a:r>
              <a:rPr lang="en-US" sz="1400" dirty="0" err="1"/>
              <a:t>kVp</a:t>
            </a:r>
            <a:r>
              <a:rPr lang="en-US" sz="1400" dirty="0"/>
              <a:t> usage</a:t>
            </a:r>
          </a:p>
          <a:p>
            <a:pPr marL="742950" lvl="1" indent="-228600">
              <a:lnSpc>
                <a:spcPct val="90000"/>
              </a:lnSpc>
              <a:spcAft>
                <a:spcPts val="600"/>
              </a:spcAft>
              <a:buFont typeface="Arial" panose="020B0604020202020204" pitchFamily="34" charset="0"/>
              <a:buChar char="•"/>
            </a:pPr>
            <a:endParaRPr lang="en-US" sz="1400" dirty="0"/>
          </a:p>
          <a:p>
            <a:pPr marL="742950" lvl="1"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b="1" dirty="0"/>
              <a:t>Fixed </a:t>
            </a:r>
            <a:r>
              <a:rPr lang="en-US" sz="1400" b="1" dirty="0" err="1"/>
              <a:t>kVp</a:t>
            </a:r>
            <a:r>
              <a:rPr lang="en-US" sz="1400" b="1" dirty="0"/>
              <a:t> / Variable </a:t>
            </a:r>
            <a:r>
              <a:rPr lang="en-US" sz="1400" b="1" dirty="0" err="1"/>
              <a:t>mAs</a:t>
            </a:r>
            <a:endParaRPr lang="en-US" sz="1400" dirty="0"/>
          </a:p>
          <a:p>
            <a:pPr marL="742950" lvl="1" indent="-228600">
              <a:lnSpc>
                <a:spcPct val="90000"/>
              </a:lnSpc>
              <a:spcAft>
                <a:spcPts val="600"/>
              </a:spcAft>
              <a:buFont typeface="Arial" panose="020B0604020202020204" pitchFamily="34" charset="0"/>
              <a:buChar char="•"/>
            </a:pPr>
            <a:r>
              <a:rPr lang="en-US" sz="1400" dirty="0"/>
              <a:t>Maintains consistent radiographic contrast</a:t>
            </a:r>
          </a:p>
          <a:p>
            <a:pPr marL="742950" lvl="1" indent="-228600">
              <a:lnSpc>
                <a:spcPct val="90000"/>
              </a:lnSpc>
              <a:spcAft>
                <a:spcPts val="600"/>
              </a:spcAft>
              <a:buFont typeface="Arial" panose="020B0604020202020204" pitchFamily="34" charset="0"/>
              <a:buChar char="•"/>
            </a:pPr>
            <a:r>
              <a:rPr lang="en-US" sz="1400" dirty="0"/>
              <a:t>Adjusts exposure primarily through </a:t>
            </a:r>
            <a:r>
              <a:rPr lang="en-US" sz="1400" dirty="0" err="1"/>
              <a:t>mAs</a:t>
            </a:r>
            <a:endParaRPr lang="en-US" sz="1400" dirty="0"/>
          </a:p>
          <a:p>
            <a:pPr marL="742950" lvl="1" indent="-228600">
              <a:lnSpc>
                <a:spcPct val="90000"/>
              </a:lnSpc>
              <a:spcAft>
                <a:spcPts val="600"/>
              </a:spcAft>
              <a:buFont typeface="Arial" panose="020B0604020202020204" pitchFamily="34" charset="0"/>
              <a:buChar char="•"/>
            </a:pPr>
            <a:r>
              <a:rPr lang="en-US" sz="1400" dirty="0"/>
              <a:t>Generally results in lower patient dose</a:t>
            </a:r>
          </a:p>
          <a:p>
            <a:pPr marL="742950" lvl="1" indent="-228600">
              <a:lnSpc>
                <a:spcPct val="90000"/>
              </a:lnSpc>
              <a:spcAft>
                <a:spcPts val="600"/>
              </a:spcAft>
              <a:buFont typeface="Arial" panose="020B0604020202020204" pitchFamily="34" charset="0"/>
              <a:buChar char="•"/>
            </a:pPr>
            <a:r>
              <a:rPr lang="en-US" sz="1400" dirty="0"/>
              <a:t>Reduced tube heat load</a:t>
            </a:r>
          </a:p>
          <a:p>
            <a:pPr marL="742950" lvl="1" indent="-228600">
              <a:lnSpc>
                <a:spcPct val="90000"/>
              </a:lnSpc>
              <a:spcAft>
                <a:spcPts val="600"/>
              </a:spcAft>
              <a:buFont typeface="Arial" panose="020B0604020202020204" pitchFamily="34" charset="0"/>
              <a:buChar char="•"/>
            </a:pPr>
            <a:r>
              <a:rPr lang="en-US" sz="1400" dirty="0"/>
              <a:t>Preferred in digital radiography for consistency and dose control</a:t>
            </a:r>
          </a:p>
        </p:txBody>
      </p:sp>
      <p:sp>
        <p:nvSpPr>
          <p:cNvPr id="5" name="TextBox 4">
            <a:extLst>
              <a:ext uri="{FF2B5EF4-FFF2-40B4-BE49-F238E27FC236}">
                <a16:creationId xmlns:a16="http://schemas.microsoft.com/office/drawing/2014/main" id="{BBACD060-C63D-92C5-5891-BC3F7F2F1C4D}"/>
              </a:ext>
            </a:extLst>
          </p:cNvPr>
          <p:cNvSpPr txBox="1"/>
          <p:nvPr/>
        </p:nvSpPr>
        <p:spPr>
          <a:xfrm>
            <a:off x="739689" y="6059657"/>
            <a:ext cx="11295529" cy="646331"/>
          </a:xfrm>
          <a:prstGeom prst="rect">
            <a:avLst/>
          </a:prstGeom>
          <a:noFill/>
        </p:spPr>
        <p:txBody>
          <a:bodyPr wrap="square">
            <a:spAutoFit/>
          </a:bodyPr>
          <a:lstStyle/>
          <a:p>
            <a:pPr>
              <a:spcAft>
                <a:spcPts val="600"/>
              </a:spcAft>
            </a:pPr>
            <a:r>
              <a:rPr lang="en-US" b="1" dirty="0"/>
              <a:t>In digital imaging, fixed </a:t>
            </a:r>
            <a:r>
              <a:rPr lang="en-US" b="1" dirty="0" err="1"/>
              <a:t>kVp</a:t>
            </a:r>
            <a:r>
              <a:rPr lang="en-US" b="1" dirty="0"/>
              <a:t>/variable </a:t>
            </a:r>
            <a:r>
              <a:rPr lang="en-US" b="1" dirty="0" err="1"/>
              <a:t>mAs</a:t>
            </a:r>
            <a:r>
              <a:rPr lang="en-US" b="1" dirty="0"/>
              <a:t> charts are commonly preferred because they produce consistent image contrast while minimizing patient dose and tube heat.</a:t>
            </a:r>
          </a:p>
        </p:txBody>
      </p:sp>
    </p:spTree>
    <p:extLst>
      <p:ext uri="{BB962C8B-B14F-4D97-AF65-F5344CB8AC3E}">
        <p14:creationId xmlns:p14="http://schemas.microsoft.com/office/powerpoint/2010/main" val="1289079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1CD7B3D-A6D2-44C3-19EE-6E7DD9764765}"/>
              </a:ext>
            </a:extLst>
          </p:cNvPr>
          <p:cNvSpPr txBox="1"/>
          <p:nvPr/>
        </p:nvSpPr>
        <p:spPr>
          <a:xfrm>
            <a:off x="1371599" y="2318197"/>
            <a:ext cx="9724031" cy="3683358"/>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sz="1400" b="1" dirty="0"/>
              <a:t>Variable </a:t>
            </a:r>
            <a:r>
              <a:rPr lang="en-US" sz="1400" b="1" dirty="0" err="1"/>
              <a:t>kVp</a:t>
            </a:r>
            <a:r>
              <a:rPr lang="en-US" sz="1400" b="1" dirty="0"/>
              <a:t> / Fixed </a:t>
            </a:r>
            <a:r>
              <a:rPr lang="en-US" sz="1400" b="1" dirty="0" err="1"/>
              <a:t>mAs</a:t>
            </a:r>
            <a:r>
              <a:rPr lang="en-US" sz="1400" b="1" dirty="0"/>
              <a:t> Technique Chart</a:t>
            </a:r>
          </a:p>
          <a:p>
            <a:pPr indent="-228600">
              <a:lnSpc>
                <a:spcPct val="90000"/>
              </a:lnSpc>
              <a:spcAft>
                <a:spcPts val="600"/>
              </a:spcAft>
              <a:buFont typeface="Arial" panose="020B0604020202020204" pitchFamily="34" charset="0"/>
              <a:buChar char="•"/>
            </a:pPr>
            <a:endParaRPr lang="en-US" sz="1400" b="1" dirty="0"/>
          </a:p>
          <a:p>
            <a:pPr indent="-228600">
              <a:lnSpc>
                <a:spcPct val="90000"/>
              </a:lnSpc>
              <a:spcAft>
                <a:spcPts val="600"/>
              </a:spcAft>
              <a:buFont typeface="Arial" panose="020B0604020202020204" pitchFamily="34" charset="0"/>
              <a:buChar char="•"/>
            </a:pPr>
            <a:r>
              <a:rPr lang="en-US" sz="1400" dirty="0"/>
              <a:t>A </a:t>
            </a:r>
            <a:r>
              <a:rPr lang="en-US" sz="1400" b="1" dirty="0"/>
              <a:t>variable </a:t>
            </a:r>
            <a:r>
              <a:rPr lang="en-US" sz="1400" b="1" dirty="0" err="1"/>
              <a:t>kVp</a:t>
            </a:r>
            <a:r>
              <a:rPr lang="en-US" sz="1400" b="1" dirty="0"/>
              <a:t>/fixed </a:t>
            </a:r>
            <a:r>
              <a:rPr lang="en-US" sz="1400" b="1" dirty="0" err="1"/>
              <a:t>mAs</a:t>
            </a:r>
            <a:r>
              <a:rPr lang="en-US" sz="1400" b="1" dirty="0"/>
              <a:t> technique chart is based on the principle that beam energy (</a:t>
            </a:r>
            <a:r>
              <a:rPr lang="en-US" sz="1400" b="1" dirty="0" err="1"/>
              <a:t>kVp</a:t>
            </a:r>
            <a:r>
              <a:rPr lang="en-US" sz="1400" b="1" dirty="0"/>
              <a:t>) increases with anatomic part thickness</a:t>
            </a:r>
            <a:r>
              <a:rPr lang="en-US" sz="1400" dirty="0"/>
              <a:t>, while </a:t>
            </a:r>
            <a:r>
              <a:rPr lang="en-US" sz="1400" b="1" dirty="0" err="1"/>
              <a:t>mAs</a:t>
            </a:r>
            <a:r>
              <a:rPr lang="en-US" sz="1400" b="1" dirty="0"/>
              <a:t> remains constant</a:t>
            </a:r>
            <a:r>
              <a:rPr lang="en-US" sz="1400" dirty="0"/>
              <a:t>.</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A </a:t>
            </a:r>
            <a:r>
              <a:rPr lang="en-US" sz="1400" b="1" dirty="0"/>
              <a:t>baseline </a:t>
            </a:r>
            <a:r>
              <a:rPr lang="en-US" sz="1400" b="1" dirty="0" err="1"/>
              <a:t>kVp</a:t>
            </a:r>
            <a:r>
              <a:rPr lang="en-US" sz="1400" dirty="0"/>
              <a:t> is established for a specific anatomic part and projection.</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For each </a:t>
            </a:r>
            <a:r>
              <a:rPr lang="en-US" sz="1400" b="1" dirty="0"/>
              <a:t>1-cm increase in part thickness</a:t>
            </a:r>
            <a:r>
              <a:rPr lang="en-US" sz="1400" dirty="0"/>
              <a:t>, the </a:t>
            </a:r>
            <a:r>
              <a:rPr lang="en-US" sz="1400" b="1" dirty="0" err="1"/>
              <a:t>kVp</a:t>
            </a:r>
            <a:r>
              <a:rPr lang="en-US" sz="1400" b="1" dirty="0"/>
              <a:t> is increased by approximately 2 </a:t>
            </a:r>
            <a:r>
              <a:rPr lang="en-US" sz="1400" b="1" dirty="0" err="1"/>
              <a:t>kVp</a:t>
            </a:r>
            <a:r>
              <a:rPr lang="en-US" sz="1400" dirty="0"/>
              <a:t>.</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The </a:t>
            </a:r>
            <a:r>
              <a:rPr lang="en-US" sz="1400" b="1" dirty="0" err="1"/>
              <a:t>mAs</a:t>
            </a:r>
            <a:r>
              <a:rPr lang="en-US" sz="1400" b="1" dirty="0"/>
              <a:t> is not changed</a:t>
            </a:r>
            <a:r>
              <a:rPr lang="en-US" sz="1400" dirty="0"/>
              <a:t>, assuming consistent detector exposure.</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The baseline </a:t>
            </a:r>
            <a:r>
              <a:rPr lang="en-US" sz="1400" dirty="0" err="1"/>
              <a:t>kVp</a:t>
            </a:r>
            <a:r>
              <a:rPr lang="en-US" sz="1400" dirty="0"/>
              <a:t> is adjusted upward or downward solely based on </a:t>
            </a:r>
            <a:r>
              <a:rPr lang="en-US" sz="1400" b="1" dirty="0"/>
              <a:t>measured part thickness</a:t>
            </a:r>
            <a:r>
              <a:rPr lang="en-US" sz="1400" dirty="0"/>
              <a:t>.</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b="1" dirty="0"/>
              <a:t>This technique requires accurate measurement of part thickness, as small measurement errors can significantly affect image contrast and patient dose.</a:t>
            </a:r>
          </a:p>
        </p:txBody>
      </p:sp>
    </p:spTree>
    <p:extLst>
      <p:ext uri="{BB962C8B-B14F-4D97-AF65-F5344CB8AC3E}">
        <p14:creationId xmlns:p14="http://schemas.microsoft.com/office/powerpoint/2010/main" val="2608492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7223A43-B31C-14A5-3259-E3CF7C5DFA4F}"/>
              </a:ext>
            </a:extLst>
          </p:cNvPr>
          <p:cNvSpPr txBox="1"/>
          <p:nvPr/>
        </p:nvSpPr>
        <p:spPr>
          <a:xfrm>
            <a:off x="1371599" y="2318197"/>
            <a:ext cx="9724031" cy="3683358"/>
          </a:xfrm>
          <a:prstGeom prst="rect">
            <a:avLst/>
          </a:prstGeom>
        </p:spPr>
        <p:txBody>
          <a:bodyPr vert="horz" lIns="91440" tIns="45720" rIns="91440" bIns="45720" rtlCol="0" anchor="ctr">
            <a:normAutofit/>
          </a:bodyPr>
          <a:lstStyle/>
          <a:p>
            <a:pPr>
              <a:lnSpc>
                <a:spcPct val="90000"/>
              </a:lnSpc>
              <a:spcAft>
                <a:spcPts val="600"/>
              </a:spcAft>
            </a:pPr>
            <a:r>
              <a:rPr lang="en-US" sz="1400" b="1" dirty="0"/>
              <a:t>Determination of Baseline </a:t>
            </a:r>
            <a:r>
              <a:rPr lang="en-US" sz="1400" b="1" dirty="0" err="1"/>
              <a:t>kVp</a:t>
            </a:r>
            <a:r>
              <a:rPr lang="en-US" sz="1400" b="1" dirty="0"/>
              <a:t> (Digital Imaging)</a:t>
            </a:r>
          </a:p>
          <a:p>
            <a:pPr indent="-228600">
              <a:lnSpc>
                <a:spcPct val="90000"/>
              </a:lnSpc>
              <a:spcAft>
                <a:spcPts val="600"/>
              </a:spcAft>
              <a:buFont typeface="Arial" panose="020B0604020202020204" pitchFamily="34" charset="0"/>
              <a:buChar char="•"/>
            </a:pPr>
            <a:endParaRPr lang="en-US" sz="1400" b="1" dirty="0"/>
          </a:p>
          <a:p>
            <a:pPr indent="-228600">
              <a:lnSpc>
                <a:spcPct val="90000"/>
              </a:lnSpc>
              <a:spcAft>
                <a:spcPts val="600"/>
              </a:spcAft>
              <a:buFont typeface="Arial" panose="020B0604020202020204" pitchFamily="34" charset="0"/>
              <a:buChar char="•"/>
            </a:pPr>
            <a:r>
              <a:rPr lang="en-US" sz="1400" dirty="0"/>
              <a:t>In digital radiography (CR/DR), the determination of baseline kilovoltage (</a:t>
            </a:r>
            <a:r>
              <a:rPr lang="en-US" sz="1400" dirty="0" err="1"/>
              <a:t>kVp</a:t>
            </a:r>
            <a:r>
              <a:rPr lang="en-US" sz="1400" dirty="0"/>
              <a:t>) for each anatomic area is not standardized and may vary by department, equipment manufacturer, and detector characteristics. Unlike film-screen imaging, image appearance in digital systems is largely controlled by image processing, making correct baseline </a:t>
            </a:r>
            <a:r>
              <a:rPr lang="en-US" sz="1400" dirty="0" err="1"/>
              <a:t>kVp</a:t>
            </a:r>
            <a:r>
              <a:rPr lang="en-US" sz="1400" dirty="0"/>
              <a:t> selection critical for dose management rather than </a:t>
            </a:r>
            <a:r>
              <a:rPr lang="en-US" sz="1400" b="1" dirty="0"/>
              <a:t>visual density</a:t>
            </a:r>
            <a:r>
              <a:rPr lang="en-US" sz="1400" dirty="0"/>
              <a:t>.</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The objective in establishing a baseline </a:t>
            </a:r>
            <a:r>
              <a:rPr lang="en-US" sz="1400" dirty="0" err="1"/>
              <a:t>kVp</a:t>
            </a:r>
            <a:r>
              <a:rPr lang="en-US" sz="1400" dirty="0"/>
              <a:t> is to select a beam energy that:</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Provides adequate penetration of the anatomic part</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Produces a detector exposure within the target Exposure Index (EI) range</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Allows predictable adjustment using the 2-kVp per 1-cm change in tissue thickness rule</a:t>
            </a:r>
          </a:p>
        </p:txBody>
      </p:sp>
    </p:spTree>
    <p:extLst>
      <p:ext uri="{BB962C8B-B14F-4D97-AF65-F5344CB8AC3E}">
        <p14:creationId xmlns:p14="http://schemas.microsoft.com/office/powerpoint/2010/main" val="3995792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gital X-Rays | Diagnostic Imaging | Family First ER">
            <a:extLst>
              <a:ext uri="{FF2B5EF4-FFF2-40B4-BE49-F238E27FC236}">
                <a16:creationId xmlns:a16="http://schemas.microsoft.com/office/drawing/2014/main" id="{5090BCEC-B7E7-28A7-693D-952F97ECD50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8086" r="16409"/>
          <a:stretch>
            <a:fillRect/>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B0696DA-998C-BF17-B740-30114570CD62}"/>
              </a:ext>
            </a:extLst>
          </p:cNvPr>
          <p:cNvPicPr>
            <a:picLocks noChangeAspect="1"/>
          </p:cNvPicPr>
          <p:nvPr/>
        </p:nvPicPr>
        <p:blipFill>
          <a:blip r:embed="rId4"/>
          <a:srcRect l="7223" r="17199" b="-1"/>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2633346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AF40AC8-F214-61BD-9E48-E04109C86E2E}"/>
              </a:ext>
            </a:extLst>
          </p:cNvPr>
          <p:cNvSpPr txBox="1"/>
          <p:nvPr/>
        </p:nvSpPr>
        <p:spPr>
          <a:xfrm>
            <a:off x="1371599" y="2318197"/>
            <a:ext cx="9724031" cy="3683358"/>
          </a:xfrm>
          <a:prstGeom prst="rect">
            <a:avLst/>
          </a:prstGeom>
        </p:spPr>
        <p:txBody>
          <a:bodyPr vert="horz" lIns="91440" tIns="45720" rIns="91440" bIns="45720" rtlCol="0" anchor="ctr">
            <a:normAutofit/>
          </a:bodyPr>
          <a:lstStyle/>
          <a:p>
            <a:pPr>
              <a:lnSpc>
                <a:spcPct val="90000"/>
              </a:lnSpc>
              <a:spcAft>
                <a:spcPts val="600"/>
              </a:spcAft>
            </a:pPr>
            <a:r>
              <a:rPr lang="en-US" sz="1400" dirty="0"/>
              <a:t>In digital imaging, baseline </a:t>
            </a:r>
            <a:r>
              <a:rPr lang="en-US" sz="1400" dirty="0" err="1"/>
              <a:t>kVp</a:t>
            </a:r>
            <a:r>
              <a:rPr lang="en-US" sz="1400" dirty="0"/>
              <a:t> values are commonly determined experimentally using radiographic phantoms that simulate human tissue attenuation. Test exposures are evaluated based on:</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Exposure Index (EI) or Deviation Index (DI)</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Image noise characteristics</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Penetration of the anatomy</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Patient dose considerations</a:t>
            </a:r>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b="1" dirty="0"/>
              <a:t>Once established, the baseline </a:t>
            </a:r>
            <a:r>
              <a:rPr lang="en-US" sz="1400" b="1" dirty="0" err="1"/>
              <a:t>kVp</a:t>
            </a:r>
            <a:r>
              <a:rPr lang="en-US" sz="1400" b="1" dirty="0"/>
              <a:t> serves as a reference value for thickness-based </a:t>
            </a:r>
            <a:r>
              <a:rPr lang="en-US" sz="1400" b="1" dirty="0" err="1"/>
              <a:t>kVp</a:t>
            </a:r>
            <a:r>
              <a:rPr lang="en-US" sz="1400" b="1" dirty="0"/>
              <a:t> adjustments, while maintaining consistent detector exposure and minimizing the risk of dose creep. </a:t>
            </a:r>
          </a:p>
        </p:txBody>
      </p:sp>
    </p:spTree>
    <p:extLst>
      <p:ext uri="{BB962C8B-B14F-4D97-AF65-F5344CB8AC3E}">
        <p14:creationId xmlns:p14="http://schemas.microsoft.com/office/powerpoint/2010/main" val="3967497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C4E72B1-466D-0ADC-80A2-FCFB4FE8AC5C}"/>
              </a:ext>
            </a:extLst>
          </p:cNvPr>
          <p:cNvPicPr>
            <a:picLocks noChangeAspect="1"/>
          </p:cNvPicPr>
          <p:nvPr/>
        </p:nvPicPr>
        <p:blipFill>
          <a:blip r:embed="rId2"/>
          <a:stretch>
            <a:fillRect/>
          </a:stretch>
        </p:blipFill>
        <p:spPr>
          <a:xfrm>
            <a:off x="1947260" y="402570"/>
            <a:ext cx="8297479" cy="3215273"/>
          </a:xfrm>
          <a:prstGeom prst="rect">
            <a:avLst/>
          </a:prstGeom>
        </p:spPr>
      </p:pic>
      <p:sp>
        <p:nvSpPr>
          <p:cNvPr id="5" name="TextBox 4">
            <a:extLst>
              <a:ext uri="{FF2B5EF4-FFF2-40B4-BE49-F238E27FC236}">
                <a16:creationId xmlns:a16="http://schemas.microsoft.com/office/drawing/2014/main" id="{87DA66DA-E3BE-F8EE-AFB7-502250DB6CE7}"/>
              </a:ext>
            </a:extLst>
          </p:cNvPr>
          <p:cNvSpPr txBox="1"/>
          <p:nvPr/>
        </p:nvSpPr>
        <p:spPr>
          <a:xfrm>
            <a:off x="1940256" y="3833199"/>
            <a:ext cx="8332826" cy="111998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dirty="0"/>
              <a:t>High-frequency generators are grouped with three-phase generators</a:t>
            </a:r>
            <a:r>
              <a:rPr lang="en-US" sz="2000" dirty="0"/>
              <a:t> for baseline </a:t>
            </a:r>
            <a:r>
              <a:rPr lang="en-US" sz="2000"/>
              <a:t>kVp</a:t>
            </a:r>
            <a:r>
              <a:rPr lang="en-US" sz="2000" dirty="0"/>
              <a:t> calculations because both produce a near-constant potential beam.</a:t>
            </a:r>
            <a:endParaRPr lang="en-US" sz="2000"/>
          </a:p>
        </p:txBody>
      </p:sp>
    </p:spTree>
    <p:extLst>
      <p:ext uri="{BB962C8B-B14F-4D97-AF65-F5344CB8AC3E}">
        <p14:creationId xmlns:p14="http://schemas.microsoft.com/office/powerpoint/2010/main" val="3661864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125DE8-9FFF-4B2A-832F-53B786D66939}"/>
              </a:ext>
            </a:extLst>
          </p:cNvPr>
          <p:cNvSpPr txBox="1"/>
          <p:nvPr/>
        </p:nvSpPr>
        <p:spPr>
          <a:xfrm>
            <a:off x="1371599" y="2318197"/>
            <a:ext cx="9724031" cy="3683358"/>
          </a:xfrm>
          <a:prstGeom prst="rect">
            <a:avLst/>
          </a:prstGeom>
        </p:spPr>
        <p:txBody>
          <a:bodyPr vert="horz" lIns="91440" tIns="45720" rIns="91440" bIns="45720" rtlCol="0" anchor="ctr">
            <a:normAutofit/>
          </a:bodyPr>
          <a:lstStyle/>
          <a:p>
            <a:pPr>
              <a:lnSpc>
                <a:spcPct val="90000"/>
              </a:lnSpc>
              <a:spcAft>
                <a:spcPts val="600"/>
              </a:spcAft>
            </a:pPr>
            <a:r>
              <a:rPr lang="en-US" sz="1700" b="1" dirty="0"/>
              <a:t>Digital Imaging Context </a:t>
            </a:r>
            <a:r>
              <a:rPr lang="en-US" sz="1700" dirty="0"/>
              <a:t>In </a:t>
            </a:r>
            <a:r>
              <a:rPr lang="en-US" sz="1700" b="1" dirty="0"/>
              <a:t>CR/DR systems</a:t>
            </a:r>
            <a:r>
              <a:rPr lang="en-US" sz="1700" dirty="0"/>
              <a:t>:</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r>
              <a:rPr lang="en-US" sz="1700" dirty="0"/>
              <a:t>High-frequency generators dominate modern installations</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r>
              <a:rPr lang="en-US" sz="1700" dirty="0"/>
              <a:t>The formula provides an initial estimate only</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r>
              <a:rPr lang="en-US" sz="1700" dirty="0"/>
              <a:t>Final baseline </a:t>
            </a:r>
            <a:r>
              <a:rPr lang="en-US" sz="1700" dirty="0" err="1"/>
              <a:t>kVp</a:t>
            </a:r>
            <a:r>
              <a:rPr lang="en-US" sz="1700" dirty="0"/>
              <a:t> should be verified using:</a:t>
            </a:r>
          </a:p>
          <a:p>
            <a:pPr marL="742950" lvl="1" indent="-228600">
              <a:lnSpc>
                <a:spcPct val="90000"/>
              </a:lnSpc>
              <a:spcAft>
                <a:spcPts val="600"/>
              </a:spcAft>
              <a:buFont typeface="Arial" panose="020B0604020202020204" pitchFamily="34" charset="0"/>
              <a:buChar char="•"/>
            </a:pPr>
            <a:r>
              <a:rPr lang="en-US" sz="1700" dirty="0"/>
              <a:t>Phantoms</a:t>
            </a:r>
          </a:p>
          <a:p>
            <a:pPr marL="742950" lvl="1" indent="-228600">
              <a:lnSpc>
                <a:spcPct val="90000"/>
              </a:lnSpc>
              <a:spcAft>
                <a:spcPts val="600"/>
              </a:spcAft>
              <a:buFont typeface="Arial" panose="020B0604020202020204" pitchFamily="34" charset="0"/>
              <a:buChar char="•"/>
            </a:pPr>
            <a:r>
              <a:rPr lang="en-US" sz="1700" dirty="0"/>
              <a:t>Exposure Index (EI / DI)</a:t>
            </a:r>
          </a:p>
          <a:p>
            <a:pPr marL="742950" lvl="1" indent="-228600">
              <a:lnSpc>
                <a:spcPct val="90000"/>
              </a:lnSpc>
              <a:spcAft>
                <a:spcPts val="600"/>
              </a:spcAft>
              <a:buFont typeface="Arial" panose="020B0604020202020204" pitchFamily="34" charset="0"/>
              <a:buChar char="•"/>
            </a:pPr>
            <a:r>
              <a:rPr lang="en-US" sz="1700" dirty="0"/>
              <a:t>Noise evaluation</a:t>
            </a:r>
          </a:p>
          <a:p>
            <a:pPr marL="742950" lvl="1" indent="-228600">
              <a:lnSpc>
                <a:spcPct val="90000"/>
              </a:lnSpc>
              <a:spcAft>
                <a:spcPts val="600"/>
              </a:spcAft>
              <a:buFont typeface="Arial" panose="020B0604020202020204" pitchFamily="34" charset="0"/>
              <a:buChar char="•"/>
            </a:pPr>
            <a:r>
              <a:rPr lang="en-US" sz="1700" dirty="0"/>
              <a:t>Dose optimization</a:t>
            </a:r>
          </a:p>
        </p:txBody>
      </p:sp>
    </p:spTree>
    <p:extLst>
      <p:ext uri="{BB962C8B-B14F-4D97-AF65-F5344CB8AC3E}">
        <p14:creationId xmlns:p14="http://schemas.microsoft.com/office/powerpoint/2010/main" val="2387036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744775-3539-5D2A-A4FD-B26B1FA55F0C}"/>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a:solidFill>
                  <a:srgbClr val="FFFFFF"/>
                </a:solidFill>
                <a:latin typeface="+mj-lt"/>
                <a:ea typeface="+mj-ea"/>
                <a:cs typeface="+mj-cs"/>
              </a:rPr>
              <a:t>Penetration depends on tissue composition, not thickness alone</a:t>
            </a:r>
          </a:p>
        </p:txBody>
      </p:sp>
      <p:pic>
        <p:nvPicPr>
          <p:cNvPr id="5" name="Picture 4">
            <a:extLst>
              <a:ext uri="{FF2B5EF4-FFF2-40B4-BE49-F238E27FC236}">
                <a16:creationId xmlns:a16="http://schemas.microsoft.com/office/drawing/2014/main" id="{6A5B6B41-F80C-A2B3-5C50-281CD83263DD}"/>
              </a:ext>
            </a:extLst>
          </p:cNvPr>
          <p:cNvPicPr>
            <a:picLocks noChangeAspect="1"/>
          </p:cNvPicPr>
          <p:nvPr/>
        </p:nvPicPr>
        <p:blipFill>
          <a:blip r:embed="rId2"/>
          <a:stretch>
            <a:fillRect/>
          </a:stretch>
        </p:blipFill>
        <p:spPr>
          <a:xfrm>
            <a:off x="1036727" y="1966293"/>
            <a:ext cx="10118545" cy="4452160"/>
          </a:xfrm>
          <a:prstGeom prst="rect">
            <a:avLst/>
          </a:prstGeom>
        </p:spPr>
      </p:pic>
    </p:spTree>
    <p:extLst>
      <p:ext uri="{BB962C8B-B14F-4D97-AF65-F5344CB8AC3E}">
        <p14:creationId xmlns:p14="http://schemas.microsoft.com/office/powerpoint/2010/main" val="3585017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A2FCA1F-056F-646B-76BC-A560F43B697E}"/>
              </a:ext>
            </a:extLst>
          </p:cNvPr>
          <p:cNvSpPr txBox="1"/>
          <p:nvPr/>
        </p:nvSpPr>
        <p:spPr>
          <a:xfrm>
            <a:off x="1371599" y="2318197"/>
            <a:ext cx="9724031" cy="3683358"/>
          </a:xfrm>
          <a:prstGeom prst="rect">
            <a:avLst/>
          </a:prstGeom>
        </p:spPr>
        <p:txBody>
          <a:bodyPr vert="horz" lIns="91440" tIns="45720" rIns="91440" bIns="45720" rtlCol="0" anchor="ctr">
            <a:normAutofit fontScale="92500" lnSpcReduction="20000"/>
          </a:bodyPr>
          <a:lstStyle/>
          <a:p>
            <a:pPr>
              <a:lnSpc>
                <a:spcPct val="90000"/>
              </a:lnSpc>
              <a:spcAft>
                <a:spcPts val="600"/>
              </a:spcAft>
            </a:pPr>
            <a:r>
              <a:rPr lang="en-US" sz="1400" b="1" dirty="0"/>
              <a:t>Wide Range of Tissue Densities</a:t>
            </a:r>
          </a:p>
          <a:p>
            <a:pPr indent="-228600">
              <a:lnSpc>
                <a:spcPct val="90000"/>
              </a:lnSpc>
              <a:spcAft>
                <a:spcPts val="600"/>
              </a:spcAft>
              <a:buFont typeface="Arial" panose="020B0604020202020204" pitchFamily="34" charset="0"/>
              <a:buChar char="•"/>
            </a:pPr>
            <a:endParaRPr lang="en-US" sz="1400" b="1" dirty="0"/>
          </a:p>
          <a:p>
            <a:pPr indent="-228600">
              <a:lnSpc>
                <a:spcPct val="90000"/>
              </a:lnSpc>
              <a:spcAft>
                <a:spcPts val="600"/>
              </a:spcAft>
              <a:buFont typeface="Arial" panose="020B0604020202020204" pitchFamily="34" charset="0"/>
              <a:buChar char="•"/>
            </a:pPr>
            <a:r>
              <a:rPr lang="en-US" sz="1400" dirty="0"/>
              <a:t>The chest contains very different tissue densities in the same image:</a:t>
            </a:r>
          </a:p>
          <a:p>
            <a:pPr indent="-228600">
              <a:lnSpc>
                <a:spcPct val="90000"/>
              </a:lnSpc>
              <a:spcAft>
                <a:spcPts val="600"/>
              </a:spcAft>
              <a:buFont typeface="Arial" panose="020B0604020202020204" pitchFamily="34" charset="0"/>
              <a:buChar char="•"/>
            </a:pPr>
            <a:r>
              <a:rPr lang="en-US" sz="1400" dirty="0"/>
              <a:t>Air-filled lungs (very low attenuation)</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Soft tissue (heart, vessels)</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Bone (ribs, spine)</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High </a:t>
            </a:r>
            <a:r>
              <a:rPr lang="en-US" sz="1400" dirty="0" err="1"/>
              <a:t>kVp</a:t>
            </a:r>
            <a:r>
              <a:rPr lang="en-US" sz="1400" dirty="0"/>
              <a:t> is required to:</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Penetrate the densest structures (mediastinum and spine)</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Avoid excessive contrast between ribs and lung fields</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Display all anatomy within the detector’s dynamic range</a:t>
            </a:r>
          </a:p>
        </p:txBody>
      </p:sp>
    </p:spTree>
    <p:extLst>
      <p:ext uri="{BB962C8B-B14F-4D97-AF65-F5344CB8AC3E}">
        <p14:creationId xmlns:p14="http://schemas.microsoft.com/office/powerpoint/2010/main" val="3115785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77FC45-E095-6D1B-CFE7-6EB83B652419}"/>
              </a:ext>
            </a:extLst>
          </p:cNvPr>
          <p:cNvPicPr>
            <a:picLocks noChangeAspect="1"/>
          </p:cNvPicPr>
          <p:nvPr/>
        </p:nvPicPr>
        <p:blipFill>
          <a:blip r:embed="rId2"/>
          <a:stretch>
            <a:fillRect/>
          </a:stretch>
        </p:blipFill>
        <p:spPr>
          <a:xfrm>
            <a:off x="874088" y="1464216"/>
            <a:ext cx="3343333" cy="3786998"/>
          </a:xfrm>
          <a:prstGeom prst="rect">
            <a:avLst/>
          </a:prstGeom>
        </p:spPr>
      </p:pic>
      <p:pic>
        <p:nvPicPr>
          <p:cNvPr id="6" name="Picture 5">
            <a:extLst>
              <a:ext uri="{FF2B5EF4-FFF2-40B4-BE49-F238E27FC236}">
                <a16:creationId xmlns:a16="http://schemas.microsoft.com/office/drawing/2014/main" id="{A8E798A0-6924-88C9-5CCE-6E5A35C0A49D}"/>
              </a:ext>
            </a:extLst>
          </p:cNvPr>
          <p:cNvPicPr>
            <a:picLocks noChangeAspect="1"/>
          </p:cNvPicPr>
          <p:nvPr/>
        </p:nvPicPr>
        <p:blipFill>
          <a:blip r:embed="rId3"/>
          <a:stretch>
            <a:fillRect/>
          </a:stretch>
        </p:blipFill>
        <p:spPr>
          <a:xfrm>
            <a:off x="4403929" y="1447236"/>
            <a:ext cx="3343333" cy="3820952"/>
          </a:xfrm>
          <a:prstGeom prst="rect">
            <a:avLst/>
          </a:prstGeom>
        </p:spPr>
      </p:pic>
      <p:sp>
        <p:nvSpPr>
          <p:cNvPr id="3" name="TextBox 2">
            <a:extLst>
              <a:ext uri="{FF2B5EF4-FFF2-40B4-BE49-F238E27FC236}">
                <a16:creationId xmlns:a16="http://schemas.microsoft.com/office/drawing/2014/main" id="{33593642-506A-D08C-22F6-0FFD1797BD05}"/>
              </a:ext>
            </a:extLst>
          </p:cNvPr>
          <p:cNvSpPr txBox="1"/>
          <p:nvPr/>
        </p:nvSpPr>
        <p:spPr>
          <a:xfrm>
            <a:off x="8305480" y="861625"/>
            <a:ext cx="3595367" cy="4133456"/>
          </a:xfrm>
          <a:prstGeom prst="rect">
            <a:avLst/>
          </a:prstGeom>
        </p:spPr>
        <p:txBody>
          <a:bodyPr vert="horz" lIns="91440" tIns="45720" rIns="91440" bIns="45720" rtlCol="0" anchor="t">
            <a:normAutofit/>
          </a:bodyPr>
          <a:lstStyle/>
          <a:p>
            <a:pPr>
              <a:lnSpc>
                <a:spcPct val="90000"/>
              </a:lnSpc>
              <a:spcAft>
                <a:spcPts val="600"/>
              </a:spcAft>
            </a:pPr>
            <a:r>
              <a:rPr lang="en-US" sz="1400" b="1" dirty="0"/>
              <a:t>Long Scale (Low) Contrast Is Desired</a:t>
            </a:r>
          </a:p>
          <a:p>
            <a:pPr indent="-228600">
              <a:lnSpc>
                <a:spcPct val="90000"/>
              </a:lnSpc>
              <a:spcAft>
                <a:spcPts val="600"/>
              </a:spcAft>
              <a:buFont typeface="Arial" panose="020B0604020202020204" pitchFamily="34" charset="0"/>
              <a:buChar char="•"/>
            </a:pPr>
            <a:endParaRPr lang="en-US" sz="1400" b="1" dirty="0"/>
          </a:p>
          <a:p>
            <a:pPr indent="-228600">
              <a:lnSpc>
                <a:spcPct val="90000"/>
              </a:lnSpc>
              <a:spcAft>
                <a:spcPts val="600"/>
              </a:spcAft>
              <a:buFont typeface="Arial" panose="020B0604020202020204" pitchFamily="34" charset="0"/>
              <a:buChar char="•"/>
            </a:pPr>
            <a:r>
              <a:rPr lang="en-US" sz="1400" dirty="0"/>
              <a:t>Chest imaging requires many shades of gray, not high contrast.</a:t>
            </a:r>
          </a:p>
          <a:p>
            <a:pPr indent="-228600">
              <a:lnSpc>
                <a:spcPct val="90000"/>
              </a:lnSpc>
              <a:spcAft>
                <a:spcPts val="600"/>
              </a:spcAft>
              <a:buFont typeface="Arial" panose="020B0604020202020204" pitchFamily="34" charset="0"/>
              <a:buChar char="•"/>
            </a:pPr>
            <a:r>
              <a:rPr lang="en-US" sz="1400" dirty="0"/>
              <a:t>High </a:t>
            </a:r>
            <a:r>
              <a:rPr lang="en-US" sz="1400" dirty="0" err="1"/>
              <a:t>kVp</a:t>
            </a:r>
            <a:r>
              <a:rPr lang="en-US" sz="1400" dirty="0"/>
              <a:t>:</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Produces long-scale contrast</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Allows visualization of subtle lung markings and pathology</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Prevents ribs from overpowering lung detail</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The abdomen, by contrast, benefits from shorter-scale (higher) contrast.</a:t>
            </a:r>
          </a:p>
        </p:txBody>
      </p:sp>
      <p:grpSp>
        <p:nvGrpSpPr>
          <p:cNvPr id="11" name="Group 10">
            <a:extLst>
              <a:ext uri="{FF2B5EF4-FFF2-40B4-BE49-F238E27FC236}">
                <a16:creationId xmlns:a16="http://schemas.microsoft.com/office/drawing/2014/main" id="{12B241C5-7E45-AD52-638D-31E8FD2BC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6737460"/>
            <a:ext cx="12192000" cy="123364"/>
            <a:chOff x="1" y="6737460"/>
            <a:chExt cx="12192000" cy="123364"/>
          </a:xfrm>
        </p:grpSpPr>
        <p:sp>
          <p:nvSpPr>
            <p:cNvPr id="12" name="Rectangle 11">
              <a:extLst>
                <a:ext uri="{FF2B5EF4-FFF2-40B4-BE49-F238E27FC236}">
                  <a16:creationId xmlns:a16="http://schemas.microsoft.com/office/drawing/2014/main" id="{49503B28-6749-2F02-0050-2CC7D03CF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3DEE37-9CE7-622C-B750-66998EDC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4649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F8156F0F-A78F-D51D-D91F-436EED85AD37}"/>
              </a:ext>
            </a:extLst>
          </p:cNvPr>
          <p:cNvPicPr>
            <a:picLocks noChangeAspect="1"/>
          </p:cNvPicPr>
          <p:nvPr/>
        </p:nvPicPr>
        <p:blipFill>
          <a:blip r:embed="rId2"/>
          <a:stretch>
            <a:fillRect/>
          </a:stretch>
        </p:blipFill>
        <p:spPr>
          <a:xfrm>
            <a:off x="768948" y="511293"/>
            <a:ext cx="4645849"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084E56A7-EFF2-061C-3C43-A81CEF527F1C}"/>
              </a:ext>
            </a:extLst>
          </p:cNvPr>
          <p:cNvSpPr txBox="1"/>
          <p:nvPr/>
        </p:nvSpPr>
        <p:spPr>
          <a:xfrm>
            <a:off x="5894962" y="1984443"/>
            <a:ext cx="5458838" cy="4192520"/>
          </a:xfrm>
          <a:prstGeom prst="rect">
            <a:avLst/>
          </a:prstGeom>
        </p:spPr>
        <p:txBody>
          <a:bodyPr vert="horz" lIns="91440" tIns="45720" rIns="91440" bIns="45720" rtlCol="0">
            <a:normAutofit/>
          </a:bodyPr>
          <a:lstStyle/>
          <a:p>
            <a:pPr>
              <a:lnSpc>
                <a:spcPct val="90000"/>
              </a:lnSpc>
              <a:spcAft>
                <a:spcPts val="600"/>
              </a:spcAft>
            </a:pPr>
            <a:r>
              <a:rPr lang="en-US" b="1" dirty="0"/>
              <a:t>Why the Abdomen Uses Lower </a:t>
            </a:r>
            <a:r>
              <a:rPr lang="en-US" b="1" dirty="0" err="1"/>
              <a:t>kVp</a:t>
            </a:r>
            <a:endParaRPr lang="en-US" b="1" dirty="0"/>
          </a:p>
          <a:p>
            <a:pPr indent="-228600">
              <a:lnSpc>
                <a:spcPct val="90000"/>
              </a:lnSpc>
              <a:spcAft>
                <a:spcPts val="600"/>
              </a:spcAft>
              <a:buFont typeface="Arial" panose="020B0604020202020204" pitchFamily="34" charset="0"/>
              <a:buChar char="•"/>
            </a:pPr>
            <a:endParaRPr lang="en-US" b="1" dirty="0"/>
          </a:p>
          <a:p>
            <a:pPr indent="-228600">
              <a:lnSpc>
                <a:spcPct val="90000"/>
              </a:lnSpc>
              <a:spcAft>
                <a:spcPts val="600"/>
              </a:spcAft>
              <a:buFont typeface="Arial" panose="020B0604020202020204" pitchFamily="34" charset="0"/>
              <a:buChar char="•"/>
            </a:pPr>
            <a:r>
              <a:rPr lang="en-US" dirty="0"/>
              <a:t>The abdomen:</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Is composed primarily of soft tissue and fluid</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Has more uniform attenuation</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Requires lower </a:t>
            </a:r>
            <a:r>
              <a:rPr lang="en-US" dirty="0" err="1"/>
              <a:t>kVp</a:t>
            </a:r>
            <a:r>
              <a:rPr lang="en-US" dirty="0"/>
              <a:t> to maintain soft-tissue contrast</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Uses higher </a:t>
            </a:r>
            <a:r>
              <a:rPr lang="en-US" dirty="0" err="1"/>
              <a:t>mAs</a:t>
            </a:r>
            <a:r>
              <a:rPr lang="en-US" dirty="0"/>
              <a:t> instead of higher </a:t>
            </a:r>
            <a:r>
              <a:rPr lang="en-US" dirty="0" err="1"/>
              <a:t>kVp</a:t>
            </a:r>
            <a:endParaRPr lang="en-US" dirty="0"/>
          </a:p>
        </p:txBody>
      </p:sp>
    </p:spTree>
    <p:extLst>
      <p:ext uri="{BB962C8B-B14F-4D97-AF65-F5344CB8AC3E}">
        <p14:creationId xmlns:p14="http://schemas.microsoft.com/office/powerpoint/2010/main" val="17414615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199994-21AE-49A2-BA0D-12E295989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BC74DD1-D152-DDAC-CBF4-2320D92A92A2}"/>
              </a:ext>
            </a:extLst>
          </p:cNvPr>
          <p:cNvPicPr>
            <a:picLocks noChangeAspect="1"/>
          </p:cNvPicPr>
          <p:nvPr/>
        </p:nvPicPr>
        <p:blipFill>
          <a:blip r:embed="rId2"/>
          <a:stretch>
            <a:fillRect/>
          </a:stretch>
        </p:blipFill>
        <p:spPr>
          <a:xfrm>
            <a:off x="285465" y="1716542"/>
            <a:ext cx="6095706" cy="4388908"/>
          </a:xfrm>
          <a:custGeom>
            <a:avLst/>
            <a:gdLst/>
            <a:ahLst/>
            <a:cxnLst/>
            <a:rect l="l" t="t" r="r" b="b"/>
            <a:pathLst>
              <a:path w="4643496" h="5550370">
                <a:moveTo>
                  <a:pt x="81586" y="0"/>
                </a:moveTo>
                <a:lnTo>
                  <a:pt x="4561910" y="0"/>
                </a:lnTo>
                <a:cubicBezTo>
                  <a:pt x="4606969" y="0"/>
                  <a:pt x="4643496" y="36527"/>
                  <a:pt x="4643496" y="81586"/>
                </a:cubicBezTo>
                <a:lnTo>
                  <a:pt x="4643496" y="5468784"/>
                </a:lnTo>
                <a:cubicBezTo>
                  <a:pt x="4643496" y="5513843"/>
                  <a:pt x="4606969" y="5550370"/>
                  <a:pt x="4561910" y="5550370"/>
                </a:cubicBezTo>
                <a:lnTo>
                  <a:pt x="81586" y="5550370"/>
                </a:lnTo>
                <a:cubicBezTo>
                  <a:pt x="36527" y="5550370"/>
                  <a:pt x="0" y="5513843"/>
                  <a:pt x="0" y="5468784"/>
                </a:cubicBezTo>
                <a:lnTo>
                  <a:pt x="0" y="81586"/>
                </a:lnTo>
                <a:cubicBezTo>
                  <a:pt x="0" y="36527"/>
                  <a:pt x="36527" y="0"/>
                  <a:pt x="81586" y="0"/>
                </a:cubicBezTo>
                <a:close/>
              </a:path>
            </a:pathLst>
          </a:custGeom>
        </p:spPr>
      </p:pic>
      <p:sp>
        <p:nvSpPr>
          <p:cNvPr id="12" name="Arc 11">
            <a:extLst>
              <a:ext uri="{FF2B5EF4-FFF2-40B4-BE49-F238E27FC236}">
                <a16:creationId xmlns:a16="http://schemas.microsoft.com/office/drawing/2014/main" id="{A2C34835-4F79-4934-B151-D68E79764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alpha val="9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2822DE7-EB94-4252-75AF-B933602CF682}"/>
              </a:ext>
            </a:extLst>
          </p:cNvPr>
          <p:cNvSpPr txBox="1"/>
          <p:nvPr/>
        </p:nvSpPr>
        <p:spPr>
          <a:xfrm>
            <a:off x="6769570" y="1825625"/>
            <a:ext cx="4771178" cy="4388908"/>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b="1" dirty="0"/>
              <a:t>Variable </a:t>
            </a:r>
            <a:r>
              <a:rPr lang="en-US" b="1" dirty="0" err="1"/>
              <a:t>kVp</a:t>
            </a:r>
            <a:r>
              <a:rPr lang="en-US" b="1" dirty="0"/>
              <a:t> / Fixed </a:t>
            </a:r>
            <a:r>
              <a:rPr lang="en-US" b="1" dirty="0" err="1"/>
              <a:t>mAs</a:t>
            </a:r>
            <a:r>
              <a:rPr lang="en-US" b="1" dirty="0"/>
              <a:t> Technique Chart (Digital Imaging)</a:t>
            </a:r>
          </a:p>
          <a:p>
            <a:pPr>
              <a:lnSpc>
                <a:spcPct val="90000"/>
              </a:lnSpc>
              <a:spcAft>
                <a:spcPts val="600"/>
              </a:spcAft>
            </a:pPr>
            <a:r>
              <a:rPr lang="en-US" dirty="0"/>
              <a:t>Anatomic Part: Knee</a:t>
            </a:r>
          </a:p>
          <a:p>
            <a:pPr>
              <a:lnSpc>
                <a:spcPct val="90000"/>
              </a:lnSpc>
              <a:spcAft>
                <a:spcPts val="600"/>
              </a:spcAft>
            </a:pPr>
            <a:br>
              <a:rPr lang="en-US" dirty="0"/>
            </a:br>
            <a:r>
              <a:rPr lang="en-US" dirty="0"/>
              <a:t>Projection: AP</a:t>
            </a:r>
          </a:p>
          <a:p>
            <a:pPr>
              <a:lnSpc>
                <a:spcPct val="90000"/>
              </a:lnSpc>
              <a:spcAft>
                <a:spcPts val="600"/>
              </a:spcAft>
            </a:pPr>
            <a:br>
              <a:rPr lang="en-US" dirty="0"/>
            </a:br>
            <a:r>
              <a:rPr lang="en-US" dirty="0"/>
              <a:t>Image Receptor: CR</a:t>
            </a:r>
          </a:p>
          <a:p>
            <a:pPr>
              <a:lnSpc>
                <a:spcPct val="90000"/>
              </a:lnSpc>
              <a:spcAft>
                <a:spcPts val="600"/>
              </a:spcAft>
            </a:pPr>
            <a:br>
              <a:rPr lang="en-US" dirty="0"/>
            </a:br>
            <a:r>
              <a:rPr lang="en-US" dirty="0"/>
              <a:t>Tabletop / Bucky: Bucky</a:t>
            </a:r>
          </a:p>
          <a:p>
            <a:pPr>
              <a:lnSpc>
                <a:spcPct val="90000"/>
              </a:lnSpc>
              <a:spcAft>
                <a:spcPts val="600"/>
              </a:spcAft>
            </a:pPr>
            <a:br>
              <a:rPr lang="en-US" dirty="0"/>
            </a:br>
            <a:r>
              <a:rPr lang="en-US" dirty="0"/>
              <a:t>Measuring Point: Midpatella</a:t>
            </a:r>
          </a:p>
          <a:p>
            <a:pPr>
              <a:lnSpc>
                <a:spcPct val="90000"/>
              </a:lnSpc>
              <a:spcAft>
                <a:spcPts val="600"/>
              </a:spcAft>
            </a:pPr>
            <a:br>
              <a:rPr lang="en-US" dirty="0"/>
            </a:br>
            <a:r>
              <a:rPr lang="en-US" dirty="0"/>
              <a:t>Grid Ratio: 12:1</a:t>
            </a:r>
          </a:p>
          <a:p>
            <a:pPr>
              <a:lnSpc>
                <a:spcPct val="90000"/>
              </a:lnSpc>
              <a:spcAft>
                <a:spcPts val="600"/>
              </a:spcAft>
            </a:pPr>
            <a:br>
              <a:rPr lang="en-US" dirty="0"/>
            </a:br>
            <a:r>
              <a:rPr lang="en-US" dirty="0"/>
              <a:t>SID: 40 inches</a:t>
            </a:r>
          </a:p>
          <a:p>
            <a:pPr>
              <a:lnSpc>
                <a:spcPct val="90000"/>
              </a:lnSpc>
              <a:spcAft>
                <a:spcPts val="600"/>
              </a:spcAft>
            </a:pPr>
            <a:br>
              <a:rPr lang="en-US" dirty="0"/>
            </a:br>
            <a:r>
              <a:rPr lang="en-US" dirty="0"/>
              <a:t>Focal Spot: Small</a:t>
            </a:r>
          </a:p>
        </p:txBody>
      </p:sp>
    </p:spTree>
    <p:extLst>
      <p:ext uri="{BB962C8B-B14F-4D97-AF65-F5344CB8AC3E}">
        <p14:creationId xmlns:p14="http://schemas.microsoft.com/office/powerpoint/2010/main" val="1126165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78C80D-D502-46AC-CE75-1EFA49BF187F}"/>
              </a:ext>
            </a:extLst>
          </p:cNvPr>
          <p:cNvSpPr txBox="1"/>
          <p:nvPr/>
        </p:nvSpPr>
        <p:spPr>
          <a:xfrm>
            <a:off x="1160308" y="1651379"/>
            <a:ext cx="9724031" cy="4345780"/>
          </a:xfrm>
          <a:prstGeom prst="rect">
            <a:avLst/>
          </a:prstGeom>
        </p:spPr>
        <p:txBody>
          <a:bodyPr vert="horz" lIns="91440" tIns="45720" rIns="91440" bIns="45720" rtlCol="0" anchor="ctr">
            <a:normAutofit lnSpcReduction="10000"/>
          </a:bodyPr>
          <a:lstStyle/>
          <a:p>
            <a:pPr>
              <a:lnSpc>
                <a:spcPct val="90000"/>
              </a:lnSpc>
              <a:spcAft>
                <a:spcPts val="600"/>
              </a:spcAft>
            </a:pPr>
            <a:r>
              <a:rPr lang="en-US" sz="1400" b="1" dirty="0"/>
              <a:t>Variable </a:t>
            </a:r>
            <a:r>
              <a:rPr lang="en-US" sz="1400" b="1" dirty="0" err="1"/>
              <a:t>kVp</a:t>
            </a:r>
            <a:r>
              <a:rPr lang="en-US" sz="1400" b="1" dirty="0"/>
              <a:t> Technique Charts in Digital Imaging</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In digital radiography (CR/DR), variable </a:t>
            </a:r>
            <a:r>
              <a:rPr lang="en-US" sz="1400" dirty="0" err="1"/>
              <a:t>kVp</a:t>
            </a:r>
            <a:r>
              <a:rPr lang="en-US" sz="1400" dirty="0"/>
              <a:t> technique charts may be particularly effective for pediatric patients and small extremity imaging due to the low attenuation and thin anatomy involved.</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In these examinations:</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Small changes in part thickness significantly affect </a:t>
            </a:r>
            <a:r>
              <a:rPr lang="en-US" sz="1400" b="1" dirty="0"/>
              <a:t>x-ray penetration</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Adjusting </a:t>
            </a:r>
            <a:r>
              <a:rPr lang="en-US" sz="1400" dirty="0" err="1"/>
              <a:t>kVp</a:t>
            </a:r>
            <a:r>
              <a:rPr lang="en-US" sz="1400" dirty="0"/>
              <a:t> allows precise control of beam energy while keeping </a:t>
            </a:r>
            <a:r>
              <a:rPr lang="en-US" sz="1400" b="1" dirty="0" err="1"/>
              <a:t>mAs</a:t>
            </a:r>
            <a:r>
              <a:rPr lang="en-US" sz="1400" b="1" dirty="0"/>
              <a:t> low</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Maintaining low </a:t>
            </a:r>
            <a:r>
              <a:rPr lang="en-US" sz="1400" dirty="0" err="1"/>
              <a:t>mAs</a:t>
            </a:r>
            <a:r>
              <a:rPr lang="en-US" sz="1400" dirty="0"/>
              <a:t> reduces patient dose, which is critical in pediatric imaging</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Digital image processing maintains consistent image appearance despite </a:t>
            </a:r>
            <a:r>
              <a:rPr lang="en-US" sz="1400" dirty="0" err="1"/>
              <a:t>kVp</a:t>
            </a:r>
            <a:r>
              <a:rPr lang="en-US" sz="1400" dirty="0"/>
              <a:t> variation</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Because digital systems can mask exposure errors, variable </a:t>
            </a:r>
            <a:r>
              <a:rPr lang="en-US" sz="1400" dirty="0" err="1"/>
              <a:t>kVp</a:t>
            </a:r>
            <a:r>
              <a:rPr lang="en-US" sz="1400" dirty="0"/>
              <a:t> charts are most effective when </a:t>
            </a:r>
            <a:r>
              <a:rPr lang="en-US" sz="1400" b="1" dirty="0"/>
              <a:t>accurate part-thickness measurements and exposure-index monitoring</a:t>
            </a:r>
            <a:r>
              <a:rPr lang="en-US" sz="1400" dirty="0"/>
              <a:t> are used to prevent dose creep.</a:t>
            </a:r>
          </a:p>
        </p:txBody>
      </p:sp>
      <p:sp>
        <p:nvSpPr>
          <p:cNvPr id="5" name="TextBox 4">
            <a:extLst>
              <a:ext uri="{FF2B5EF4-FFF2-40B4-BE49-F238E27FC236}">
                <a16:creationId xmlns:a16="http://schemas.microsoft.com/office/drawing/2014/main" id="{D46BA6C4-008C-49F6-438A-3F0CA9E2EF7C}"/>
              </a:ext>
            </a:extLst>
          </p:cNvPr>
          <p:cNvSpPr txBox="1"/>
          <p:nvPr/>
        </p:nvSpPr>
        <p:spPr>
          <a:xfrm>
            <a:off x="291919" y="6104414"/>
            <a:ext cx="11460807" cy="646331"/>
          </a:xfrm>
          <a:prstGeom prst="rect">
            <a:avLst/>
          </a:prstGeom>
          <a:noFill/>
        </p:spPr>
        <p:txBody>
          <a:bodyPr wrap="square">
            <a:spAutoFit/>
          </a:bodyPr>
          <a:lstStyle/>
          <a:p>
            <a:pPr>
              <a:spcAft>
                <a:spcPts val="600"/>
              </a:spcAft>
            </a:pPr>
            <a:r>
              <a:rPr lang="en-US" b="1" dirty="0">
                <a:solidFill>
                  <a:srgbClr val="C00000"/>
                </a:solidFill>
              </a:rPr>
              <a:t>Although variable </a:t>
            </a:r>
            <a:r>
              <a:rPr lang="en-US" b="1" dirty="0" err="1">
                <a:solidFill>
                  <a:srgbClr val="C00000"/>
                </a:solidFill>
              </a:rPr>
              <a:t>kVp</a:t>
            </a:r>
            <a:r>
              <a:rPr lang="en-US" b="1" dirty="0">
                <a:solidFill>
                  <a:srgbClr val="C00000"/>
                </a:solidFill>
              </a:rPr>
              <a:t> technique charts can be effective in theory for thin anatomy and pediatric patients, they are rarely used in modern digital radiography (CR/DR).</a:t>
            </a:r>
          </a:p>
        </p:txBody>
      </p:sp>
    </p:spTree>
    <p:extLst>
      <p:ext uri="{BB962C8B-B14F-4D97-AF65-F5344CB8AC3E}">
        <p14:creationId xmlns:p14="http://schemas.microsoft.com/office/powerpoint/2010/main" val="1531325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956DCC-97B8-277B-F96E-F3E4E8036B86}"/>
              </a:ext>
            </a:extLst>
          </p:cNvPr>
          <p:cNvSpPr txBox="1"/>
          <p:nvPr/>
        </p:nvSpPr>
        <p:spPr>
          <a:xfrm>
            <a:off x="1371599" y="2318197"/>
            <a:ext cx="9724031" cy="3683358"/>
          </a:xfrm>
          <a:prstGeom prst="rect">
            <a:avLst/>
          </a:prstGeom>
        </p:spPr>
        <p:txBody>
          <a:bodyPr vert="horz" lIns="91440" tIns="45720" rIns="91440" bIns="45720" rtlCol="0" anchor="ctr">
            <a:normAutofit/>
          </a:bodyPr>
          <a:lstStyle/>
          <a:p>
            <a:pPr>
              <a:lnSpc>
                <a:spcPct val="90000"/>
              </a:lnSpc>
              <a:spcAft>
                <a:spcPts val="600"/>
              </a:spcAft>
            </a:pPr>
            <a:r>
              <a:rPr lang="en-US" sz="1900" b="1" dirty="0"/>
              <a:t>Fixed </a:t>
            </a:r>
            <a:r>
              <a:rPr lang="en-US" sz="1900" b="1" dirty="0" err="1"/>
              <a:t>kVp</a:t>
            </a:r>
            <a:r>
              <a:rPr lang="en-US" sz="1900" b="1" dirty="0"/>
              <a:t> / Variable </a:t>
            </a:r>
            <a:r>
              <a:rPr lang="en-US" sz="1900" b="1" dirty="0" err="1"/>
              <a:t>mAs</a:t>
            </a:r>
            <a:r>
              <a:rPr lang="en-US" sz="1900" b="1" dirty="0"/>
              <a:t> technique charts</a:t>
            </a:r>
          </a:p>
          <a:p>
            <a:pPr>
              <a:lnSpc>
                <a:spcPct val="90000"/>
              </a:lnSpc>
              <a:spcAft>
                <a:spcPts val="600"/>
              </a:spcAft>
            </a:pPr>
            <a:br>
              <a:rPr lang="en-US" sz="1900" dirty="0"/>
            </a:br>
            <a:r>
              <a:rPr lang="en-US" sz="1900" dirty="0"/>
              <a:t>These provide:</a:t>
            </a:r>
          </a:p>
          <a:p>
            <a:pPr indent="-228600">
              <a:lnSpc>
                <a:spcPct val="90000"/>
              </a:lnSpc>
              <a:spcAft>
                <a:spcPts val="600"/>
              </a:spcAft>
              <a:buFont typeface="Arial" panose="020B0604020202020204" pitchFamily="34" charset="0"/>
              <a:buChar char="•"/>
            </a:pPr>
            <a:endParaRPr lang="en-US" sz="1900" dirty="0"/>
          </a:p>
          <a:p>
            <a:pPr indent="-228600">
              <a:lnSpc>
                <a:spcPct val="90000"/>
              </a:lnSpc>
              <a:spcAft>
                <a:spcPts val="600"/>
              </a:spcAft>
              <a:buFont typeface="Arial" panose="020B0604020202020204" pitchFamily="34" charset="0"/>
              <a:buChar char="•"/>
            </a:pPr>
            <a:r>
              <a:rPr lang="en-US" sz="1900" dirty="0"/>
              <a:t>Stable contrast</a:t>
            </a:r>
          </a:p>
          <a:p>
            <a:pPr indent="-228600">
              <a:lnSpc>
                <a:spcPct val="90000"/>
              </a:lnSpc>
              <a:spcAft>
                <a:spcPts val="600"/>
              </a:spcAft>
              <a:buFont typeface="Arial" panose="020B0604020202020204" pitchFamily="34" charset="0"/>
              <a:buChar char="•"/>
            </a:pPr>
            <a:endParaRPr lang="en-US" sz="1900" dirty="0"/>
          </a:p>
          <a:p>
            <a:pPr indent="-228600">
              <a:lnSpc>
                <a:spcPct val="90000"/>
              </a:lnSpc>
              <a:spcAft>
                <a:spcPts val="600"/>
              </a:spcAft>
              <a:buFont typeface="Arial" panose="020B0604020202020204" pitchFamily="34" charset="0"/>
              <a:buChar char="•"/>
            </a:pPr>
            <a:r>
              <a:rPr lang="en-US" sz="1900" dirty="0"/>
              <a:t>Predictable detector exposure</a:t>
            </a:r>
          </a:p>
          <a:p>
            <a:pPr indent="-228600">
              <a:lnSpc>
                <a:spcPct val="90000"/>
              </a:lnSpc>
              <a:spcAft>
                <a:spcPts val="600"/>
              </a:spcAft>
              <a:buFont typeface="Arial" panose="020B0604020202020204" pitchFamily="34" charset="0"/>
              <a:buChar char="•"/>
            </a:pPr>
            <a:endParaRPr lang="en-US" sz="1900" dirty="0"/>
          </a:p>
          <a:p>
            <a:pPr indent="-228600">
              <a:lnSpc>
                <a:spcPct val="90000"/>
              </a:lnSpc>
              <a:spcAft>
                <a:spcPts val="600"/>
              </a:spcAft>
              <a:buFont typeface="Arial" panose="020B0604020202020204" pitchFamily="34" charset="0"/>
              <a:buChar char="•"/>
            </a:pPr>
            <a:r>
              <a:rPr lang="en-US" sz="1900" dirty="0"/>
              <a:t>Better dose optimization</a:t>
            </a:r>
          </a:p>
          <a:p>
            <a:pPr indent="-228600">
              <a:lnSpc>
                <a:spcPct val="90000"/>
              </a:lnSpc>
              <a:spcAft>
                <a:spcPts val="600"/>
              </a:spcAft>
              <a:buFont typeface="Arial" panose="020B0604020202020204" pitchFamily="34" charset="0"/>
              <a:buChar char="•"/>
            </a:pPr>
            <a:endParaRPr lang="en-US" sz="1900" dirty="0"/>
          </a:p>
          <a:p>
            <a:pPr indent="-228600">
              <a:lnSpc>
                <a:spcPct val="90000"/>
              </a:lnSpc>
              <a:spcAft>
                <a:spcPts val="600"/>
              </a:spcAft>
              <a:buFont typeface="Arial" panose="020B0604020202020204" pitchFamily="34" charset="0"/>
              <a:buChar char="•"/>
            </a:pPr>
            <a:r>
              <a:rPr lang="en-US" sz="1900" dirty="0"/>
              <a:t>Easier standardization</a:t>
            </a:r>
          </a:p>
        </p:txBody>
      </p:sp>
    </p:spTree>
    <p:extLst>
      <p:ext uri="{BB962C8B-B14F-4D97-AF65-F5344CB8AC3E}">
        <p14:creationId xmlns:p14="http://schemas.microsoft.com/office/powerpoint/2010/main" val="1114964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C583B2-39CC-D7C6-BD9E-49C8ECEF38EA}"/>
              </a:ext>
            </a:extLst>
          </p:cNvPr>
          <p:cNvSpPr txBox="1"/>
          <p:nvPr/>
        </p:nvSpPr>
        <p:spPr>
          <a:xfrm>
            <a:off x="297515" y="437953"/>
            <a:ext cx="11435043" cy="2585323"/>
          </a:xfrm>
          <a:prstGeom prst="rect">
            <a:avLst/>
          </a:prstGeom>
          <a:noFill/>
        </p:spPr>
        <p:txBody>
          <a:bodyPr wrap="square">
            <a:spAutoFit/>
          </a:bodyPr>
          <a:lstStyle/>
          <a:p>
            <a:pPr>
              <a:buNone/>
            </a:pPr>
            <a:r>
              <a:rPr lang="en-US" b="1" dirty="0"/>
              <a:t>Relationship to ALARA</a:t>
            </a:r>
          </a:p>
          <a:p>
            <a:pPr>
              <a:buNone/>
            </a:pPr>
            <a:endParaRPr lang="en-US" b="1" dirty="0"/>
          </a:p>
          <a:p>
            <a:pPr>
              <a:buFont typeface="Arial" panose="020B0604020202020204" pitchFamily="34" charset="0"/>
              <a:buChar char="•"/>
            </a:pPr>
            <a:r>
              <a:rPr lang="en-US" dirty="0"/>
              <a:t>ALARA requires intentional exposure selection</a:t>
            </a:r>
          </a:p>
          <a:p>
            <a:pPr>
              <a:buFont typeface="Arial" panose="020B0604020202020204" pitchFamily="34" charset="0"/>
              <a:buChar char="•"/>
            </a:pPr>
            <a:endParaRPr lang="en-US" dirty="0"/>
          </a:p>
          <a:p>
            <a:pPr>
              <a:buFont typeface="Arial" panose="020B0604020202020204" pitchFamily="34" charset="0"/>
              <a:buChar char="•"/>
            </a:pPr>
            <a:r>
              <a:rPr lang="en-US" dirty="0"/>
              <a:t>Overexposure is less visually obvious in digital imaging</a:t>
            </a:r>
          </a:p>
          <a:p>
            <a:pPr>
              <a:buFont typeface="Arial" panose="020B0604020202020204" pitchFamily="34" charset="0"/>
              <a:buChar char="•"/>
            </a:pPr>
            <a:endParaRPr lang="en-US" dirty="0"/>
          </a:p>
          <a:p>
            <a:pPr>
              <a:buFont typeface="Arial" panose="020B0604020202020204" pitchFamily="34" charset="0"/>
              <a:buChar char="•"/>
            </a:pPr>
            <a:r>
              <a:rPr lang="en-US" dirty="0"/>
              <a:t>Technique charts reduce “exposure creep”</a:t>
            </a:r>
          </a:p>
          <a:p>
            <a:pPr>
              <a:buFont typeface="Arial" panose="020B0604020202020204" pitchFamily="34" charset="0"/>
              <a:buChar char="•"/>
            </a:pPr>
            <a:endParaRPr lang="en-US" dirty="0"/>
          </a:p>
          <a:p>
            <a:pPr>
              <a:buFont typeface="Arial" panose="020B0604020202020204" pitchFamily="34" charset="0"/>
              <a:buChar char="•"/>
            </a:pPr>
            <a:r>
              <a:rPr lang="en-US" dirty="0"/>
              <a:t>Dose optimization depends on consistent technique use</a:t>
            </a:r>
          </a:p>
        </p:txBody>
      </p:sp>
    </p:spTree>
    <p:extLst>
      <p:ext uri="{BB962C8B-B14F-4D97-AF65-F5344CB8AC3E}">
        <p14:creationId xmlns:p14="http://schemas.microsoft.com/office/powerpoint/2010/main" val="23560533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A93BE5C-ED2D-B8AC-F1BB-3A4679643FA5}"/>
              </a:ext>
            </a:extLst>
          </p:cNvPr>
          <p:cNvPicPr>
            <a:picLocks noChangeAspect="1"/>
          </p:cNvPicPr>
          <p:nvPr/>
        </p:nvPicPr>
        <p:blipFill>
          <a:blip r:embed="rId2"/>
          <a:stretch>
            <a:fillRect/>
          </a:stretch>
        </p:blipFill>
        <p:spPr>
          <a:xfrm>
            <a:off x="38045" y="2482581"/>
            <a:ext cx="5650969" cy="2048476"/>
          </a:xfrm>
          <a:prstGeom prst="rect">
            <a:avLst/>
          </a:prstGeom>
        </p:spPr>
      </p:pic>
      <p:sp>
        <p:nvSpPr>
          <p:cNvPr id="3" name="TextBox 2">
            <a:extLst>
              <a:ext uri="{FF2B5EF4-FFF2-40B4-BE49-F238E27FC236}">
                <a16:creationId xmlns:a16="http://schemas.microsoft.com/office/drawing/2014/main" id="{E9767AD2-6885-BCDF-37B0-92CA76E124DC}"/>
              </a:ext>
            </a:extLst>
          </p:cNvPr>
          <p:cNvSpPr txBox="1"/>
          <p:nvPr/>
        </p:nvSpPr>
        <p:spPr>
          <a:xfrm>
            <a:off x="6392583" y="2645922"/>
            <a:ext cx="4434721" cy="3710427"/>
          </a:xfrm>
          <a:prstGeom prst="rect">
            <a:avLst/>
          </a:prstGeom>
        </p:spPr>
        <p:txBody>
          <a:bodyPr vert="horz" lIns="91440" tIns="45720" rIns="91440" bIns="45720" rtlCol="0" anchor="t">
            <a:normAutofit/>
          </a:bodyPr>
          <a:lstStyle/>
          <a:p>
            <a:pPr>
              <a:lnSpc>
                <a:spcPct val="90000"/>
              </a:lnSpc>
              <a:spcAft>
                <a:spcPts val="600"/>
              </a:spcAft>
            </a:pPr>
            <a:r>
              <a:rPr lang="en-US" sz="2000" b="1" dirty="0">
                <a:solidFill>
                  <a:schemeClr val="tx1">
                    <a:alpha val="80000"/>
                  </a:schemeClr>
                </a:solidFill>
              </a:rPr>
              <a:t>Fixed </a:t>
            </a:r>
            <a:r>
              <a:rPr lang="en-US" sz="2000" b="1" dirty="0" err="1">
                <a:solidFill>
                  <a:schemeClr val="tx1">
                    <a:alpha val="80000"/>
                  </a:schemeClr>
                </a:solidFill>
              </a:rPr>
              <a:t>kVp</a:t>
            </a:r>
            <a:r>
              <a:rPr lang="en-US" sz="2000" b="1" dirty="0">
                <a:solidFill>
                  <a:schemeClr val="tx1">
                    <a:alpha val="80000"/>
                  </a:schemeClr>
                </a:solidFill>
              </a:rPr>
              <a:t> / Variable </a:t>
            </a:r>
            <a:r>
              <a:rPr lang="en-US" sz="2000" b="1" dirty="0" err="1">
                <a:solidFill>
                  <a:schemeClr val="tx1">
                    <a:alpha val="80000"/>
                  </a:schemeClr>
                </a:solidFill>
              </a:rPr>
              <a:t>mAs</a:t>
            </a:r>
            <a:r>
              <a:rPr lang="en-US" sz="2000" b="1" dirty="0">
                <a:solidFill>
                  <a:schemeClr val="tx1">
                    <a:alpha val="80000"/>
                  </a:schemeClr>
                </a:solidFill>
              </a:rPr>
              <a:t> Technique</a:t>
            </a:r>
          </a:p>
          <a:p>
            <a:pPr>
              <a:lnSpc>
                <a:spcPct val="90000"/>
              </a:lnSpc>
              <a:spcAft>
                <a:spcPts val="600"/>
              </a:spcAft>
            </a:pPr>
            <a:r>
              <a:rPr lang="en-US" sz="2000" dirty="0">
                <a:solidFill>
                  <a:schemeClr val="tx1">
                    <a:alpha val="80000"/>
                  </a:schemeClr>
                </a:solidFill>
              </a:rPr>
              <a:t>Anatomic Part: Knee</a:t>
            </a:r>
            <a:br>
              <a:rPr lang="en-US" sz="2000" dirty="0">
                <a:solidFill>
                  <a:schemeClr val="tx1">
                    <a:alpha val="80000"/>
                  </a:schemeClr>
                </a:solidFill>
              </a:rPr>
            </a:br>
            <a:r>
              <a:rPr lang="en-US" sz="2000" dirty="0">
                <a:solidFill>
                  <a:schemeClr val="tx1">
                    <a:alpha val="80000"/>
                  </a:schemeClr>
                </a:solidFill>
              </a:rPr>
              <a:t>Projection: AP</a:t>
            </a:r>
            <a:br>
              <a:rPr lang="en-US" sz="2000" dirty="0">
                <a:solidFill>
                  <a:schemeClr val="tx1">
                    <a:alpha val="80000"/>
                  </a:schemeClr>
                </a:solidFill>
              </a:rPr>
            </a:br>
            <a:r>
              <a:rPr lang="en-US" sz="2000" dirty="0">
                <a:solidFill>
                  <a:schemeClr val="tx1">
                    <a:alpha val="80000"/>
                  </a:schemeClr>
                </a:solidFill>
              </a:rPr>
              <a:t>Image Receptor: CR</a:t>
            </a:r>
            <a:br>
              <a:rPr lang="en-US" sz="2000" dirty="0">
                <a:solidFill>
                  <a:schemeClr val="tx1">
                    <a:alpha val="80000"/>
                  </a:schemeClr>
                </a:solidFill>
              </a:rPr>
            </a:br>
            <a:r>
              <a:rPr lang="en-US" sz="2000" dirty="0">
                <a:solidFill>
                  <a:schemeClr val="tx1">
                    <a:alpha val="80000"/>
                  </a:schemeClr>
                </a:solidFill>
              </a:rPr>
              <a:t>Tabletop / Bucky: Bucky</a:t>
            </a:r>
            <a:br>
              <a:rPr lang="en-US" sz="2000" dirty="0">
                <a:solidFill>
                  <a:schemeClr val="tx1">
                    <a:alpha val="80000"/>
                  </a:schemeClr>
                </a:solidFill>
              </a:rPr>
            </a:br>
            <a:r>
              <a:rPr lang="en-US" sz="2000" dirty="0">
                <a:solidFill>
                  <a:schemeClr val="tx1">
                    <a:alpha val="80000"/>
                  </a:schemeClr>
                </a:solidFill>
              </a:rPr>
              <a:t>Measuring Point: Midpatella</a:t>
            </a:r>
            <a:br>
              <a:rPr lang="en-US" sz="2000" dirty="0">
                <a:solidFill>
                  <a:schemeClr val="tx1">
                    <a:alpha val="80000"/>
                  </a:schemeClr>
                </a:solidFill>
              </a:rPr>
            </a:br>
            <a:r>
              <a:rPr lang="en-US" sz="2000" dirty="0">
                <a:solidFill>
                  <a:schemeClr val="tx1">
                    <a:alpha val="80000"/>
                  </a:schemeClr>
                </a:solidFill>
              </a:rPr>
              <a:t>Grid Ratio: 12:1</a:t>
            </a:r>
            <a:br>
              <a:rPr lang="en-US" sz="2000" dirty="0">
                <a:solidFill>
                  <a:schemeClr val="tx1">
                    <a:alpha val="80000"/>
                  </a:schemeClr>
                </a:solidFill>
              </a:rPr>
            </a:br>
            <a:r>
              <a:rPr lang="en-US" sz="2000" dirty="0">
                <a:solidFill>
                  <a:schemeClr val="tx1">
                    <a:alpha val="80000"/>
                  </a:schemeClr>
                </a:solidFill>
              </a:rPr>
              <a:t>SID: 40 inches</a:t>
            </a:r>
            <a:br>
              <a:rPr lang="en-US" sz="2000" dirty="0">
                <a:solidFill>
                  <a:schemeClr val="tx1">
                    <a:alpha val="80000"/>
                  </a:schemeClr>
                </a:solidFill>
              </a:rPr>
            </a:br>
            <a:r>
              <a:rPr lang="en-US" sz="2000" dirty="0">
                <a:solidFill>
                  <a:schemeClr val="tx1">
                    <a:alpha val="80000"/>
                  </a:schemeClr>
                </a:solidFill>
              </a:rPr>
              <a:t>Focal Spot: Small</a:t>
            </a: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191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212AD30-7979-A82F-EBBC-BFB8B1F26AE4}"/>
              </a:ext>
            </a:extLst>
          </p:cNvPr>
          <p:cNvSpPr txBox="1"/>
          <p:nvPr/>
        </p:nvSpPr>
        <p:spPr>
          <a:xfrm>
            <a:off x="1371599" y="2318197"/>
            <a:ext cx="9724031" cy="368335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err="1"/>
              <a:t>kVp</a:t>
            </a:r>
            <a:r>
              <a:rPr lang="en-US" sz="2000" dirty="0"/>
              <a:t> remains fixed to maintain consistent radiographic contrast</a:t>
            </a:r>
          </a:p>
          <a:p>
            <a:pPr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err="1"/>
              <a:t>mAs</a:t>
            </a:r>
            <a:r>
              <a:rPr lang="en-US" sz="2000" dirty="0"/>
              <a:t> doubles for each 5-cm increase in part thickness</a:t>
            </a:r>
          </a:p>
          <a:p>
            <a:pPr marL="285750" indent="-228600">
              <a:lnSpc>
                <a:spcPct val="90000"/>
              </a:lnSpc>
              <a:spcAft>
                <a:spcPts val="600"/>
              </a:spcAft>
              <a:buFont typeface="Arial" panose="020B0604020202020204" pitchFamily="34" charset="0"/>
              <a:buChar char="•"/>
            </a:pPr>
            <a:r>
              <a:rPr lang="en-US" sz="2000" dirty="0"/>
              <a:t>Thickness grouping reduces reliance on exact caliper precision</a:t>
            </a:r>
          </a:p>
          <a:p>
            <a:pPr marL="285750" indent="-228600">
              <a:lnSpc>
                <a:spcPct val="90000"/>
              </a:lnSpc>
              <a:spcAft>
                <a:spcPts val="600"/>
              </a:spcAft>
              <a:buFont typeface="Arial" panose="020B0604020202020204" pitchFamily="34" charset="0"/>
              <a:buChar char="•"/>
            </a:pPr>
            <a:r>
              <a:rPr lang="en-US" sz="2000" dirty="0"/>
              <a:t>Designed for digital imaging, where detector exposure is controlled by </a:t>
            </a:r>
            <a:r>
              <a:rPr lang="en-US" sz="2000" dirty="0" err="1"/>
              <a:t>mAs</a:t>
            </a: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Supports: </a:t>
            </a:r>
          </a:p>
          <a:p>
            <a:pPr marL="285750" indent="-228600">
              <a:lnSpc>
                <a:spcPct val="90000"/>
              </a:lnSpc>
              <a:spcAft>
                <a:spcPts val="600"/>
              </a:spcAft>
              <a:buFont typeface="Arial" panose="020B0604020202020204" pitchFamily="34" charset="0"/>
              <a:buChar char="•"/>
            </a:pPr>
            <a:r>
              <a:rPr lang="en-US" sz="2000" dirty="0"/>
              <a:t>Consistent Exposure Index (EI)</a:t>
            </a:r>
          </a:p>
          <a:p>
            <a:pPr marL="285750" indent="-228600">
              <a:lnSpc>
                <a:spcPct val="90000"/>
              </a:lnSpc>
              <a:spcAft>
                <a:spcPts val="600"/>
              </a:spcAft>
              <a:buFont typeface="Arial" panose="020B0604020202020204" pitchFamily="34" charset="0"/>
              <a:buChar char="•"/>
            </a:pPr>
            <a:r>
              <a:rPr lang="en-US" sz="2000" dirty="0"/>
              <a:t>Improved dose management</a:t>
            </a:r>
          </a:p>
          <a:p>
            <a:pPr marL="285750" indent="-228600">
              <a:lnSpc>
                <a:spcPct val="90000"/>
              </a:lnSpc>
              <a:spcAft>
                <a:spcPts val="600"/>
              </a:spcAft>
              <a:buFont typeface="Arial" panose="020B0604020202020204" pitchFamily="34" charset="0"/>
              <a:buChar char="•"/>
            </a:pPr>
            <a:r>
              <a:rPr lang="en-US" sz="2000" dirty="0"/>
              <a:t>Departmental standardization</a:t>
            </a:r>
          </a:p>
        </p:txBody>
      </p:sp>
    </p:spTree>
    <p:extLst>
      <p:ext uri="{BB962C8B-B14F-4D97-AF65-F5344CB8AC3E}">
        <p14:creationId xmlns:p14="http://schemas.microsoft.com/office/powerpoint/2010/main" val="966667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85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2C9E7C6-D890-749C-0F46-DBEF4553A536}"/>
              </a:ext>
            </a:extLst>
          </p:cNvPr>
          <p:cNvPicPr>
            <a:picLocks noChangeAspect="1"/>
          </p:cNvPicPr>
          <p:nvPr/>
        </p:nvPicPr>
        <p:blipFill>
          <a:blip r:embed="rId2"/>
          <a:stretch>
            <a:fillRect/>
          </a:stretch>
        </p:blipFill>
        <p:spPr>
          <a:xfrm>
            <a:off x="1121834" y="643467"/>
            <a:ext cx="9948331" cy="5571066"/>
          </a:xfrm>
          <a:prstGeom prst="rect">
            <a:avLst/>
          </a:prstGeom>
        </p:spPr>
      </p:pic>
    </p:spTree>
    <p:extLst>
      <p:ext uri="{BB962C8B-B14F-4D97-AF65-F5344CB8AC3E}">
        <p14:creationId xmlns:p14="http://schemas.microsoft.com/office/powerpoint/2010/main" val="4087896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75BE55-FB20-1D33-BA20-1428FCA64567}"/>
              </a:ext>
            </a:extLst>
          </p:cNvPr>
          <p:cNvPicPr>
            <a:picLocks noChangeAspect="1"/>
          </p:cNvPicPr>
          <p:nvPr/>
        </p:nvPicPr>
        <p:blipFill>
          <a:blip r:embed="rId2"/>
          <a:stretch>
            <a:fillRect/>
          </a:stretch>
        </p:blipFill>
        <p:spPr>
          <a:xfrm>
            <a:off x="643467" y="1343406"/>
            <a:ext cx="10905066" cy="4171186"/>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49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1E1787-A47A-5B94-8E00-0B4EA813A96C}"/>
              </a:ext>
            </a:extLst>
          </p:cNvPr>
          <p:cNvSpPr txBox="1"/>
          <p:nvPr/>
        </p:nvSpPr>
        <p:spPr>
          <a:xfrm>
            <a:off x="446562" y="278663"/>
            <a:ext cx="11178419" cy="3416320"/>
          </a:xfrm>
          <a:prstGeom prst="rect">
            <a:avLst/>
          </a:prstGeom>
          <a:noFill/>
        </p:spPr>
        <p:txBody>
          <a:bodyPr wrap="square">
            <a:spAutoFit/>
          </a:bodyPr>
          <a:lstStyle/>
          <a:p>
            <a:pPr>
              <a:buNone/>
            </a:pPr>
            <a:r>
              <a:rPr lang="en-US" b="1" dirty="0"/>
              <a:t>Fixed </a:t>
            </a:r>
            <a:r>
              <a:rPr lang="en-US" b="1" dirty="0" err="1"/>
              <a:t>kVp</a:t>
            </a:r>
            <a:r>
              <a:rPr lang="en-US" b="1" dirty="0"/>
              <a:t> / Variable </a:t>
            </a:r>
            <a:r>
              <a:rPr lang="en-US" b="1" dirty="0" err="1"/>
              <a:t>mAs</a:t>
            </a:r>
            <a:r>
              <a:rPr lang="en-US" b="1" dirty="0"/>
              <a:t> Adjustment (Digital Imaging)</a:t>
            </a:r>
          </a:p>
          <a:p>
            <a:pPr>
              <a:buNone/>
            </a:pPr>
            <a:endParaRPr lang="en-US" b="1" dirty="0"/>
          </a:p>
          <a:p>
            <a:pPr>
              <a:buNone/>
            </a:pPr>
            <a:r>
              <a:rPr lang="en-US" dirty="0"/>
              <a:t>Once an optimal </a:t>
            </a:r>
            <a:r>
              <a:rPr lang="en-US" dirty="0" err="1"/>
              <a:t>kVp</a:t>
            </a:r>
            <a:r>
              <a:rPr lang="en-US" dirty="0"/>
              <a:t> has been established for a given anatomic area, fixed </a:t>
            </a:r>
            <a:r>
              <a:rPr lang="en-US" dirty="0" err="1"/>
              <a:t>kVp</a:t>
            </a:r>
            <a:r>
              <a:rPr lang="en-US" dirty="0"/>
              <a:t> / variable </a:t>
            </a:r>
            <a:r>
              <a:rPr lang="en-US" dirty="0" err="1"/>
              <a:t>mAs</a:t>
            </a:r>
            <a:r>
              <a:rPr lang="en-US" dirty="0"/>
              <a:t> technique charts compensate for changes in patient size by adjusting </a:t>
            </a:r>
            <a:r>
              <a:rPr lang="en-US" dirty="0" err="1"/>
              <a:t>mAs</a:t>
            </a:r>
            <a:r>
              <a:rPr lang="en-US" dirty="0"/>
              <a:t> only, while keeping </a:t>
            </a:r>
            <a:r>
              <a:rPr lang="en-US" dirty="0" err="1"/>
              <a:t>kVp</a:t>
            </a:r>
            <a:r>
              <a:rPr lang="en-US" dirty="0"/>
              <a:t> constant.</a:t>
            </a:r>
          </a:p>
          <a:p>
            <a:pPr>
              <a:buNone/>
            </a:pPr>
            <a:endParaRPr lang="en-US" dirty="0"/>
          </a:p>
          <a:p>
            <a:pPr>
              <a:buNone/>
            </a:pPr>
            <a:r>
              <a:rPr lang="en-US" dirty="0"/>
              <a:t>Because x-ray attenuation increases exponentially with tissue thickness, exposure must increase proportionally to maintain consistent detector exposure. </a:t>
            </a:r>
          </a:p>
          <a:p>
            <a:pPr>
              <a:buNone/>
            </a:pPr>
            <a:endParaRPr lang="en-US" dirty="0"/>
          </a:p>
          <a:p>
            <a:pPr>
              <a:buNone/>
            </a:pPr>
            <a:r>
              <a:rPr lang="en-US" dirty="0"/>
              <a:t>A commonly used guideline is:</a:t>
            </a:r>
          </a:p>
          <a:p>
            <a:pPr>
              <a:buNone/>
            </a:pPr>
            <a:r>
              <a:rPr lang="en-US" dirty="0"/>
              <a:t>For every 4–5 cm increase in part thickness, the </a:t>
            </a:r>
            <a:r>
              <a:rPr lang="en-US" dirty="0" err="1"/>
              <a:t>mAs</a:t>
            </a:r>
            <a:r>
              <a:rPr lang="en-US" dirty="0"/>
              <a:t> should be doubled.</a:t>
            </a:r>
          </a:p>
          <a:p>
            <a:pPr>
              <a:buNone/>
            </a:pPr>
            <a:r>
              <a:rPr lang="en-US" dirty="0"/>
              <a:t>This method provides predictable control of detector exposure, Exposure Index (EI), and patient dose in digital radiography.</a:t>
            </a:r>
          </a:p>
        </p:txBody>
      </p:sp>
    </p:spTree>
    <p:extLst>
      <p:ext uri="{BB962C8B-B14F-4D97-AF65-F5344CB8AC3E}">
        <p14:creationId xmlns:p14="http://schemas.microsoft.com/office/powerpoint/2010/main" val="13301838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98FC24-4303-08C6-C430-BD070DF90B35}"/>
              </a:ext>
            </a:extLst>
          </p:cNvPr>
          <p:cNvSpPr txBox="1"/>
          <p:nvPr/>
        </p:nvSpPr>
        <p:spPr>
          <a:xfrm>
            <a:off x="2791945" y="407004"/>
            <a:ext cx="6094878" cy="3693319"/>
          </a:xfrm>
          <a:prstGeom prst="rect">
            <a:avLst/>
          </a:prstGeom>
          <a:noFill/>
        </p:spPr>
        <p:txBody>
          <a:bodyPr wrap="square">
            <a:spAutoFit/>
          </a:bodyPr>
          <a:lstStyle/>
          <a:p>
            <a:r>
              <a:rPr lang="en-US" dirty="0"/>
              <a:t>Variables NOT Typically Included on the Technique Chart</a:t>
            </a:r>
          </a:p>
          <a:p>
            <a:endParaRPr lang="en-US" dirty="0"/>
          </a:p>
          <a:p>
            <a:pPr marL="285750" indent="-285750">
              <a:buFont typeface="Arial" panose="020B0604020202020204" pitchFamily="34" charset="0"/>
              <a:buChar char="•"/>
            </a:pPr>
            <a:r>
              <a:rPr lang="en-US" dirty="0"/>
              <a:t>Pathology Not Reflected by Thickness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Patient Cooperation and Motion Risk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Casts, Splints, Dressings, and Medical Devices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Nonstandard projections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Portable and Trauma Condition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Prosthetics</a:t>
            </a:r>
          </a:p>
        </p:txBody>
      </p:sp>
      <p:sp>
        <p:nvSpPr>
          <p:cNvPr id="5" name="TextBox 4">
            <a:extLst>
              <a:ext uri="{FF2B5EF4-FFF2-40B4-BE49-F238E27FC236}">
                <a16:creationId xmlns:a16="http://schemas.microsoft.com/office/drawing/2014/main" id="{747C5B57-776A-6F9D-7C0C-34AA6C2C0964}"/>
              </a:ext>
            </a:extLst>
          </p:cNvPr>
          <p:cNvSpPr txBox="1"/>
          <p:nvPr/>
        </p:nvSpPr>
        <p:spPr>
          <a:xfrm>
            <a:off x="1124511" y="4930605"/>
            <a:ext cx="10688730" cy="646331"/>
          </a:xfrm>
          <a:prstGeom prst="rect">
            <a:avLst/>
          </a:prstGeom>
          <a:noFill/>
        </p:spPr>
        <p:txBody>
          <a:bodyPr wrap="square">
            <a:spAutoFit/>
          </a:bodyPr>
          <a:lstStyle/>
          <a:p>
            <a:r>
              <a:rPr lang="en-US" b="1" dirty="0"/>
              <a:t>Technique charts provide starting values, not final answers. The technologist must recognize clinical factors not listed on the chart and adjust exposure accordingly.</a:t>
            </a:r>
          </a:p>
        </p:txBody>
      </p:sp>
    </p:spTree>
    <p:extLst>
      <p:ext uri="{BB962C8B-B14F-4D97-AF65-F5344CB8AC3E}">
        <p14:creationId xmlns:p14="http://schemas.microsoft.com/office/powerpoint/2010/main" val="1987181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11162"/>
          </a:xfrm>
        </p:spPr>
        <p:txBody>
          <a:bodyPr>
            <a:normAutofit fontScale="90000"/>
          </a:bodyPr>
          <a:lstStyle/>
          <a:p>
            <a:r>
              <a:rPr lang="en-US" sz="4000" dirty="0">
                <a:solidFill>
                  <a:schemeClr val="bg1"/>
                </a:solidFill>
                <a:latin typeface="Garamond" pitchFamily="18" charset="0"/>
              </a:rPr>
              <a:t>Exposure Index (DR) - AGFA</a:t>
            </a:r>
          </a:p>
        </p:txBody>
      </p:sp>
      <p:sp>
        <p:nvSpPr>
          <p:cNvPr id="3" name="Content Placeholder 2"/>
          <p:cNvSpPr>
            <a:spLocks noGrp="1"/>
          </p:cNvSpPr>
          <p:nvPr>
            <p:ph idx="1"/>
          </p:nvPr>
        </p:nvSpPr>
        <p:spPr>
          <a:xfrm>
            <a:off x="1981200" y="1219200"/>
            <a:ext cx="8229600" cy="5257800"/>
          </a:xfrm>
        </p:spPr>
        <p:txBody>
          <a:bodyPr>
            <a:normAutofit/>
          </a:bodyPr>
          <a:lstStyle/>
          <a:p>
            <a:pPr>
              <a:defRPr/>
            </a:pPr>
            <a:endParaRPr lang="en-US" altLang="en-US" dirty="0">
              <a:latin typeface="Garamond" pitchFamily="18" charset="0"/>
            </a:endParaRPr>
          </a:p>
          <a:p>
            <a:endParaRPr lang="en-US" dirty="0">
              <a:solidFill>
                <a:schemeClr val="bg1"/>
              </a:solidFill>
              <a:latin typeface="Garamond" pitchFamily="18" charset="0"/>
            </a:endParaRPr>
          </a:p>
        </p:txBody>
      </p:sp>
      <p:pic>
        <p:nvPicPr>
          <p:cNvPr id="2050" name="Picture 2"/>
          <p:cNvPicPr>
            <a:picLocks noChangeAspect="1" noChangeArrowheads="1"/>
          </p:cNvPicPr>
          <p:nvPr/>
        </p:nvPicPr>
        <p:blipFill>
          <a:blip r:embed="rId2"/>
          <a:srcRect/>
          <a:stretch>
            <a:fillRect/>
          </a:stretch>
        </p:blipFill>
        <p:spPr bwMode="auto">
          <a:xfrm>
            <a:off x="914400" y="838200"/>
            <a:ext cx="10439400" cy="5883275"/>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4AC6D8AC-2226-46DD-AD37-61AA8C59CA5A}" type="slidenum">
              <a:rPr lang="en-US" smtClean="0"/>
              <a:pPr/>
              <a:t>6</a:t>
            </a:fld>
            <a:endParaRPr lang="en-US" dirty="0"/>
          </a:p>
        </p:txBody>
      </p:sp>
    </p:spTree>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11162"/>
          </a:xfrm>
        </p:spPr>
        <p:txBody>
          <a:bodyPr>
            <a:normAutofit fontScale="90000"/>
          </a:bodyPr>
          <a:lstStyle/>
          <a:p>
            <a:r>
              <a:rPr lang="en-US" sz="4000" dirty="0">
                <a:solidFill>
                  <a:schemeClr val="bg1"/>
                </a:solidFill>
                <a:latin typeface="Garamond" pitchFamily="18" charset="0"/>
              </a:rPr>
              <a:t>Exposure Index (DR) - AGFA</a:t>
            </a:r>
          </a:p>
        </p:txBody>
      </p:sp>
      <p:sp>
        <p:nvSpPr>
          <p:cNvPr id="3" name="Content Placeholder 2"/>
          <p:cNvSpPr>
            <a:spLocks noGrp="1"/>
          </p:cNvSpPr>
          <p:nvPr>
            <p:ph idx="1"/>
          </p:nvPr>
        </p:nvSpPr>
        <p:spPr>
          <a:xfrm>
            <a:off x="1981200" y="1219200"/>
            <a:ext cx="8229600" cy="5257800"/>
          </a:xfrm>
        </p:spPr>
        <p:txBody>
          <a:bodyPr>
            <a:normAutofit/>
          </a:bodyPr>
          <a:lstStyle/>
          <a:p>
            <a:pPr>
              <a:defRPr/>
            </a:pPr>
            <a:endParaRPr lang="en-US" altLang="en-US" dirty="0">
              <a:latin typeface="Garamond" pitchFamily="18" charset="0"/>
            </a:endParaRPr>
          </a:p>
          <a:p>
            <a:endParaRPr lang="en-US" dirty="0">
              <a:solidFill>
                <a:schemeClr val="bg1"/>
              </a:solidFill>
              <a:latin typeface="Garamond" pitchFamily="18" charset="0"/>
            </a:endParaRPr>
          </a:p>
        </p:txBody>
      </p:sp>
      <p:pic>
        <p:nvPicPr>
          <p:cNvPr id="3074" name="Picture 2"/>
          <p:cNvPicPr>
            <a:picLocks noChangeAspect="1" noChangeArrowheads="1"/>
          </p:cNvPicPr>
          <p:nvPr/>
        </p:nvPicPr>
        <p:blipFill>
          <a:blip r:embed="rId2"/>
          <a:srcRect/>
          <a:stretch>
            <a:fillRect/>
          </a:stretch>
        </p:blipFill>
        <p:spPr bwMode="auto">
          <a:xfrm>
            <a:off x="990600" y="838200"/>
            <a:ext cx="10210800" cy="5883275"/>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4AC6D8AC-2226-46DD-AD37-61AA8C59CA5A}" type="slidenum">
              <a:rPr lang="en-US" smtClean="0"/>
              <a:pPr/>
              <a:t>7</a:t>
            </a:fld>
            <a:endParaRPr lang="en-US" dirty="0"/>
          </a:p>
        </p:txBody>
      </p:sp>
    </p:spTree>
  </p:cSld>
  <p:clrMapOvr>
    <a:masterClrMapping/>
  </p:clrMapOvr>
  <p:transition spd="slow">
    <p:wheel spokes="2"/>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11162"/>
          </a:xfrm>
        </p:spPr>
        <p:txBody>
          <a:bodyPr>
            <a:normAutofit fontScale="90000"/>
          </a:bodyPr>
          <a:lstStyle/>
          <a:p>
            <a:r>
              <a:rPr lang="en-US" sz="4000" dirty="0">
                <a:solidFill>
                  <a:schemeClr val="bg1"/>
                </a:solidFill>
                <a:latin typeface="Garamond" pitchFamily="18" charset="0"/>
              </a:rPr>
              <a:t>Exposure Index (DR) - AGFA</a:t>
            </a:r>
          </a:p>
        </p:txBody>
      </p:sp>
      <p:sp>
        <p:nvSpPr>
          <p:cNvPr id="3" name="Content Placeholder 2"/>
          <p:cNvSpPr>
            <a:spLocks noGrp="1"/>
          </p:cNvSpPr>
          <p:nvPr>
            <p:ph idx="1"/>
          </p:nvPr>
        </p:nvSpPr>
        <p:spPr>
          <a:xfrm>
            <a:off x="1981200" y="1219200"/>
            <a:ext cx="8229600" cy="5257800"/>
          </a:xfrm>
        </p:spPr>
        <p:txBody>
          <a:bodyPr>
            <a:normAutofit/>
          </a:bodyPr>
          <a:lstStyle/>
          <a:p>
            <a:pPr>
              <a:defRPr/>
            </a:pPr>
            <a:endParaRPr lang="en-US" altLang="en-US" dirty="0">
              <a:latin typeface="Garamond" pitchFamily="18" charset="0"/>
            </a:endParaRPr>
          </a:p>
          <a:p>
            <a:endParaRPr lang="en-US" dirty="0">
              <a:solidFill>
                <a:schemeClr val="bg1"/>
              </a:solidFill>
              <a:latin typeface="Garamond" pitchFamily="18" charset="0"/>
            </a:endParaRPr>
          </a:p>
        </p:txBody>
      </p:sp>
      <p:pic>
        <p:nvPicPr>
          <p:cNvPr id="4098" name="Picture 2"/>
          <p:cNvPicPr>
            <a:picLocks noChangeAspect="1" noChangeArrowheads="1"/>
          </p:cNvPicPr>
          <p:nvPr/>
        </p:nvPicPr>
        <p:blipFill>
          <a:blip r:embed="rId2"/>
          <a:srcRect/>
          <a:stretch>
            <a:fillRect/>
          </a:stretch>
        </p:blipFill>
        <p:spPr bwMode="auto">
          <a:xfrm>
            <a:off x="990600" y="838199"/>
            <a:ext cx="9906000" cy="5911849"/>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4AC6D8AC-2226-46DD-AD37-61AA8C59CA5A}" type="slidenum">
              <a:rPr lang="en-US" smtClean="0"/>
              <a:pPr/>
              <a:t>8</a:t>
            </a:fld>
            <a:endParaRPr lang="en-US" dirty="0"/>
          </a:p>
        </p:txBody>
      </p:sp>
    </p:spTree>
  </p:cSld>
  <p:clrMapOvr>
    <a:masterClrMapping/>
  </p:clrMapOvr>
  <p:transition spd="slow">
    <p:wheel spokes="3"/>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11162"/>
          </a:xfrm>
        </p:spPr>
        <p:txBody>
          <a:bodyPr>
            <a:normAutofit fontScale="90000"/>
          </a:bodyPr>
          <a:lstStyle/>
          <a:p>
            <a:r>
              <a:rPr lang="en-US" sz="4000" dirty="0">
                <a:solidFill>
                  <a:schemeClr val="bg1"/>
                </a:solidFill>
                <a:latin typeface="Garamond" pitchFamily="18" charset="0"/>
              </a:rPr>
              <a:t>Exposure Index (DR) - AGFA</a:t>
            </a:r>
          </a:p>
        </p:txBody>
      </p:sp>
      <p:sp>
        <p:nvSpPr>
          <p:cNvPr id="3" name="Content Placeholder 2"/>
          <p:cNvSpPr>
            <a:spLocks noGrp="1"/>
          </p:cNvSpPr>
          <p:nvPr>
            <p:ph idx="1"/>
          </p:nvPr>
        </p:nvSpPr>
        <p:spPr>
          <a:xfrm>
            <a:off x="1981200" y="1219200"/>
            <a:ext cx="8229600" cy="5257800"/>
          </a:xfrm>
        </p:spPr>
        <p:txBody>
          <a:bodyPr>
            <a:normAutofit/>
          </a:bodyPr>
          <a:lstStyle/>
          <a:p>
            <a:pPr>
              <a:defRPr/>
            </a:pPr>
            <a:endParaRPr lang="en-US" altLang="en-US" dirty="0">
              <a:latin typeface="Garamond" pitchFamily="18" charset="0"/>
            </a:endParaRPr>
          </a:p>
          <a:p>
            <a:endParaRPr lang="en-US" dirty="0">
              <a:solidFill>
                <a:schemeClr val="bg1"/>
              </a:solidFill>
              <a:latin typeface="Garamond" pitchFamily="18" charset="0"/>
            </a:endParaRPr>
          </a:p>
        </p:txBody>
      </p:sp>
      <p:pic>
        <p:nvPicPr>
          <p:cNvPr id="47106" name="Picture 2"/>
          <p:cNvPicPr>
            <a:picLocks noChangeAspect="1" noChangeArrowheads="1"/>
          </p:cNvPicPr>
          <p:nvPr/>
        </p:nvPicPr>
        <p:blipFill>
          <a:blip r:embed="rId2"/>
          <a:srcRect/>
          <a:stretch>
            <a:fillRect/>
          </a:stretch>
        </p:blipFill>
        <p:spPr bwMode="auto">
          <a:xfrm>
            <a:off x="914400" y="762000"/>
            <a:ext cx="9982200" cy="5959476"/>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4AC6D8AC-2226-46DD-AD37-61AA8C59CA5A}" type="slidenum">
              <a:rPr lang="en-US" smtClean="0"/>
              <a:pPr/>
              <a:t>9</a:t>
            </a:fld>
            <a:endParaRPr lang="en-US" dirty="0"/>
          </a:p>
        </p:txBody>
      </p:sp>
    </p:spTree>
  </p:cSld>
  <p:clrMapOvr>
    <a:masterClrMapping/>
  </p:clrMapOvr>
  <p:transition spd="slow">
    <p:wheel spokes="8"/>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2760</TotalTime>
  <Words>2433</Words>
  <Application>Microsoft Office PowerPoint</Application>
  <PresentationFormat>Widescreen</PresentationFormat>
  <Paragraphs>454</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Aptos</vt:lpstr>
      <vt:lpstr>Aptos Display</vt:lpstr>
      <vt:lpstr>Arial</vt:lpstr>
      <vt:lpstr>Calibri</vt:lpstr>
      <vt:lpstr>Garamond</vt:lpstr>
      <vt:lpstr>Office Theme</vt:lpstr>
      <vt:lpstr>Radiographic Technique Formulation</vt:lpstr>
      <vt:lpstr>PowerPoint Presentation</vt:lpstr>
      <vt:lpstr>PowerPoint Presentation</vt:lpstr>
      <vt:lpstr>PowerPoint Presentation</vt:lpstr>
      <vt:lpstr>PowerPoint Presentation</vt:lpstr>
      <vt:lpstr>Exposure Index (DR) - AGFA</vt:lpstr>
      <vt:lpstr>Exposure Index (DR) - AGFA</vt:lpstr>
      <vt:lpstr>Exposure Index (DR) - AGFA</vt:lpstr>
      <vt:lpstr>Exposure Index (DR) - AGFA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Konrad Stelmark</dc:creator>
  <cp:lastModifiedBy>Konrad Stelmark</cp:lastModifiedBy>
  <cp:revision>32</cp:revision>
  <dcterms:created xsi:type="dcterms:W3CDTF">2026-02-07T13:29:50Z</dcterms:created>
  <dcterms:modified xsi:type="dcterms:W3CDTF">2026-02-09T11:30:06Z</dcterms:modified>
</cp:coreProperties>
</file>