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4660"/>
  </p:normalViewPr>
  <p:slideViewPr>
    <p:cSldViewPr snapToGrid="0">
      <p:cViewPr varScale="1">
        <p:scale>
          <a:sx n="140" d="100"/>
          <a:sy n="140" d="100"/>
        </p:scale>
        <p:origin x="14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C0CEFE-FB2B-402F-976B-29D94AA1AF16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A4AB3493-4BA4-462C-8135-5909E011C267}">
      <dgm:prSet/>
      <dgm:spPr/>
      <dgm:t>
        <a:bodyPr/>
        <a:lstStyle/>
        <a:p>
          <a:r>
            <a:rPr lang="en-US"/>
            <a:t>Moving toward low speed = more radiation, more time, higher EI, higher SNR.</a:t>
          </a:r>
        </a:p>
      </dgm:t>
    </dgm:pt>
    <dgm:pt modelId="{F2B45079-5055-44F0-8F80-80FE4CBB8C9B}" type="parTrans" cxnId="{0BB8218A-0E88-4F1E-A717-B65E2FDFA684}">
      <dgm:prSet/>
      <dgm:spPr/>
      <dgm:t>
        <a:bodyPr/>
        <a:lstStyle/>
        <a:p>
          <a:endParaRPr lang="en-US"/>
        </a:p>
      </dgm:t>
    </dgm:pt>
    <dgm:pt modelId="{E1E30696-48A6-4A12-A3B5-834D3DFF9A9D}" type="sibTrans" cxnId="{0BB8218A-0E88-4F1E-A717-B65E2FDFA684}">
      <dgm:prSet/>
      <dgm:spPr/>
      <dgm:t>
        <a:bodyPr/>
        <a:lstStyle/>
        <a:p>
          <a:endParaRPr lang="en-US"/>
        </a:p>
      </dgm:t>
    </dgm:pt>
    <dgm:pt modelId="{25B5202C-44E2-45AA-A244-DCFC0FF25C84}">
      <dgm:prSet/>
      <dgm:spPr/>
      <dgm:t>
        <a:bodyPr/>
        <a:lstStyle/>
        <a:p>
          <a:r>
            <a:rPr lang="en-US"/>
            <a:t>Moving toward high speed = less radiation, shorter time, lower EI, lower SNR.</a:t>
          </a:r>
        </a:p>
      </dgm:t>
    </dgm:pt>
    <dgm:pt modelId="{E3141E00-59C8-41DB-9246-D3C3400B2748}" type="parTrans" cxnId="{9D5B8E12-46F1-4541-8B6D-9648BAAFA3DF}">
      <dgm:prSet/>
      <dgm:spPr/>
      <dgm:t>
        <a:bodyPr/>
        <a:lstStyle/>
        <a:p>
          <a:endParaRPr lang="en-US"/>
        </a:p>
      </dgm:t>
    </dgm:pt>
    <dgm:pt modelId="{8A157F99-683A-4932-BDCA-DCBF726B5124}" type="sibTrans" cxnId="{9D5B8E12-46F1-4541-8B6D-9648BAAFA3DF}">
      <dgm:prSet/>
      <dgm:spPr/>
      <dgm:t>
        <a:bodyPr/>
        <a:lstStyle/>
        <a:p>
          <a:endParaRPr lang="en-US"/>
        </a:p>
      </dgm:t>
    </dgm:pt>
    <dgm:pt modelId="{E051E283-E9B3-47EC-88D4-82892B80D2B1}" type="pres">
      <dgm:prSet presAssocID="{C0C0CEFE-FB2B-402F-976B-29D94AA1AF16}" presName="root" presStyleCnt="0">
        <dgm:presLayoutVars>
          <dgm:dir/>
          <dgm:resizeHandles val="exact"/>
        </dgm:presLayoutVars>
      </dgm:prSet>
      <dgm:spPr/>
    </dgm:pt>
    <dgm:pt modelId="{1A8E1132-7E2A-4E7B-BB49-FA257C26B684}" type="pres">
      <dgm:prSet presAssocID="{A4AB3493-4BA4-462C-8135-5909E011C267}" presName="compNode" presStyleCnt="0"/>
      <dgm:spPr/>
    </dgm:pt>
    <dgm:pt modelId="{E9BDFB10-1115-42FB-9FA4-DDE00868AE7A}" type="pres">
      <dgm:prSet presAssocID="{A4AB3493-4BA4-462C-8135-5909E011C267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dioactive"/>
        </a:ext>
      </dgm:extLst>
    </dgm:pt>
    <dgm:pt modelId="{C84EAA02-ECFA-48B1-ADD5-3E22C0C1F267}" type="pres">
      <dgm:prSet presAssocID="{A4AB3493-4BA4-462C-8135-5909E011C267}" presName="spaceRect" presStyleCnt="0"/>
      <dgm:spPr/>
    </dgm:pt>
    <dgm:pt modelId="{7C64B80C-3DAC-46F7-B9DD-C7C02EAE74FA}" type="pres">
      <dgm:prSet presAssocID="{A4AB3493-4BA4-462C-8135-5909E011C267}" presName="textRect" presStyleLbl="revTx" presStyleIdx="0" presStyleCnt="2">
        <dgm:presLayoutVars>
          <dgm:chMax val="1"/>
          <dgm:chPref val="1"/>
        </dgm:presLayoutVars>
      </dgm:prSet>
      <dgm:spPr/>
    </dgm:pt>
    <dgm:pt modelId="{6229222B-69B5-47F8-BE65-437680F396D8}" type="pres">
      <dgm:prSet presAssocID="{E1E30696-48A6-4A12-A3B5-834D3DFF9A9D}" presName="sibTrans" presStyleCnt="0"/>
      <dgm:spPr/>
    </dgm:pt>
    <dgm:pt modelId="{DF57D036-B0C6-48F2-BD58-861DBCF67851}" type="pres">
      <dgm:prSet presAssocID="{25B5202C-44E2-45AA-A244-DCFC0FF25C84}" presName="compNode" presStyleCnt="0"/>
      <dgm:spPr/>
    </dgm:pt>
    <dgm:pt modelId="{B39811DC-7E0E-4A30-9B4D-08B5A74A3428}" type="pres">
      <dgm:prSet presAssocID="{25B5202C-44E2-45AA-A244-DCFC0FF25C84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dioactive Sign"/>
        </a:ext>
      </dgm:extLst>
    </dgm:pt>
    <dgm:pt modelId="{C0B784F0-85DE-4FF7-9D11-EECDF784A508}" type="pres">
      <dgm:prSet presAssocID="{25B5202C-44E2-45AA-A244-DCFC0FF25C84}" presName="spaceRect" presStyleCnt="0"/>
      <dgm:spPr/>
    </dgm:pt>
    <dgm:pt modelId="{70D65611-F4F3-457C-9CD1-373B49E653A2}" type="pres">
      <dgm:prSet presAssocID="{25B5202C-44E2-45AA-A244-DCFC0FF25C84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E2A47602-AEA8-489E-87B7-FB2F95B42420}" type="presOf" srcId="{A4AB3493-4BA4-462C-8135-5909E011C267}" destId="{7C64B80C-3DAC-46F7-B9DD-C7C02EAE74FA}" srcOrd="0" destOrd="0" presId="urn:microsoft.com/office/officeart/2018/2/layout/IconLabelList"/>
    <dgm:cxn modelId="{9D5B8E12-46F1-4541-8B6D-9648BAAFA3DF}" srcId="{C0C0CEFE-FB2B-402F-976B-29D94AA1AF16}" destId="{25B5202C-44E2-45AA-A244-DCFC0FF25C84}" srcOrd="1" destOrd="0" parTransId="{E3141E00-59C8-41DB-9246-D3C3400B2748}" sibTransId="{8A157F99-683A-4932-BDCA-DCBF726B5124}"/>
    <dgm:cxn modelId="{25A68D74-F976-48AB-9B06-948BE9A5183F}" type="presOf" srcId="{25B5202C-44E2-45AA-A244-DCFC0FF25C84}" destId="{70D65611-F4F3-457C-9CD1-373B49E653A2}" srcOrd="0" destOrd="0" presId="urn:microsoft.com/office/officeart/2018/2/layout/IconLabelList"/>
    <dgm:cxn modelId="{0BB8218A-0E88-4F1E-A717-B65E2FDFA684}" srcId="{C0C0CEFE-FB2B-402F-976B-29D94AA1AF16}" destId="{A4AB3493-4BA4-462C-8135-5909E011C267}" srcOrd="0" destOrd="0" parTransId="{F2B45079-5055-44F0-8F80-80FE4CBB8C9B}" sibTransId="{E1E30696-48A6-4A12-A3B5-834D3DFF9A9D}"/>
    <dgm:cxn modelId="{D1C4B5BF-FFC9-4973-B923-9755D8FAE495}" type="presOf" srcId="{C0C0CEFE-FB2B-402F-976B-29D94AA1AF16}" destId="{E051E283-E9B3-47EC-88D4-82892B80D2B1}" srcOrd="0" destOrd="0" presId="urn:microsoft.com/office/officeart/2018/2/layout/IconLabelList"/>
    <dgm:cxn modelId="{54A09406-53C0-4D37-88BF-BFB076AE1DE5}" type="presParOf" srcId="{E051E283-E9B3-47EC-88D4-82892B80D2B1}" destId="{1A8E1132-7E2A-4E7B-BB49-FA257C26B684}" srcOrd="0" destOrd="0" presId="urn:microsoft.com/office/officeart/2018/2/layout/IconLabelList"/>
    <dgm:cxn modelId="{71464B81-4C5F-41C8-82D7-C5869686C17B}" type="presParOf" srcId="{1A8E1132-7E2A-4E7B-BB49-FA257C26B684}" destId="{E9BDFB10-1115-42FB-9FA4-DDE00868AE7A}" srcOrd="0" destOrd="0" presId="urn:microsoft.com/office/officeart/2018/2/layout/IconLabelList"/>
    <dgm:cxn modelId="{E9E39D88-E3F9-4291-AC05-40CBC891FCFB}" type="presParOf" srcId="{1A8E1132-7E2A-4E7B-BB49-FA257C26B684}" destId="{C84EAA02-ECFA-48B1-ADD5-3E22C0C1F267}" srcOrd="1" destOrd="0" presId="urn:microsoft.com/office/officeart/2018/2/layout/IconLabelList"/>
    <dgm:cxn modelId="{B2882205-7FFA-4498-A803-5A8C3BB92D63}" type="presParOf" srcId="{1A8E1132-7E2A-4E7B-BB49-FA257C26B684}" destId="{7C64B80C-3DAC-46F7-B9DD-C7C02EAE74FA}" srcOrd="2" destOrd="0" presId="urn:microsoft.com/office/officeart/2018/2/layout/IconLabelList"/>
    <dgm:cxn modelId="{B7AB4429-F245-45FB-B341-A80C700003E6}" type="presParOf" srcId="{E051E283-E9B3-47EC-88D4-82892B80D2B1}" destId="{6229222B-69B5-47F8-BE65-437680F396D8}" srcOrd="1" destOrd="0" presId="urn:microsoft.com/office/officeart/2018/2/layout/IconLabelList"/>
    <dgm:cxn modelId="{704958E1-2F43-47C1-BAA1-E70536D6C048}" type="presParOf" srcId="{E051E283-E9B3-47EC-88D4-82892B80D2B1}" destId="{DF57D036-B0C6-48F2-BD58-861DBCF67851}" srcOrd="2" destOrd="0" presId="urn:microsoft.com/office/officeart/2018/2/layout/IconLabelList"/>
    <dgm:cxn modelId="{57A027BC-7276-41FC-9390-55B1691EABC3}" type="presParOf" srcId="{DF57D036-B0C6-48F2-BD58-861DBCF67851}" destId="{B39811DC-7E0E-4A30-9B4D-08B5A74A3428}" srcOrd="0" destOrd="0" presId="urn:microsoft.com/office/officeart/2018/2/layout/IconLabelList"/>
    <dgm:cxn modelId="{B13077E2-6BAD-481A-8B2F-39F7DD57D009}" type="presParOf" srcId="{DF57D036-B0C6-48F2-BD58-861DBCF67851}" destId="{C0B784F0-85DE-4FF7-9D11-EECDF784A508}" srcOrd="1" destOrd="0" presId="urn:microsoft.com/office/officeart/2018/2/layout/IconLabelList"/>
    <dgm:cxn modelId="{E798B929-8D0B-4A9F-A0D9-3945B57758E0}" type="presParOf" srcId="{DF57D036-B0C6-48F2-BD58-861DBCF67851}" destId="{70D65611-F4F3-457C-9CD1-373B49E653A2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8EEF99-E368-438C-9C65-C7E9DDBBD174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1EE8651B-9366-42BE-851E-29FAA45A0923}">
      <dgm:prSet custT="1"/>
      <dgm:spPr/>
      <dgm:t>
        <a:bodyPr/>
        <a:lstStyle/>
        <a:p>
          <a:r>
            <a:rPr lang="en-US" sz="1400" dirty="0"/>
            <a:t>Image receptor speed describes how sensitive the receptor is to radiation.</a:t>
          </a:r>
        </a:p>
      </dgm:t>
    </dgm:pt>
    <dgm:pt modelId="{DA24AF0A-500F-4953-AB50-45D3D3A33B9C}" type="parTrans" cxnId="{18CE5320-85BC-44AD-ADAA-F3CF1039D3FB}">
      <dgm:prSet/>
      <dgm:spPr/>
      <dgm:t>
        <a:bodyPr/>
        <a:lstStyle/>
        <a:p>
          <a:endParaRPr lang="en-US"/>
        </a:p>
      </dgm:t>
    </dgm:pt>
    <dgm:pt modelId="{F0B73BDB-29D5-4CE2-B251-6761B7A4A90B}" type="sibTrans" cxnId="{18CE5320-85BC-44AD-ADAA-F3CF1039D3FB}">
      <dgm:prSet/>
      <dgm:spPr/>
      <dgm:t>
        <a:bodyPr/>
        <a:lstStyle/>
        <a:p>
          <a:endParaRPr lang="en-US"/>
        </a:p>
      </dgm:t>
    </dgm:pt>
    <dgm:pt modelId="{E18E3669-4D66-413E-ABA1-C91400CBECDA}">
      <dgm:prSet custT="1"/>
      <dgm:spPr/>
      <dgm:t>
        <a:bodyPr/>
        <a:lstStyle/>
        <a:p>
          <a:r>
            <a:rPr lang="en-US" sz="1400" dirty="0"/>
            <a:t>Speed can be labeled </a:t>
          </a:r>
          <a:r>
            <a:rPr lang="en-US" sz="1400" b="1" dirty="0"/>
            <a:t>H, M, L</a:t>
          </a:r>
          <a:r>
            <a:rPr lang="en-US" sz="1400" dirty="0"/>
            <a:t>, but it can also be expressed as </a:t>
          </a:r>
          <a:r>
            <a:rPr lang="en-US" sz="1400" b="1" dirty="0"/>
            <a:t>numbers,</a:t>
          </a:r>
          <a:r>
            <a:rPr lang="en-US" sz="1400" dirty="0"/>
            <a:t> the same way film used to be rated: </a:t>
          </a:r>
          <a:r>
            <a:rPr lang="en-US" sz="1400" b="1" dirty="0"/>
            <a:t>100, 200, 400, 800</a:t>
          </a:r>
          <a:r>
            <a:rPr lang="en-US" sz="1400" dirty="0"/>
            <a:t>.</a:t>
          </a:r>
        </a:p>
      </dgm:t>
    </dgm:pt>
    <dgm:pt modelId="{6A78918C-83ED-4B2E-93E0-5A8D287CCCED}" type="parTrans" cxnId="{2E462AE4-B33B-4029-A3A6-83440105DCF2}">
      <dgm:prSet/>
      <dgm:spPr/>
      <dgm:t>
        <a:bodyPr/>
        <a:lstStyle/>
        <a:p>
          <a:endParaRPr lang="en-US"/>
        </a:p>
      </dgm:t>
    </dgm:pt>
    <dgm:pt modelId="{54697CB3-9A8F-450B-BA78-6A40161805F3}" type="sibTrans" cxnId="{2E462AE4-B33B-4029-A3A6-83440105DCF2}">
      <dgm:prSet/>
      <dgm:spPr/>
      <dgm:t>
        <a:bodyPr/>
        <a:lstStyle/>
        <a:p>
          <a:endParaRPr lang="en-US"/>
        </a:p>
      </dgm:t>
    </dgm:pt>
    <dgm:pt modelId="{5160F0D2-5112-435C-9C8E-AD0493C4E69D}">
      <dgm:prSet custT="1"/>
      <dgm:spPr/>
      <dgm:t>
        <a:bodyPr/>
        <a:lstStyle/>
        <a:p>
          <a:r>
            <a:rPr lang="en-US" sz="1400" dirty="0"/>
            <a:t>Higher numbers mean a </a:t>
          </a:r>
          <a:r>
            <a:rPr lang="en-US" sz="1400" b="1" dirty="0"/>
            <a:t>faster</a:t>
          </a:r>
          <a:r>
            <a:rPr lang="en-US" sz="1400" dirty="0"/>
            <a:t> receptor that needs </a:t>
          </a:r>
          <a:r>
            <a:rPr lang="en-US" sz="1400" b="1" dirty="0"/>
            <a:t>less</a:t>
          </a:r>
          <a:r>
            <a:rPr lang="en-US" sz="1400" dirty="0"/>
            <a:t> radiation.</a:t>
          </a:r>
        </a:p>
      </dgm:t>
    </dgm:pt>
    <dgm:pt modelId="{116D2E1F-8F6B-4DCA-BFED-FD7E0D59E70B}" type="parTrans" cxnId="{0A6C1ED0-9B01-49C8-90EF-EEE079F2898C}">
      <dgm:prSet/>
      <dgm:spPr/>
      <dgm:t>
        <a:bodyPr/>
        <a:lstStyle/>
        <a:p>
          <a:endParaRPr lang="en-US"/>
        </a:p>
      </dgm:t>
    </dgm:pt>
    <dgm:pt modelId="{B18A5334-3B97-4F31-8A7A-CA61B00EBD0A}" type="sibTrans" cxnId="{0A6C1ED0-9B01-49C8-90EF-EEE079F2898C}">
      <dgm:prSet/>
      <dgm:spPr/>
      <dgm:t>
        <a:bodyPr/>
        <a:lstStyle/>
        <a:p>
          <a:endParaRPr lang="en-US"/>
        </a:p>
      </dgm:t>
    </dgm:pt>
    <dgm:pt modelId="{12F51E89-4B77-48BA-9FF8-7D71B7ACD6C8}">
      <dgm:prSet custT="1"/>
      <dgm:spPr/>
      <dgm:t>
        <a:bodyPr/>
        <a:lstStyle/>
        <a:p>
          <a:r>
            <a:rPr lang="en-US" sz="1400" dirty="0"/>
            <a:t>Lower numbers mean a </a:t>
          </a:r>
          <a:r>
            <a:rPr lang="en-US" sz="1400" b="1" dirty="0"/>
            <a:t>slower</a:t>
          </a:r>
          <a:r>
            <a:rPr lang="en-US" sz="1400" dirty="0"/>
            <a:t> receptor that needs </a:t>
          </a:r>
          <a:r>
            <a:rPr lang="en-US" sz="1400" b="1" dirty="0"/>
            <a:t>more</a:t>
          </a:r>
          <a:r>
            <a:rPr lang="en-US" sz="1400" dirty="0"/>
            <a:t> radiation.</a:t>
          </a:r>
        </a:p>
      </dgm:t>
    </dgm:pt>
    <dgm:pt modelId="{A3AE24F4-DA31-490F-ADF8-C4815552938A}" type="parTrans" cxnId="{C3E5D3F8-6D81-494C-B55F-060171DFF23C}">
      <dgm:prSet/>
      <dgm:spPr/>
      <dgm:t>
        <a:bodyPr/>
        <a:lstStyle/>
        <a:p>
          <a:endParaRPr lang="en-US"/>
        </a:p>
      </dgm:t>
    </dgm:pt>
    <dgm:pt modelId="{312850E1-4DF6-48E0-978D-1E6E50ADD3B5}" type="sibTrans" cxnId="{C3E5D3F8-6D81-494C-B55F-060171DFF23C}">
      <dgm:prSet/>
      <dgm:spPr/>
      <dgm:t>
        <a:bodyPr/>
        <a:lstStyle/>
        <a:p>
          <a:endParaRPr lang="en-US"/>
        </a:p>
      </dgm:t>
    </dgm:pt>
    <dgm:pt modelId="{262301C0-E961-4657-9FAD-54443132D954}">
      <dgm:prSet/>
      <dgm:spPr/>
      <dgm:t>
        <a:bodyPr/>
        <a:lstStyle/>
        <a:p>
          <a:r>
            <a:rPr lang="en-US" dirty="0"/>
            <a:t>When you switch between these speed classes, AEC changes the </a:t>
          </a:r>
          <a:r>
            <a:rPr lang="en-US" b="1" dirty="0"/>
            <a:t>exposure time</a:t>
          </a:r>
          <a:r>
            <a:rPr lang="en-US" dirty="0"/>
            <a:t> to hit its target signal. That change in time affects </a:t>
          </a:r>
          <a:r>
            <a:rPr lang="en-US" b="1" dirty="0"/>
            <a:t>EI</a:t>
          </a:r>
          <a:r>
            <a:rPr lang="en-US" dirty="0"/>
            <a:t> and </a:t>
          </a:r>
          <a:r>
            <a:rPr lang="en-US" b="1" dirty="0"/>
            <a:t>SNR.</a:t>
          </a:r>
          <a:endParaRPr lang="en-US" dirty="0"/>
        </a:p>
      </dgm:t>
    </dgm:pt>
    <dgm:pt modelId="{CCC704D7-E044-44C6-BD7D-81CF86F7916E}" type="parTrans" cxnId="{977563B0-EC8A-4699-AD4F-38FD3BC5342C}">
      <dgm:prSet/>
      <dgm:spPr/>
      <dgm:t>
        <a:bodyPr/>
        <a:lstStyle/>
        <a:p>
          <a:endParaRPr lang="en-US"/>
        </a:p>
      </dgm:t>
    </dgm:pt>
    <dgm:pt modelId="{128FA2B8-6B60-4373-9531-7D3670816886}" type="sibTrans" cxnId="{977563B0-EC8A-4699-AD4F-38FD3BC5342C}">
      <dgm:prSet/>
      <dgm:spPr/>
      <dgm:t>
        <a:bodyPr/>
        <a:lstStyle/>
        <a:p>
          <a:endParaRPr lang="en-US"/>
        </a:p>
      </dgm:t>
    </dgm:pt>
    <dgm:pt modelId="{3A7472F9-AE16-4CE6-A2CA-AEC5D663D191}" type="pres">
      <dgm:prSet presAssocID="{FA8EEF99-E368-438C-9C65-C7E9DDBBD174}" presName="root" presStyleCnt="0">
        <dgm:presLayoutVars>
          <dgm:dir/>
          <dgm:resizeHandles val="exact"/>
        </dgm:presLayoutVars>
      </dgm:prSet>
      <dgm:spPr/>
    </dgm:pt>
    <dgm:pt modelId="{77D4F254-C98D-4FB6-B98F-B5637319A1AE}" type="pres">
      <dgm:prSet presAssocID="{1EE8651B-9366-42BE-851E-29FAA45A0923}" presName="compNode" presStyleCnt="0"/>
      <dgm:spPr/>
    </dgm:pt>
    <dgm:pt modelId="{B7F77369-A2EF-432C-8938-ED770DA54A42}" type="pres">
      <dgm:prSet presAssocID="{1EE8651B-9366-42BE-851E-29FAA45A0923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tom"/>
        </a:ext>
      </dgm:extLst>
    </dgm:pt>
    <dgm:pt modelId="{85B3C6D6-5B24-459B-BF75-DE1C34A346BF}" type="pres">
      <dgm:prSet presAssocID="{1EE8651B-9366-42BE-851E-29FAA45A0923}" presName="spaceRect" presStyleCnt="0"/>
      <dgm:spPr/>
    </dgm:pt>
    <dgm:pt modelId="{2968AD18-8CD7-464A-ADC9-BB634F975F65}" type="pres">
      <dgm:prSet presAssocID="{1EE8651B-9366-42BE-851E-29FAA45A0923}" presName="textRect" presStyleLbl="revTx" presStyleIdx="0" presStyleCnt="5">
        <dgm:presLayoutVars>
          <dgm:chMax val="1"/>
          <dgm:chPref val="1"/>
        </dgm:presLayoutVars>
      </dgm:prSet>
      <dgm:spPr/>
    </dgm:pt>
    <dgm:pt modelId="{32C2388C-E108-4641-B61B-2867CDD42AE7}" type="pres">
      <dgm:prSet presAssocID="{F0B73BDB-29D5-4CE2-B251-6761B7A4A90B}" presName="sibTrans" presStyleCnt="0"/>
      <dgm:spPr/>
    </dgm:pt>
    <dgm:pt modelId="{1BFD36A6-11B2-4A04-A6B1-F84A280E0AAF}" type="pres">
      <dgm:prSet presAssocID="{E18E3669-4D66-413E-ABA1-C91400CBECDA}" presName="compNode" presStyleCnt="0"/>
      <dgm:spPr/>
    </dgm:pt>
    <dgm:pt modelId="{1AF45343-2D65-4C89-B3B5-EF2F588F2F44}" type="pres">
      <dgm:prSet presAssocID="{E18E3669-4D66-413E-ABA1-C91400CBECDA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lm reel"/>
        </a:ext>
      </dgm:extLst>
    </dgm:pt>
    <dgm:pt modelId="{B2689476-3B18-4B53-B2A2-679BBB072180}" type="pres">
      <dgm:prSet presAssocID="{E18E3669-4D66-413E-ABA1-C91400CBECDA}" presName="spaceRect" presStyleCnt="0"/>
      <dgm:spPr/>
    </dgm:pt>
    <dgm:pt modelId="{74E41F67-D4E2-43FF-8114-3195F8915AB6}" type="pres">
      <dgm:prSet presAssocID="{E18E3669-4D66-413E-ABA1-C91400CBECDA}" presName="textRect" presStyleLbl="revTx" presStyleIdx="1" presStyleCnt="5">
        <dgm:presLayoutVars>
          <dgm:chMax val="1"/>
          <dgm:chPref val="1"/>
        </dgm:presLayoutVars>
      </dgm:prSet>
      <dgm:spPr/>
    </dgm:pt>
    <dgm:pt modelId="{E59DDE15-0E3C-40E6-86DE-5C97B7497A37}" type="pres">
      <dgm:prSet presAssocID="{54697CB3-9A8F-450B-BA78-6A40161805F3}" presName="sibTrans" presStyleCnt="0"/>
      <dgm:spPr/>
    </dgm:pt>
    <dgm:pt modelId="{160A511B-C868-43C0-B876-052D20FE8F67}" type="pres">
      <dgm:prSet presAssocID="{5160F0D2-5112-435C-9C8E-AD0493C4E69D}" presName="compNode" presStyleCnt="0"/>
      <dgm:spPr/>
    </dgm:pt>
    <dgm:pt modelId="{41569CC1-A4D8-4B39-AC69-8F4443044E7D}" type="pres">
      <dgm:prSet presAssocID="{5160F0D2-5112-435C-9C8E-AD0493C4E69D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dioactive Sign"/>
        </a:ext>
      </dgm:extLst>
    </dgm:pt>
    <dgm:pt modelId="{F7428360-855D-42B1-9289-A33A548E5E0D}" type="pres">
      <dgm:prSet presAssocID="{5160F0D2-5112-435C-9C8E-AD0493C4E69D}" presName="spaceRect" presStyleCnt="0"/>
      <dgm:spPr/>
    </dgm:pt>
    <dgm:pt modelId="{951DF6E1-63CE-4627-BBCF-F36CE6B9A509}" type="pres">
      <dgm:prSet presAssocID="{5160F0D2-5112-435C-9C8E-AD0493C4E69D}" presName="textRect" presStyleLbl="revTx" presStyleIdx="2" presStyleCnt="5">
        <dgm:presLayoutVars>
          <dgm:chMax val="1"/>
          <dgm:chPref val="1"/>
        </dgm:presLayoutVars>
      </dgm:prSet>
      <dgm:spPr/>
    </dgm:pt>
    <dgm:pt modelId="{187AD9AA-4316-4300-91C3-187738790B8E}" type="pres">
      <dgm:prSet presAssocID="{B18A5334-3B97-4F31-8A7A-CA61B00EBD0A}" presName="sibTrans" presStyleCnt="0"/>
      <dgm:spPr/>
    </dgm:pt>
    <dgm:pt modelId="{7690C5F8-4634-4521-84CF-71CD30022C3A}" type="pres">
      <dgm:prSet presAssocID="{12F51E89-4B77-48BA-9FF8-7D71B7ACD6C8}" presName="compNode" presStyleCnt="0"/>
      <dgm:spPr/>
    </dgm:pt>
    <dgm:pt modelId="{FE28DFF6-89E0-4D3F-A728-3EA8AE92A3CD}" type="pres">
      <dgm:prSet presAssocID="{12F51E89-4B77-48BA-9FF8-7D71B7ACD6C8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dioactive"/>
        </a:ext>
      </dgm:extLst>
    </dgm:pt>
    <dgm:pt modelId="{BBA396F9-3B57-416E-977F-4CE548BEB45C}" type="pres">
      <dgm:prSet presAssocID="{12F51E89-4B77-48BA-9FF8-7D71B7ACD6C8}" presName="spaceRect" presStyleCnt="0"/>
      <dgm:spPr/>
    </dgm:pt>
    <dgm:pt modelId="{624FCA7D-5397-4EF6-BA1B-C22D4B31EC2F}" type="pres">
      <dgm:prSet presAssocID="{12F51E89-4B77-48BA-9FF8-7D71B7ACD6C8}" presName="textRect" presStyleLbl="revTx" presStyleIdx="3" presStyleCnt="5">
        <dgm:presLayoutVars>
          <dgm:chMax val="1"/>
          <dgm:chPref val="1"/>
        </dgm:presLayoutVars>
      </dgm:prSet>
      <dgm:spPr/>
    </dgm:pt>
    <dgm:pt modelId="{7731F3E5-B5CD-418D-BEBD-38183F099339}" type="pres">
      <dgm:prSet presAssocID="{312850E1-4DF6-48E0-978D-1E6E50ADD3B5}" presName="sibTrans" presStyleCnt="0"/>
      <dgm:spPr/>
    </dgm:pt>
    <dgm:pt modelId="{2C8D6FFD-49E4-43D1-A12D-970B869459FB}" type="pres">
      <dgm:prSet presAssocID="{262301C0-E961-4657-9FAD-54443132D954}" presName="compNode" presStyleCnt="0"/>
      <dgm:spPr/>
    </dgm:pt>
    <dgm:pt modelId="{E9734C3C-CD2C-4CC5-A6FA-04AB60CCD001}" type="pres">
      <dgm:prSet presAssocID="{262301C0-E961-4657-9FAD-54443132D954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eed Bump"/>
        </a:ext>
      </dgm:extLst>
    </dgm:pt>
    <dgm:pt modelId="{B80BAF68-6A2F-4401-A055-7C3FB241593E}" type="pres">
      <dgm:prSet presAssocID="{262301C0-E961-4657-9FAD-54443132D954}" presName="spaceRect" presStyleCnt="0"/>
      <dgm:spPr/>
    </dgm:pt>
    <dgm:pt modelId="{0F50D0DC-823C-461D-899A-5D019E673F6D}" type="pres">
      <dgm:prSet presAssocID="{262301C0-E961-4657-9FAD-54443132D954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4F7C2E07-C44C-4E5D-96F1-BDCFED95C35D}" type="presOf" srcId="{5160F0D2-5112-435C-9C8E-AD0493C4E69D}" destId="{951DF6E1-63CE-4627-BBCF-F36CE6B9A509}" srcOrd="0" destOrd="0" presId="urn:microsoft.com/office/officeart/2018/2/layout/IconLabelList"/>
    <dgm:cxn modelId="{18CE5320-85BC-44AD-ADAA-F3CF1039D3FB}" srcId="{FA8EEF99-E368-438C-9C65-C7E9DDBBD174}" destId="{1EE8651B-9366-42BE-851E-29FAA45A0923}" srcOrd="0" destOrd="0" parTransId="{DA24AF0A-500F-4953-AB50-45D3D3A33B9C}" sibTransId="{F0B73BDB-29D5-4CE2-B251-6761B7A4A90B}"/>
    <dgm:cxn modelId="{4EB0B764-23BB-461F-9837-E1E8664EFD1B}" type="presOf" srcId="{1EE8651B-9366-42BE-851E-29FAA45A0923}" destId="{2968AD18-8CD7-464A-ADC9-BB634F975F65}" srcOrd="0" destOrd="0" presId="urn:microsoft.com/office/officeart/2018/2/layout/IconLabelList"/>
    <dgm:cxn modelId="{0C98DC56-6DE2-433D-AE1D-E482CAF16574}" type="presOf" srcId="{12F51E89-4B77-48BA-9FF8-7D71B7ACD6C8}" destId="{624FCA7D-5397-4EF6-BA1B-C22D4B31EC2F}" srcOrd="0" destOrd="0" presId="urn:microsoft.com/office/officeart/2018/2/layout/IconLabelList"/>
    <dgm:cxn modelId="{7E2D3588-6A3B-4204-B14B-B7EC08529A78}" type="presOf" srcId="{FA8EEF99-E368-438C-9C65-C7E9DDBBD174}" destId="{3A7472F9-AE16-4CE6-A2CA-AEC5D663D191}" srcOrd="0" destOrd="0" presId="urn:microsoft.com/office/officeart/2018/2/layout/IconLabelList"/>
    <dgm:cxn modelId="{0A036794-7124-49FC-B026-6BBFFC83BAE8}" type="presOf" srcId="{262301C0-E961-4657-9FAD-54443132D954}" destId="{0F50D0DC-823C-461D-899A-5D019E673F6D}" srcOrd="0" destOrd="0" presId="urn:microsoft.com/office/officeart/2018/2/layout/IconLabelList"/>
    <dgm:cxn modelId="{977563B0-EC8A-4699-AD4F-38FD3BC5342C}" srcId="{FA8EEF99-E368-438C-9C65-C7E9DDBBD174}" destId="{262301C0-E961-4657-9FAD-54443132D954}" srcOrd="4" destOrd="0" parTransId="{CCC704D7-E044-44C6-BD7D-81CF86F7916E}" sibTransId="{128FA2B8-6B60-4373-9531-7D3670816886}"/>
    <dgm:cxn modelId="{0A6C1ED0-9B01-49C8-90EF-EEE079F2898C}" srcId="{FA8EEF99-E368-438C-9C65-C7E9DDBBD174}" destId="{5160F0D2-5112-435C-9C8E-AD0493C4E69D}" srcOrd="2" destOrd="0" parTransId="{116D2E1F-8F6B-4DCA-BFED-FD7E0D59E70B}" sibTransId="{B18A5334-3B97-4F31-8A7A-CA61B00EBD0A}"/>
    <dgm:cxn modelId="{FDA3C3D3-8FDC-4262-A8F4-FABE45A407A8}" type="presOf" srcId="{E18E3669-4D66-413E-ABA1-C91400CBECDA}" destId="{74E41F67-D4E2-43FF-8114-3195F8915AB6}" srcOrd="0" destOrd="0" presId="urn:microsoft.com/office/officeart/2018/2/layout/IconLabelList"/>
    <dgm:cxn modelId="{2E462AE4-B33B-4029-A3A6-83440105DCF2}" srcId="{FA8EEF99-E368-438C-9C65-C7E9DDBBD174}" destId="{E18E3669-4D66-413E-ABA1-C91400CBECDA}" srcOrd="1" destOrd="0" parTransId="{6A78918C-83ED-4B2E-93E0-5A8D287CCCED}" sibTransId="{54697CB3-9A8F-450B-BA78-6A40161805F3}"/>
    <dgm:cxn modelId="{C3E5D3F8-6D81-494C-B55F-060171DFF23C}" srcId="{FA8EEF99-E368-438C-9C65-C7E9DDBBD174}" destId="{12F51E89-4B77-48BA-9FF8-7D71B7ACD6C8}" srcOrd="3" destOrd="0" parTransId="{A3AE24F4-DA31-490F-ADF8-C4815552938A}" sibTransId="{312850E1-4DF6-48E0-978D-1E6E50ADD3B5}"/>
    <dgm:cxn modelId="{48F5A4FD-4317-4B57-950C-7F06DCBBB296}" type="presParOf" srcId="{3A7472F9-AE16-4CE6-A2CA-AEC5D663D191}" destId="{77D4F254-C98D-4FB6-B98F-B5637319A1AE}" srcOrd="0" destOrd="0" presId="urn:microsoft.com/office/officeart/2018/2/layout/IconLabelList"/>
    <dgm:cxn modelId="{C06122E5-22FC-4C51-A08C-04926C4523C1}" type="presParOf" srcId="{77D4F254-C98D-4FB6-B98F-B5637319A1AE}" destId="{B7F77369-A2EF-432C-8938-ED770DA54A42}" srcOrd="0" destOrd="0" presId="urn:microsoft.com/office/officeart/2018/2/layout/IconLabelList"/>
    <dgm:cxn modelId="{E87D51F4-1AFE-4072-87A3-37EAD26B8B1B}" type="presParOf" srcId="{77D4F254-C98D-4FB6-B98F-B5637319A1AE}" destId="{85B3C6D6-5B24-459B-BF75-DE1C34A346BF}" srcOrd="1" destOrd="0" presId="urn:microsoft.com/office/officeart/2018/2/layout/IconLabelList"/>
    <dgm:cxn modelId="{65678617-1CFF-48DB-9AD7-21FE1E6DB610}" type="presParOf" srcId="{77D4F254-C98D-4FB6-B98F-B5637319A1AE}" destId="{2968AD18-8CD7-464A-ADC9-BB634F975F65}" srcOrd="2" destOrd="0" presId="urn:microsoft.com/office/officeart/2018/2/layout/IconLabelList"/>
    <dgm:cxn modelId="{8AAF8138-432F-49C8-A112-7E92985009FE}" type="presParOf" srcId="{3A7472F9-AE16-4CE6-A2CA-AEC5D663D191}" destId="{32C2388C-E108-4641-B61B-2867CDD42AE7}" srcOrd="1" destOrd="0" presId="urn:microsoft.com/office/officeart/2018/2/layout/IconLabelList"/>
    <dgm:cxn modelId="{112EA9F7-EA4A-4CDA-81D5-ABDB55517ACD}" type="presParOf" srcId="{3A7472F9-AE16-4CE6-A2CA-AEC5D663D191}" destId="{1BFD36A6-11B2-4A04-A6B1-F84A280E0AAF}" srcOrd="2" destOrd="0" presId="urn:microsoft.com/office/officeart/2018/2/layout/IconLabelList"/>
    <dgm:cxn modelId="{CCAEF82F-96F3-44CE-B34D-81C4C0697908}" type="presParOf" srcId="{1BFD36A6-11B2-4A04-A6B1-F84A280E0AAF}" destId="{1AF45343-2D65-4C89-B3B5-EF2F588F2F44}" srcOrd="0" destOrd="0" presId="urn:microsoft.com/office/officeart/2018/2/layout/IconLabelList"/>
    <dgm:cxn modelId="{9FA260B4-1FF7-43A4-BB10-5423ECC7527C}" type="presParOf" srcId="{1BFD36A6-11B2-4A04-A6B1-F84A280E0AAF}" destId="{B2689476-3B18-4B53-B2A2-679BBB072180}" srcOrd="1" destOrd="0" presId="urn:microsoft.com/office/officeart/2018/2/layout/IconLabelList"/>
    <dgm:cxn modelId="{BA4BF937-640B-4EE7-B79C-17B67883E39D}" type="presParOf" srcId="{1BFD36A6-11B2-4A04-A6B1-F84A280E0AAF}" destId="{74E41F67-D4E2-43FF-8114-3195F8915AB6}" srcOrd="2" destOrd="0" presId="urn:microsoft.com/office/officeart/2018/2/layout/IconLabelList"/>
    <dgm:cxn modelId="{A30A24FD-3370-4C78-9B97-C63F2491E423}" type="presParOf" srcId="{3A7472F9-AE16-4CE6-A2CA-AEC5D663D191}" destId="{E59DDE15-0E3C-40E6-86DE-5C97B7497A37}" srcOrd="3" destOrd="0" presId="urn:microsoft.com/office/officeart/2018/2/layout/IconLabelList"/>
    <dgm:cxn modelId="{23B18A63-084C-4EC3-B6F7-78B30F0C571C}" type="presParOf" srcId="{3A7472F9-AE16-4CE6-A2CA-AEC5D663D191}" destId="{160A511B-C868-43C0-B876-052D20FE8F67}" srcOrd="4" destOrd="0" presId="urn:microsoft.com/office/officeart/2018/2/layout/IconLabelList"/>
    <dgm:cxn modelId="{482D36FE-733F-446C-B5F8-02B82E6F75FE}" type="presParOf" srcId="{160A511B-C868-43C0-B876-052D20FE8F67}" destId="{41569CC1-A4D8-4B39-AC69-8F4443044E7D}" srcOrd="0" destOrd="0" presId="urn:microsoft.com/office/officeart/2018/2/layout/IconLabelList"/>
    <dgm:cxn modelId="{A08BCF28-0FA7-4518-AA94-136D5C131ABE}" type="presParOf" srcId="{160A511B-C868-43C0-B876-052D20FE8F67}" destId="{F7428360-855D-42B1-9289-A33A548E5E0D}" srcOrd="1" destOrd="0" presId="urn:microsoft.com/office/officeart/2018/2/layout/IconLabelList"/>
    <dgm:cxn modelId="{147AE47B-14D7-43AB-8DC4-379060E3294F}" type="presParOf" srcId="{160A511B-C868-43C0-B876-052D20FE8F67}" destId="{951DF6E1-63CE-4627-BBCF-F36CE6B9A509}" srcOrd="2" destOrd="0" presId="urn:microsoft.com/office/officeart/2018/2/layout/IconLabelList"/>
    <dgm:cxn modelId="{6BEAF3C0-0506-4290-B852-610233CE3C72}" type="presParOf" srcId="{3A7472F9-AE16-4CE6-A2CA-AEC5D663D191}" destId="{187AD9AA-4316-4300-91C3-187738790B8E}" srcOrd="5" destOrd="0" presId="urn:microsoft.com/office/officeart/2018/2/layout/IconLabelList"/>
    <dgm:cxn modelId="{A0D88AAE-2865-4C88-A69B-07752E5E87A9}" type="presParOf" srcId="{3A7472F9-AE16-4CE6-A2CA-AEC5D663D191}" destId="{7690C5F8-4634-4521-84CF-71CD30022C3A}" srcOrd="6" destOrd="0" presId="urn:microsoft.com/office/officeart/2018/2/layout/IconLabelList"/>
    <dgm:cxn modelId="{5C804009-6713-40BD-8064-5A4ECA8B48F2}" type="presParOf" srcId="{7690C5F8-4634-4521-84CF-71CD30022C3A}" destId="{FE28DFF6-89E0-4D3F-A728-3EA8AE92A3CD}" srcOrd="0" destOrd="0" presId="urn:microsoft.com/office/officeart/2018/2/layout/IconLabelList"/>
    <dgm:cxn modelId="{94637CAD-D033-4AE6-9EAF-9A6275617078}" type="presParOf" srcId="{7690C5F8-4634-4521-84CF-71CD30022C3A}" destId="{BBA396F9-3B57-416E-977F-4CE548BEB45C}" srcOrd="1" destOrd="0" presId="urn:microsoft.com/office/officeart/2018/2/layout/IconLabelList"/>
    <dgm:cxn modelId="{30C25D44-A1AD-4CE6-9F1A-9659E569F232}" type="presParOf" srcId="{7690C5F8-4634-4521-84CF-71CD30022C3A}" destId="{624FCA7D-5397-4EF6-BA1B-C22D4B31EC2F}" srcOrd="2" destOrd="0" presId="urn:microsoft.com/office/officeart/2018/2/layout/IconLabelList"/>
    <dgm:cxn modelId="{51F8CD1A-F8CE-427A-B494-DF4ADA82DDEE}" type="presParOf" srcId="{3A7472F9-AE16-4CE6-A2CA-AEC5D663D191}" destId="{7731F3E5-B5CD-418D-BEBD-38183F099339}" srcOrd="7" destOrd="0" presId="urn:microsoft.com/office/officeart/2018/2/layout/IconLabelList"/>
    <dgm:cxn modelId="{E0A920B7-8455-46C4-A9AD-FFB35AEEFBB9}" type="presParOf" srcId="{3A7472F9-AE16-4CE6-A2CA-AEC5D663D191}" destId="{2C8D6FFD-49E4-43D1-A12D-970B869459FB}" srcOrd="8" destOrd="0" presId="urn:microsoft.com/office/officeart/2018/2/layout/IconLabelList"/>
    <dgm:cxn modelId="{43A93237-7BA3-4872-BEC4-D1DD41D2EF5B}" type="presParOf" srcId="{2C8D6FFD-49E4-43D1-A12D-970B869459FB}" destId="{E9734C3C-CD2C-4CC5-A6FA-04AB60CCD001}" srcOrd="0" destOrd="0" presId="urn:microsoft.com/office/officeart/2018/2/layout/IconLabelList"/>
    <dgm:cxn modelId="{7419E64B-721E-48A9-B904-801CA5098B5F}" type="presParOf" srcId="{2C8D6FFD-49E4-43D1-A12D-970B869459FB}" destId="{B80BAF68-6A2F-4401-A055-7C3FB241593E}" srcOrd="1" destOrd="0" presId="urn:microsoft.com/office/officeart/2018/2/layout/IconLabelList"/>
    <dgm:cxn modelId="{BAC566CC-2E47-4561-B715-3D2CA017D7B5}" type="presParOf" srcId="{2C8D6FFD-49E4-43D1-A12D-970B869459FB}" destId="{0F50D0DC-823C-461D-899A-5D019E673F6D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DFB10-1115-42FB-9FA4-DDE00868AE7A}">
      <dsp:nvSpPr>
        <dsp:cNvPr id="0" name=""/>
        <dsp:cNvSpPr/>
      </dsp:nvSpPr>
      <dsp:spPr>
        <a:xfrm>
          <a:off x="1953914" y="529294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64B80C-3DAC-46F7-B9DD-C7C02EAE74FA}">
      <dsp:nvSpPr>
        <dsp:cNvPr id="0" name=""/>
        <dsp:cNvSpPr/>
      </dsp:nvSpPr>
      <dsp:spPr>
        <a:xfrm>
          <a:off x="765914" y="2943510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Moving toward low speed = more radiation, more time, higher EI, higher SNR.</a:t>
          </a:r>
        </a:p>
      </dsp:txBody>
      <dsp:txXfrm>
        <a:off x="765914" y="2943510"/>
        <a:ext cx="4320000" cy="720000"/>
      </dsp:txXfrm>
    </dsp:sp>
    <dsp:sp modelId="{B39811DC-7E0E-4A30-9B4D-08B5A74A3428}">
      <dsp:nvSpPr>
        <dsp:cNvPr id="0" name=""/>
        <dsp:cNvSpPr/>
      </dsp:nvSpPr>
      <dsp:spPr>
        <a:xfrm>
          <a:off x="7029914" y="529294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D65611-F4F3-457C-9CD1-373B49E653A2}">
      <dsp:nvSpPr>
        <dsp:cNvPr id="0" name=""/>
        <dsp:cNvSpPr/>
      </dsp:nvSpPr>
      <dsp:spPr>
        <a:xfrm>
          <a:off x="5841914" y="2943510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Moving toward high speed = less radiation, shorter time, lower EI, lower SNR.</a:t>
          </a:r>
        </a:p>
      </dsp:txBody>
      <dsp:txXfrm>
        <a:off x="5841914" y="2943510"/>
        <a:ext cx="43200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F77369-A2EF-432C-8938-ED770DA54A42}">
      <dsp:nvSpPr>
        <dsp:cNvPr id="0" name=""/>
        <dsp:cNvSpPr/>
      </dsp:nvSpPr>
      <dsp:spPr>
        <a:xfrm>
          <a:off x="828914" y="809106"/>
          <a:ext cx="810000" cy="81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68AD18-8CD7-464A-ADC9-BB634F975F65}">
      <dsp:nvSpPr>
        <dsp:cNvPr id="0" name=""/>
        <dsp:cNvSpPr/>
      </dsp:nvSpPr>
      <dsp:spPr>
        <a:xfrm>
          <a:off x="333914" y="2005573"/>
          <a:ext cx="1800000" cy="1378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Image receptor speed describes how sensitive the receptor is to radiation.</a:t>
          </a:r>
        </a:p>
      </dsp:txBody>
      <dsp:txXfrm>
        <a:off x="333914" y="2005573"/>
        <a:ext cx="1800000" cy="1378125"/>
      </dsp:txXfrm>
    </dsp:sp>
    <dsp:sp modelId="{1AF45343-2D65-4C89-B3B5-EF2F588F2F44}">
      <dsp:nvSpPr>
        <dsp:cNvPr id="0" name=""/>
        <dsp:cNvSpPr/>
      </dsp:nvSpPr>
      <dsp:spPr>
        <a:xfrm>
          <a:off x="2943914" y="809106"/>
          <a:ext cx="810000" cy="81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E41F67-D4E2-43FF-8114-3195F8915AB6}">
      <dsp:nvSpPr>
        <dsp:cNvPr id="0" name=""/>
        <dsp:cNvSpPr/>
      </dsp:nvSpPr>
      <dsp:spPr>
        <a:xfrm>
          <a:off x="2448914" y="2005573"/>
          <a:ext cx="1800000" cy="1378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Speed can be labeled </a:t>
          </a:r>
          <a:r>
            <a:rPr lang="en-US" sz="1400" b="1" kern="1200" dirty="0"/>
            <a:t>H, M, L</a:t>
          </a:r>
          <a:r>
            <a:rPr lang="en-US" sz="1400" kern="1200" dirty="0"/>
            <a:t>, but it can also be expressed as </a:t>
          </a:r>
          <a:r>
            <a:rPr lang="en-US" sz="1400" b="1" kern="1200" dirty="0"/>
            <a:t>numbers,</a:t>
          </a:r>
          <a:r>
            <a:rPr lang="en-US" sz="1400" kern="1200" dirty="0"/>
            <a:t> the same way film used to be rated: </a:t>
          </a:r>
          <a:r>
            <a:rPr lang="en-US" sz="1400" b="1" kern="1200" dirty="0"/>
            <a:t>100, 200, 400, 800</a:t>
          </a:r>
          <a:r>
            <a:rPr lang="en-US" sz="1400" kern="1200" dirty="0"/>
            <a:t>.</a:t>
          </a:r>
        </a:p>
      </dsp:txBody>
      <dsp:txXfrm>
        <a:off x="2448914" y="2005573"/>
        <a:ext cx="1800000" cy="1378125"/>
      </dsp:txXfrm>
    </dsp:sp>
    <dsp:sp modelId="{41569CC1-A4D8-4B39-AC69-8F4443044E7D}">
      <dsp:nvSpPr>
        <dsp:cNvPr id="0" name=""/>
        <dsp:cNvSpPr/>
      </dsp:nvSpPr>
      <dsp:spPr>
        <a:xfrm>
          <a:off x="5058914" y="809106"/>
          <a:ext cx="810000" cy="81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1DF6E1-63CE-4627-BBCF-F36CE6B9A509}">
      <dsp:nvSpPr>
        <dsp:cNvPr id="0" name=""/>
        <dsp:cNvSpPr/>
      </dsp:nvSpPr>
      <dsp:spPr>
        <a:xfrm>
          <a:off x="4563914" y="2005573"/>
          <a:ext cx="1800000" cy="1378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Higher numbers mean a </a:t>
          </a:r>
          <a:r>
            <a:rPr lang="en-US" sz="1400" b="1" kern="1200" dirty="0"/>
            <a:t>faster</a:t>
          </a:r>
          <a:r>
            <a:rPr lang="en-US" sz="1400" kern="1200" dirty="0"/>
            <a:t> receptor that needs </a:t>
          </a:r>
          <a:r>
            <a:rPr lang="en-US" sz="1400" b="1" kern="1200" dirty="0"/>
            <a:t>less</a:t>
          </a:r>
          <a:r>
            <a:rPr lang="en-US" sz="1400" kern="1200" dirty="0"/>
            <a:t> radiation.</a:t>
          </a:r>
        </a:p>
      </dsp:txBody>
      <dsp:txXfrm>
        <a:off x="4563914" y="2005573"/>
        <a:ext cx="1800000" cy="1378125"/>
      </dsp:txXfrm>
    </dsp:sp>
    <dsp:sp modelId="{FE28DFF6-89E0-4D3F-A728-3EA8AE92A3CD}">
      <dsp:nvSpPr>
        <dsp:cNvPr id="0" name=""/>
        <dsp:cNvSpPr/>
      </dsp:nvSpPr>
      <dsp:spPr>
        <a:xfrm>
          <a:off x="7173914" y="809106"/>
          <a:ext cx="810000" cy="81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4FCA7D-5397-4EF6-BA1B-C22D4B31EC2F}">
      <dsp:nvSpPr>
        <dsp:cNvPr id="0" name=""/>
        <dsp:cNvSpPr/>
      </dsp:nvSpPr>
      <dsp:spPr>
        <a:xfrm>
          <a:off x="6678914" y="2005573"/>
          <a:ext cx="1800000" cy="1378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Lower numbers mean a </a:t>
          </a:r>
          <a:r>
            <a:rPr lang="en-US" sz="1400" b="1" kern="1200" dirty="0"/>
            <a:t>slower</a:t>
          </a:r>
          <a:r>
            <a:rPr lang="en-US" sz="1400" kern="1200" dirty="0"/>
            <a:t> receptor that needs </a:t>
          </a:r>
          <a:r>
            <a:rPr lang="en-US" sz="1400" b="1" kern="1200" dirty="0"/>
            <a:t>more</a:t>
          </a:r>
          <a:r>
            <a:rPr lang="en-US" sz="1400" kern="1200" dirty="0"/>
            <a:t> radiation.</a:t>
          </a:r>
        </a:p>
      </dsp:txBody>
      <dsp:txXfrm>
        <a:off x="6678914" y="2005573"/>
        <a:ext cx="1800000" cy="1378125"/>
      </dsp:txXfrm>
    </dsp:sp>
    <dsp:sp modelId="{E9734C3C-CD2C-4CC5-A6FA-04AB60CCD001}">
      <dsp:nvSpPr>
        <dsp:cNvPr id="0" name=""/>
        <dsp:cNvSpPr/>
      </dsp:nvSpPr>
      <dsp:spPr>
        <a:xfrm>
          <a:off x="9288914" y="809106"/>
          <a:ext cx="810000" cy="81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50D0DC-823C-461D-899A-5D019E673F6D}">
      <dsp:nvSpPr>
        <dsp:cNvPr id="0" name=""/>
        <dsp:cNvSpPr/>
      </dsp:nvSpPr>
      <dsp:spPr>
        <a:xfrm>
          <a:off x="8793914" y="2005573"/>
          <a:ext cx="1800000" cy="1378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When you switch between these speed classes, AEC changes the </a:t>
          </a:r>
          <a:r>
            <a:rPr lang="en-US" sz="1400" b="1" kern="1200" dirty="0"/>
            <a:t>exposure time</a:t>
          </a:r>
          <a:r>
            <a:rPr lang="en-US" sz="1400" kern="1200" dirty="0"/>
            <a:t> to hit its target signal. That change in time affects </a:t>
          </a:r>
          <a:r>
            <a:rPr lang="en-US" sz="1400" b="1" kern="1200" dirty="0"/>
            <a:t>EI</a:t>
          </a:r>
          <a:r>
            <a:rPr lang="en-US" sz="1400" kern="1200" dirty="0"/>
            <a:t> and </a:t>
          </a:r>
          <a:r>
            <a:rPr lang="en-US" sz="1400" b="1" kern="1200" dirty="0"/>
            <a:t>SNR.</a:t>
          </a:r>
          <a:endParaRPr lang="en-US" sz="1400" kern="1200" dirty="0"/>
        </a:p>
      </dsp:txBody>
      <dsp:txXfrm>
        <a:off x="8793914" y="2005573"/>
        <a:ext cx="1800000" cy="13781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D76D1-E421-2887-E93D-26D10FD1C0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08B13C-5E55-DC80-6550-2B51517C26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104D99-F5C3-63C3-3AB9-E367F56DD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0570F-708A-42CA-BCF3-1D59928CDF77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09B21-D038-5520-1B75-A352E4A64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1F7030-789A-3330-6D02-26B775A3B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5C2E2-7A86-47CA-8340-630D060B4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219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175ED-24DD-8C2D-147B-42C8CB089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35B634-288D-D21F-1F89-5E6EEA351D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67C259-5610-F5A5-739B-BD807BBCB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0570F-708A-42CA-BCF3-1D59928CDF77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DAA91F-9D48-68A5-BE5B-A56ED637F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89E930-442E-B1E7-119A-3758822D7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5C2E2-7A86-47CA-8340-630D060B4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44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1DC0DF-587F-C806-0D87-369364B94E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C978E7-DE93-5E07-9723-14467D120D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1793BE-E02A-FE56-9AC8-D3F0F3412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0570F-708A-42CA-BCF3-1D59928CDF77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6502F8-4C60-9F2E-FFFA-9748FF3FD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EFB6B-B109-275C-42C2-0B276CB8F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5C2E2-7A86-47CA-8340-630D060B4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872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01927-0E13-492E-0764-98119D2BF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E87F36-9432-2994-6A03-5CE62B11CB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D57DFC-307D-6B32-5E7E-50751F229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0570F-708A-42CA-BCF3-1D59928CDF77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523EAD-FED2-7AAA-5DB8-05454BAF6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8A0D08-0D05-9F4E-9EA0-B534FAB23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5C2E2-7A86-47CA-8340-630D060B4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526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D3CD3-EABE-C944-DF51-C867F0BD3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2D7109-7BB9-738E-4706-95FD389262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AFF050-696D-AF71-3AFF-CE68E21E1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0570F-708A-42CA-BCF3-1D59928CDF77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412783-15CF-9B17-A136-820DF09BE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1F1FA2-4284-59E8-594D-4B685CACD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5C2E2-7A86-47CA-8340-630D060B4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05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FE894-1F0F-4ABF-2E6B-E78691D50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D535F-0D07-963F-B0CD-21CA303D73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508E5E-99F7-09C4-0C8C-A3CE02CC51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97A51-FD8D-019E-D810-47F80F1B0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0570F-708A-42CA-BCF3-1D59928CDF77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B39FFA-F27C-BE58-FBA7-8A2D77D1E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422A5-FFCB-B460-3781-0BC858A21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5C2E2-7A86-47CA-8340-630D060B4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439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E800F-586B-28D6-0142-B3A254D7C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0EF6F-8BE7-40DE-5651-136E960FF9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CBCDA3-7C49-B939-24DF-E43F1278DF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854898-7976-962C-E8C5-140EFEB024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2EFBF2-EBE3-072F-CA11-8483B7A280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413AB5-6F9E-44FD-EBF6-AA9376C69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0570F-708A-42CA-BCF3-1D59928CDF77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0E982A-23FE-8AA2-39A2-DFA291671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ABFE39-579D-9073-4083-09BDE96B1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5C2E2-7A86-47CA-8340-630D060B4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272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A50DE-BD63-AEAB-9A64-DF95497D9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8448F1-C87E-EB7B-03E8-FB9EE4FAD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0570F-708A-42CA-BCF3-1D59928CDF77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2C36F7-837F-62D2-94BC-BCE7B6EFD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7CC73E-5C24-04B2-09EB-7C17FCEA4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5C2E2-7A86-47CA-8340-630D060B4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000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E9D0EF-CBDF-2A06-9F5E-6A7B2D22C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0570F-708A-42CA-BCF3-1D59928CDF77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5679B8-89B4-BE14-B070-ACA81B787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A9DD5D-D39C-BAD0-A46B-DEA5BD5DA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5C2E2-7A86-47CA-8340-630D060B4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129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5C794-CDBF-1080-EB3B-AE6663114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30891-AB4A-F4AD-0441-B6DED81B98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142988-0209-B67E-C959-72D471A1A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41568E-236A-0609-ACED-078D62663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0570F-708A-42CA-BCF3-1D59928CDF77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332B5B-4EC2-73FC-7C20-7FD29D0D2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1790A3-AFD6-08DE-1765-65531CFB3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5C2E2-7A86-47CA-8340-630D060B4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055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E6769-4B84-6160-D2D6-C4D1B83B9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1821DA-32CF-058B-ACC4-917A24D3AC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7B15B7-D613-C019-8547-B286B4F8A8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08961A-A1A2-2F22-28EF-DDC0F12E8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0570F-708A-42CA-BCF3-1D59928CDF77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99C5F8-2B67-5387-A314-63012AE18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7CA91F-542F-09D1-16CF-6B7353AE6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5C2E2-7A86-47CA-8340-630D060B4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28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9DEFC3-6374-06E9-4468-B1ADAC09F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063EF6-32B6-21B1-8398-60DA272E8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A47D61-2BB6-DA66-E5D2-F36605CBD5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7C0570F-708A-42CA-BCF3-1D59928CDF77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8D5C56-B360-CFAD-76E4-12BA89CF79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A5AACF-587C-FD08-E0A2-323B83EE31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425C2E2-7A86-47CA-8340-630D060B4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458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9D68FD2-774D-B707-69F1-FB5A16F7BEFE}"/>
              </a:ext>
            </a:extLst>
          </p:cNvPr>
          <p:cNvSpPr txBox="1"/>
          <p:nvPr/>
        </p:nvSpPr>
        <p:spPr>
          <a:xfrm>
            <a:off x="1137397" y="575781"/>
            <a:ext cx="99172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Understanding Exposure Timing: Image Receptor Type, Density Setting, Collimation, and SID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8264FBF9-5190-799C-C0DF-DAB31B1A9A47}"/>
              </a:ext>
            </a:extLst>
          </p:cNvPr>
          <p:cNvSpPr txBox="1"/>
          <p:nvPr/>
        </p:nvSpPr>
        <p:spPr>
          <a:xfrm>
            <a:off x="3047431" y="5094246"/>
            <a:ext cx="6097136" cy="91877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800" b="1" kern="1200" dirty="0">
                <a:latin typeface="+mj-lt"/>
                <a:ea typeface="+mj-ea"/>
                <a:cs typeface="+mj-cs"/>
              </a:rPr>
              <a:t>Prof. Jarek Stelmark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br>
              <a:rPr lang="en-US" sz="1800" kern="1200" dirty="0">
                <a:latin typeface="+mj-lt"/>
                <a:ea typeface="+mj-ea"/>
                <a:cs typeface="+mj-cs"/>
              </a:rPr>
            </a:br>
            <a:r>
              <a:rPr lang="en-US" sz="1800" kern="1200" dirty="0">
                <a:latin typeface="+mj-lt"/>
                <a:ea typeface="+mj-ea"/>
                <a:cs typeface="+mj-cs"/>
              </a:rPr>
              <a:t>Hostos Community College – The City University of New York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D940940-62ED-D15B-70BD-F4089337D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49" y="1071283"/>
            <a:ext cx="4381500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834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2" name="TextBox 3">
            <a:extLst>
              <a:ext uri="{FF2B5EF4-FFF2-40B4-BE49-F238E27FC236}">
                <a16:creationId xmlns:a16="http://schemas.microsoft.com/office/drawing/2014/main" id="{C65D8E81-5A92-8308-6722-92A5C9CED8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1050274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4404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72852129-FF0F-0AAC-5BEB-9215B68FD2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9808039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7646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0366137-3DBB-4912-98D5-672702020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D28D1CE-5BF4-45B7-8D6D-B31A31980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775791" cy="6857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1BF090-FC53-8F8D-BE3F-92EC29DB20D0}"/>
              </a:ext>
            </a:extLst>
          </p:cNvPr>
          <p:cNvSpPr txBox="1"/>
          <p:nvPr/>
        </p:nvSpPr>
        <p:spPr>
          <a:xfrm>
            <a:off x="773526" y="2427382"/>
            <a:ext cx="3228738" cy="36810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700" b="1" dirty="0">
                <a:solidFill>
                  <a:srgbClr val="595959"/>
                </a:solidFill>
              </a:rPr>
              <a:t>Density Setting in AEC</a:t>
            </a:r>
          </a:p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b="1" dirty="0">
              <a:solidFill>
                <a:srgbClr val="595959"/>
              </a:solidFill>
            </a:endParaRPr>
          </a:p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595959"/>
                </a:solidFill>
              </a:rPr>
              <a:t>The </a:t>
            </a:r>
            <a:r>
              <a:rPr lang="en-US" sz="1700" b="1" dirty="0">
                <a:solidFill>
                  <a:srgbClr val="595959"/>
                </a:solidFill>
              </a:rPr>
              <a:t>density setting</a:t>
            </a:r>
            <a:r>
              <a:rPr lang="en-US" sz="1700" dirty="0">
                <a:solidFill>
                  <a:srgbClr val="595959"/>
                </a:solidFill>
              </a:rPr>
              <a:t> on an AEC panel adjusts the </a:t>
            </a:r>
            <a:r>
              <a:rPr lang="en-US" sz="1700" b="1" dirty="0">
                <a:solidFill>
                  <a:srgbClr val="595959"/>
                </a:solidFill>
              </a:rPr>
              <a:t>ion chamber’s termination threshold</a:t>
            </a:r>
            <a:r>
              <a:rPr lang="en-US" sz="1700" dirty="0">
                <a:solidFill>
                  <a:srgbClr val="595959"/>
                </a:solidFill>
              </a:rPr>
              <a:t>.</a:t>
            </a:r>
          </a:p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>
              <a:solidFill>
                <a:srgbClr val="595959"/>
              </a:solidFill>
            </a:endParaRPr>
          </a:p>
          <a:p>
            <a:pPr marL="342900"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595959"/>
                </a:solidFill>
              </a:rPr>
              <a:t>It does not change the sensitivity of the chamber and it does not change </a:t>
            </a:r>
            <a:r>
              <a:rPr lang="en-US" sz="1700" dirty="0" err="1">
                <a:solidFill>
                  <a:srgbClr val="595959"/>
                </a:solidFill>
              </a:rPr>
              <a:t>kVp</a:t>
            </a:r>
            <a:r>
              <a:rPr lang="en-US" sz="1700" dirty="0">
                <a:solidFill>
                  <a:srgbClr val="595959"/>
                </a:solidFill>
              </a:rPr>
              <a:t> or mA.</a:t>
            </a:r>
            <a:br>
              <a:rPr lang="en-US" sz="1700" dirty="0">
                <a:solidFill>
                  <a:srgbClr val="595959"/>
                </a:solidFill>
              </a:rPr>
            </a:br>
            <a:r>
              <a:rPr lang="en-US" sz="1700" dirty="0">
                <a:solidFill>
                  <a:srgbClr val="595959"/>
                </a:solidFill>
              </a:rPr>
              <a:t>It simply tells the AEC to end the exposure </a:t>
            </a:r>
            <a:r>
              <a:rPr lang="en-US" sz="1700" b="1" dirty="0">
                <a:solidFill>
                  <a:srgbClr val="595959"/>
                </a:solidFill>
              </a:rPr>
              <a:t>sooner</a:t>
            </a:r>
            <a:r>
              <a:rPr lang="en-US" sz="1700" dirty="0">
                <a:solidFill>
                  <a:srgbClr val="595959"/>
                </a:solidFill>
              </a:rPr>
              <a:t> or </a:t>
            </a:r>
            <a:r>
              <a:rPr lang="en-US" sz="1700" b="1" dirty="0">
                <a:solidFill>
                  <a:srgbClr val="595959"/>
                </a:solidFill>
              </a:rPr>
              <a:t>later</a:t>
            </a:r>
            <a:r>
              <a:rPr lang="en-US" sz="1700" dirty="0">
                <a:solidFill>
                  <a:srgbClr val="595959"/>
                </a:solidFill>
              </a:rPr>
              <a:t> than the normal baseline.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3E2D64-645C-305E-8747-0C44FCFD7C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5484" y="685802"/>
            <a:ext cx="2548921" cy="54863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C6F9766-B7A0-6107-D40B-07A5AF99E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8383" y="1834602"/>
            <a:ext cx="3236569" cy="349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102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9" name="Rectangle 5128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9CB9CC-10E8-0B8C-6E4B-B1DD0C75E328}"/>
              </a:ext>
            </a:extLst>
          </p:cNvPr>
          <p:cNvSpPr txBox="1"/>
          <p:nvPr/>
        </p:nvSpPr>
        <p:spPr>
          <a:xfrm>
            <a:off x="645066" y="2031101"/>
            <a:ext cx="4282984" cy="3511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Density settings should be used rarely.</a:t>
            </a:r>
            <a:br>
              <a:rPr lang="en-US" dirty="0"/>
            </a:br>
            <a:r>
              <a:rPr lang="en-US" dirty="0"/>
              <a:t>They are not meant to correct positioning errors or incorrect chamber selection.</a:t>
            </a:r>
            <a:br>
              <a:rPr lang="en-US" dirty="0"/>
            </a:br>
            <a:r>
              <a:rPr lang="en-US" dirty="0"/>
              <a:t>They shift the exposure target up or down by design.</a:t>
            </a:r>
          </a:p>
        </p:txBody>
      </p:sp>
      <p:sp>
        <p:nvSpPr>
          <p:cNvPr id="5131" name="Rectangle 5130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3" name="Rectangle 5132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5" name="Rectangle 5134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Automatic Exposure Control (AEC) for radiography">
            <a:extLst>
              <a:ext uri="{FF2B5EF4-FFF2-40B4-BE49-F238E27FC236}">
                <a16:creationId xmlns:a16="http://schemas.microsoft.com/office/drawing/2014/main" id="{B54E7CE3-96C7-0059-4EDE-3629BED84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58837" y="932193"/>
            <a:ext cx="4354747" cy="3810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903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D3C1137-AAC6-D0E9-DFD7-D112E8581429}"/>
              </a:ext>
            </a:extLst>
          </p:cNvPr>
          <p:cNvSpPr txBox="1"/>
          <p:nvPr/>
        </p:nvSpPr>
        <p:spPr>
          <a:xfrm>
            <a:off x="1272428" y="480963"/>
            <a:ext cx="906836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When to Use Density Setting (+)</a:t>
            </a:r>
          </a:p>
          <a:p>
            <a:pPr algn="ctr"/>
            <a:endParaRPr lang="en-US" b="1" dirty="0"/>
          </a:p>
          <a:p>
            <a:r>
              <a:rPr lang="en-US" dirty="0"/>
              <a:t>Large patients. A lot of tissue, AEC may shut off early. </a:t>
            </a:r>
          </a:p>
          <a:p>
            <a:endParaRPr lang="en-US" dirty="0"/>
          </a:p>
          <a:p>
            <a:r>
              <a:rPr lang="en-US" dirty="0"/>
              <a:t>Lateral lumbar spine: Very thick. Generates a lot of scatter. Even with the lead behind the patient, the AEC may stop too soon. </a:t>
            </a:r>
          </a:p>
          <a:p>
            <a:endParaRPr lang="en-US" dirty="0"/>
          </a:p>
          <a:p>
            <a:r>
              <a:rPr lang="en-US" dirty="0"/>
              <a:t>Emphysema or very over-aerated lungs. Too much air. The radiation goes easily through the air and the exposure is terminated early.</a:t>
            </a:r>
          </a:p>
          <a:p>
            <a:endParaRPr lang="en-US" dirty="0"/>
          </a:p>
          <a:p>
            <a:r>
              <a:rPr lang="en-US" dirty="0"/>
              <a:t>Very thick pelvis or hips</a:t>
            </a:r>
            <a:br>
              <a:rPr lang="en-US" dirty="0"/>
            </a:br>
            <a:r>
              <a:rPr lang="en-US" dirty="0"/>
              <a:t>Heavy scatter causes an early cutoff.</a:t>
            </a:r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FFC6E3-513D-88CF-37F8-AE5BE9C495F1}"/>
              </a:ext>
            </a:extLst>
          </p:cNvPr>
          <p:cNvSpPr txBox="1"/>
          <p:nvPr/>
        </p:nvSpPr>
        <p:spPr>
          <a:xfrm>
            <a:off x="591671" y="4675111"/>
            <a:ext cx="109459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Use a positive density setting when the patient or the anatomy can fool the AEC into stopping early, resulting in low EI and increased noise.</a:t>
            </a:r>
          </a:p>
        </p:txBody>
      </p:sp>
    </p:spTree>
    <p:extLst>
      <p:ext uri="{BB962C8B-B14F-4D97-AF65-F5344CB8AC3E}">
        <p14:creationId xmlns:p14="http://schemas.microsoft.com/office/powerpoint/2010/main" val="20622313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D4104F-959A-E1F6-E0BA-D09C00FE426A}"/>
              </a:ext>
            </a:extLst>
          </p:cNvPr>
          <p:cNvSpPr txBox="1"/>
          <p:nvPr/>
        </p:nvSpPr>
        <p:spPr>
          <a:xfrm>
            <a:off x="645066" y="2031101"/>
            <a:ext cx="4282984" cy="3511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Negative settings (–5 to –1) → AEC stops early → lower </a:t>
            </a:r>
            <a:r>
              <a:rPr lang="en-US" dirty="0" err="1"/>
              <a:t>mAs</a:t>
            </a:r>
            <a:r>
              <a:rPr lang="en-US" dirty="0"/>
              <a:t> → low EI → more noise. 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Positive settings (+1 to +5) → AEC runs longer → higher </a:t>
            </a:r>
            <a:r>
              <a:rPr lang="en-US" dirty="0" err="1"/>
              <a:t>mAs</a:t>
            </a:r>
            <a:r>
              <a:rPr lang="en-US" dirty="0"/>
              <a:t> → high EI → better SNR but higher dose.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 0 is the calibrated, standard setting.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A4C078-E85A-4CE1-C9F4-D25BA1CF5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738" y="1265373"/>
            <a:ext cx="5628018" cy="409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6342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39AC33-1823-3FCB-ACC3-223B36408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186" y="643467"/>
            <a:ext cx="7007628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3031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177" name="Arc 7176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79" name="Freeform: Shape 7178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170" name="Picture 2" descr="Comparison of testing of collimator and beam alignment, focal spot size  with slit camera, and tube current consistency using computed radiography  and conventional screen‐film systems - Meechai - 2019 - Journal of">
            <a:extLst>
              <a:ext uri="{FF2B5EF4-FFF2-40B4-BE49-F238E27FC236}">
                <a16:creationId xmlns:a16="http://schemas.microsoft.com/office/drawing/2014/main" id="{94E7C73F-A46D-2DDC-B9B8-D2F5884CD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182" y="1797452"/>
            <a:ext cx="4777381" cy="3093352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B555F81-0CEC-CD6B-DC2C-3B6D4F50ED20}"/>
              </a:ext>
            </a:extLst>
          </p:cNvPr>
          <p:cNvSpPr txBox="1"/>
          <p:nvPr/>
        </p:nvSpPr>
        <p:spPr>
          <a:xfrm>
            <a:off x="5894962" y="238836"/>
            <a:ext cx="5458838" cy="5938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buNone/>
            </a:pPr>
            <a:r>
              <a:rPr lang="en-US" sz="1600" b="1" dirty="0"/>
              <a:t>FINAL EFFECTS OF COLLIMATION (AEC)</a:t>
            </a:r>
          </a:p>
          <a:p>
            <a:pPr>
              <a:buNone/>
            </a:pPr>
            <a:endParaRPr lang="en-US" sz="1600" b="1" dirty="0"/>
          </a:p>
          <a:p>
            <a:pPr>
              <a:buNone/>
            </a:pPr>
            <a:r>
              <a:rPr lang="en-US" sz="1600" b="1" dirty="0"/>
              <a:t>More collimation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AEC chamber gets </a:t>
            </a:r>
            <a:r>
              <a:rPr lang="en-US" sz="1600" b="1" dirty="0"/>
              <a:t>less scatter</a:t>
            </a:r>
            <a:r>
              <a:rPr lang="en-US" sz="16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Not enough radiation reached the detector.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It keeps the exposure on </a:t>
            </a:r>
            <a:r>
              <a:rPr lang="en-US" sz="1600" b="1" dirty="0"/>
              <a:t>longer</a:t>
            </a:r>
            <a:r>
              <a:rPr lang="en-US" sz="16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EI stays the </a:t>
            </a:r>
            <a:r>
              <a:rPr lang="en-US" sz="1600" b="1" dirty="0"/>
              <a:t>same</a:t>
            </a:r>
            <a:r>
              <a:rPr lang="en-US" sz="1600" dirty="0"/>
              <a:t> because AEC will reach the correct level.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SNR stays </a:t>
            </a:r>
            <a:r>
              <a:rPr lang="en-US" sz="1600" b="1" dirty="0"/>
              <a:t>the same</a:t>
            </a:r>
            <a:r>
              <a:rPr lang="en-US" sz="1600" dirty="0"/>
              <a:t> because EI is unchanged.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Contrast goes </a:t>
            </a:r>
            <a:r>
              <a:rPr lang="en-US" sz="1600" b="1" dirty="0"/>
              <a:t>up</a:t>
            </a:r>
            <a:r>
              <a:rPr lang="en-US" sz="1600" dirty="0"/>
              <a:t> because scatter is reduced.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Patient dose goes </a:t>
            </a:r>
            <a:r>
              <a:rPr lang="en-US" sz="1600" b="1" dirty="0"/>
              <a:t>down</a:t>
            </a:r>
            <a:r>
              <a:rPr lang="en-US" sz="1600" dirty="0"/>
              <a:t> because the exposed area is smaller.</a:t>
            </a:r>
          </a:p>
          <a:p>
            <a:pPr>
              <a:buNone/>
            </a:pPr>
            <a:br>
              <a:rPr lang="en-US" sz="1600" dirty="0"/>
            </a:br>
            <a:endParaRPr lang="en-US" sz="1600" dirty="0"/>
          </a:p>
          <a:p>
            <a:pPr>
              <a:buNone/>
            </a:pPr>
            <a:r>
              <a:rPr lang="en-US" sz="1600" b="1" dirty="0"/>
              <a:t>Less collimation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AEC chamber gets </a:t>
            </a:r>
            <a:r>
              <a:rPr lang="en-US" sz="1600" b="1" dirty="0"/>
              <a:t>more scatter</a:t>
            </a:r>
            <a:r>
              <a:rPr lang="en-US" sz="16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The detector received more radiation.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It stops the exposure </a:t>
            </a:r>
            <a:r>
              <a:rPr lang="en-US" sz="1600" b="1" dirty="0"/>
              <a:t>earlier</a:t>
            </a:r>
            <a:r>
              <a:rPr lang="en-US" sz="16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EI stays </a:t>
            </a:r>
            <a:r>
              <a:rPr lang="en-US" sz="1600" b="1" dirty="0"/>
              <a:t>the same</a:t>
            </a:r>
            <a:r>
              <a:rPr lang="en-US" sz="16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SNR stays </a:t>
            </a:r>
            <a:r>
              <a:rPr lang="en-US" sz="1600" b="1" dirty="0"/>
              <a:t>the same</a:t>
            </a:r>
            <a:r>
              <a:rPr lang="en-US" sz="16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Contrast goes </a:t>
            </a:r>
            <a:r>
              <a:rPr lang="en-US" sz="1600" b="1" dirty="0"/>
              <a:t>down</a:t>
            </a:r>
            <a:r>
              <a:rPr lang="en-US" sz="1600" dirty="0"/>
              <a:t> due to more scatter.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Patient dose </a:t>
            </a:r>
            <a:r>
              <a:rPr lang="en-US" sz="1600" b="1" dirty="0"/>
              <a:t>increases</a:t>
            </a:r>
            <a:r>
              <a:rPr lang="en-US" sz="1600" dirty="0"/>
              <a:t> because a larger area is irradiated.</a:t>
            </a:r>
          </a:p>
        </p:txBody>
      </p:sp>
    </p:spTree>
    <p:extLst>
      <p:ext uri="{BB962C8B-B14F-4D97-AF65-F5344CB8AC3E}">
        <p14:creationId xmlns:p14="http://schemas.microsoft.com/office/powerpoint/2010/main" val="10380652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BD3C8E-B82C-44CA-0B8C-1EC7BA619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888659"/>
            <a:ext cx="10905066" cy="3080680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1252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nverse Square Law In Radiography (SID Impact To MAs) • How Radiology Works">
            <a:extLst>
              <a:ext uri="{FF2B5EF4-FFF2-40B4-BE49-F238E27FC236}">
                <a16:creationId xmlns:a16="http://schemas.microsoft.com/office/drawing/2014/main" id="{1852ADA9-9C16-0D8A-ADEA-DDDC61443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727" y="1042347"/>
            <a:ext cx="4123330" cy="41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051C41-FA2C-442C-173B-65FBF4635E22}"/>
              </a:ext>
            </a:extLst>
          </p:cNvPr>
          <p:cNvSpPr txBox="1"/>
          <p:nvPr/>
        </p:nvSpPr>
        <p:spPr>
          <a:xfrm>
            <a:off x="421943" y="275996"/>
            <a:ext cx="6097136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/>
              <a:t>Source to Image Receptor Distance (SID)</a:t>
            </a:r>
          </a:p>
          <a:p>
            <a:pPr>
              <a:buNone/>
            </a:pPr>
            <a:endParaRPr lang="en-US" b="1" dirty="0"/>
          </a:p>
          <a:p>
            <a:pPr>
              <a:buNone/>
            </a:pPr>
            <a:r>
              <a:rPr lang="en-US" dirty="0"/>
              <a:t>SID is the distance from the x-ray tube to the image receptor.</a:t>
            </a:r>
            <a:br>
              <a:rPr lang="en-US" dirty="0"/>
            </a:br>
            <a:r>
              <a:rPr lang="en-US" dirty="0"/>
              <a:t>Changing the SID changes the </a:t>
            </a:r>
            <a:r>
              <a:rPr lang="en-US" b="1" dirty="0"/>
              <a:t>beam intensity</a:t>
            </a:r>
            <a:r>
              <a:rPr lang="en-US" dirty="0"/>
              <a:t> at the receptor due to the inverse-square law.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b="1" dirty="0"/>
              <a:t>1. Longer SID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Beam intensity at the receptor drops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AEC must increase the exposure time to maintain the same receptor exposure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EI stays the same because AEC compensates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Patient skin dose is lower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None/>
            </a:pPr>
            <a:r>
              <a:rPr lang="en-US" b="1" dirty="0"/>
              <a:t>2. Shorter SID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Beam intensity at the receptor rises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Less </a:t>
            </a:r>
            <a:r>
              <a:rPr lang="en-US" dirty="0" err="1"/>
              <a:t>mAs</a:t>
            </a:r>
            <a:r>
              <a:rPr lang="en-US" dirty="0"/>
              <a:t> is needed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Exposure time decreases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EI stays the same (AEC compensates)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PT dose slightly higher</a:t>
            </a:r>
          </a:p>
        </p:txBody>
      </p:sp>
    </p:spTree>
    <p:extLst>
      <p:ext uri="{BB962C8B-B14F-4D97-AF65-F5344CB8AC3E}">
        <p14:creationId xmlns:p14="http://schemas.microsoft.com/office/powerpoint/2010/main" val="2635691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E9DB303-BEB1-0D26-3B23-AFC8DD3D11A2}"/>
              </a:ext>
            </a:extLst>
          </p:cNvPr>
          <p:cNvSpPr txBox="1"/>
          <p:nvPr/>
        </p:nvSpPr>
        <p:spPr>
          <a:xfrm>
            <a:off x="700928" y="782214"/>
            <a:ext cx="1101146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/>
              <a:t>Image Receptor Speed</a:t>
            </a:r>
          </a:p>
          <a:p>
            <a:pPr>
              <a:buNone/>
            </a:pPr>
            <a:endParaRPr lang="en-US" b="1" dirty="0"/>
          </a:p>
          <a:p>
            <a:pPr>
              <a:buNone/>
            </a:pPr>
            <a:r>
              <a:rPr lang="en-US" b="1" dirty="0"/>
              <a:t>What “speed” means:</a:t>
            </a:r>
          </a:p>
          <a:p>
            <a:pPr>
              <a:buNone/>
            </a:pPr>
            <a:r>
              <a:rPr lang="en-US" dirty="0"/>
              <a:t>Image receptor speed describes </a:t>
            </a:r>
            <a:r>
              <a:rPr lang="en-US" b="1" dirty="0"/>
              <a:t>how sensitive the receptor is to radiation</a:t>
            </a:r>
            <a:r>
              <a:rPr lang="en-US" dirty="0"/>
              <a:t>.</a:t>
            </a:r>
          </a:p>
          <a:p>
            <a:pPr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High-speed (H)</a:t>
            </a:r>
            <a:r>
              <a:rPr lang="en-US" dirty="0"/>
              <a:t> → very sensitive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Medium-speed (M)</a:t>
            </a:r>
            <a:r>
              <a:rPr lang="en-US" dirty="0"/>
              <a:t> → moderate sensitivity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Low-speed (L)</a:t>
            </a:r>
            <a:r>
              <a:rPr lang="en-US" dirty="0"/>
              <a:t> → least sensitive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None/>
            </a:pPr>
            <a:r>
              <a:rPr lang="en-US" dirty="0"/>
              <a:t>The receptor’s response determines </a:t>
            </a:r>
            <a:r>
              <a:rPr lang="en-US" b="1" dirty="0"/>
              <a:t>how fast AEC reaches the target signal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323533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92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F900DC-F8FC-9EE2-72FE-8DF8AC2EE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2106761"/>
            <a:ext cx="10905066" cy="2644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756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arek\Pictures\AEC\IMG_0330.JPG">
            <a:extLst>
              <a:ext uri="{FF2B5EF4-FFF2-40B4-BE49-F238E27FC236}">
                <a16:creationId xmlns:a16="http://schemas.microsoft.com/office/drawing/2014/main" id="{379E152B-5DBA-9609-4556-0FA73463B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462" y="251347"/>
            <a:ext cx="8128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4903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A7932E-0617-48A1-DEFC-5308902EDEE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952" r="-2" b="9198"/>
          <a:stretch>
            <a:fillRect/>
          </a:stretch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ECC1CB1-12CD-E81F-B980-D2F0F914C14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214" r="-2" b="25812"/>
          <a:stretch>
            <a:fillRect/>
          </a:stretch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A3B232-B505-C973-0F5D-6F866CB53FAA}"/>
              </a:ext>
            </a:extLst>
          </p:cNvPr>
          <p:cNvSpPr txBox="1"/>
          <p:nvPr/>
        </p:nvSpPr>
        <p:spPr>
          <a:xfrm>
            <a:off x="448056" y="254941"/>
            <a:ext cx="4832803" cy="59220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b="1" dirty="0"/>
              <a:t>High-speed receptor (H)</a:t>
            </a:r>
            <a:endParaRPr lang="en-US" sz="1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Reaches the target signal quickly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Shorter AEC exposure time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Lower </a:t>
            </a:r>
            <a:r>
              <a:rPr lang="en-US" sz="1400" dirty="0" err="1"/>
              <a:t>mAs</a:t>
            </a:r>
            <a:endParaRPr lang="en-US" sz="1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Useful in pediatrics or dose-sensitive patients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b="1" dirty="0"/>
              <a:t>Medium-speed receptor (M)</a:t>
            </a:r>
            <a:endParaRPr lang="en-US" sz="1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Balanced response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Moderate AEC exposure time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Most routine radiography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b="1" dirty="0"/>
              <a:t>Low-speed receptor (L)</a:t>
            </a:r>
            <a:endParaRPr lang="en-US" sz="1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Slow to respond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Needs more photons to reach the same signal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Longer AEC exposure time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Higher </a:t>
            </a:r>
            <a:r>
              <a:rPr lang="en-US" sz="1400" dirty="0" err="1"/>
              <a:t>mAs</a:t>
            </a:r>
            <a:endParaRPr lang="en-US" sz="1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Higher patient dose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Used when maximum detail is required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8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298351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05F24B-CCDE-A98C-79D8-EB539BABAD8B}"/>
              </a:ext>
            </a:extLst>
          </p:cNvPr>
          <p:cNvSpPr txBox="1"/>
          <p:nvPr/>
        </p:nvSpPr>
        <p:spPr>
          <a:xfrm>
            <a:off x="5434149" y="932688"/>
            <a:ext cx="5916603" cy="49926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/>
              <a:t>AEC does not “know” the receptor type.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br>
              <a:rPr lang="en-US" sz="1900"/>
            </a:br>
            <a:r>
              <a:rPr lang="en-US" sz="1900"/>
              <a:t>It only “sees” the amount of radiation reaching the chamber.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/>
              <a:t>Changing the receptor speed changes how much radiation is required to produce the same signal (target):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b="1"/>
              <a:t>High-speed → detector reaches signal faster → AEC shuts off sooner</a:t>
            </a:r>
            <a:endParaRPr lang="en-US" sz="19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b="1"/>
              <a:t>Low-speed → detector is slower → AEC keeps the beam on longer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/>
              <a:t>AEC continues the exposure until the </a:t>
            </a:r>
            <a:r>
              <a:rPr lang="en-US" sz="1900" b="1"/>
              <a:t>ion chamber charge threshold</a:t>
            </a:r>
            <a:r>
              <a:rPr lang="en-US" sz="1900"/>
              <a:t> is reached.</a:t>
            </a:r>
          </a:p>
        </p:txBody>
      </p:sp>
    </p:spTree>
    <p:extLst>
      <p:ext uri="{BB962C8B-B14F-4D97-AF65-F5344CB8AC3E}">
        <p14:creationId xmlns:p14="http://schemas.microsoft.com/office/powerpoint/2010/main" val="3539723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F69D62-C586-4D5B-0A17-4785F9B25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948097"/>
            <a:ext cx="10905066" cy="4961804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007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D469144-12D5-380F-059A-4FD23114E157}"/>
              </a:ext>
            </a:extLst>
          </p:cNvPr>
          <p:cNvSpPr txBox="1"/>
          <p:nvPr/>
        </p:nvSpPr>
        <p:spPr>
          <a:xfrm>
            <a:off x="533969" y="348540"/>
            <a:ext cx="1070777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/>
              <a:t>High to Medium</a:t>
            </a:r>
          </a:p>
          <a:p>
            <a:pPr>
              <a:buNone/>
            </a:pPr>
            <a:r>
              <a:rPr lang="en-US" dirty="0"/>
              <a:t>A medium-speed receptor needs more radiation than a high-speed receptor.</a:t>
            </a:r>
            <a:br>
              <a:rPr lang="en-US" dirty="0"/>
            </a:br>
            <a:r>
              <a:rPr lang="en-US" dirty="0"/>
              <a:t>AEC keeps the exposure on longer.</a:t>
            </a:r>
            <a:br>
              <a:rPr lang="en-US" dirty="0"/>
            </a:br>
            <a:r>
              <a:rPr lang="en-US" b="1" dirty="0"/>
              <a:t>EI, SNR, and time all go up.</a:t>
            </a:r>
          </a:p>
          <a:p>
            <a:pPr>
              <a:buNone/>
            </a:pPr>
            <a:endParaRPr lang="en-US" dirty="0"/>
          </a:p>
          <a:p>
            <a:r>
              <a:rPr lang="en-US" b="1" dirty="0"/>
              <a:t>High to Low</a:t>
            </a:r>
          </a:p>
          <a:p>
            <a:r>
              <a:rPr lang="en-US" dirty="0"/>
              <a:t>This is the most significant jump.</a:t>
            </a:r>
            <a:br>
              <a:rPr lang="en-US" dirty="0"/>
            </a:br>
            <a:r>
              <a:rPr lang="en-US" dirty="0"/>
              <a:t>Low-speed receptors need the most radiation.</a:t>
            </a:r>
            <a:br>
              <a:rPr lang="en-US" dirty="0"/>
            </a:br>
            <a:r>
              <a:rPr lang="en-US" dirty="0"/>
              <a:t>AEC must run for a much longer exposure.</a:t>
            </a:r>
            <a:br>
              <a:rPr lang="en-US" dirty="0"/>
            </a:br>
            <a:r>
              <a:rPr lang="en-US" b="1" dirty="0"/>
              <a:t>EI and SNR rise significantly</a:t>
            </a:r>
            <a:r>
              <a:rPr lang="en-US" dirty="0"/>
              <a:t>, and </a:t>
            </a:r>
            <a:r>
              <a:rPr lang="en-US" b="1" dirty="0"/>
              <a:t>time increases significantly</a:t>
            </a:r>
            <a:r>
              <a:rPr lang="en-US" dirty="0"/>
              <a:t>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895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A05E7C7-D69C-0B13-E3C6-50ECA886C2EF}"/>
              </a:ext>
            </a:extLst>
          </p:cNvPr>
          <p:cNvSpPr txBox="1"/>
          <p:nvPr/>
        </p:nvSpPr>
        <p:spPr>
          <a:xfrm>
            <a:off x="425262" y="566678"/>
            <a:ext cx="1101146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/>
              <a:t>Medium to High</a:t>
            </a:r>
          </a:p>
          <a:p>
            <a:pPr>
              <a:buNone/>
            </a:pPr>
            <a:r>
              <a:rPr lang="en-US" dirty="0"/>
              <a:t>A high-speed receptor is much more sensitive.</a:t>
            </a:r>
            <a:br>
              <a:rPr lang="en-US" dirty="0"/>
            </a:br>
            <a:r>
              <a:rPr lang="en-US" dirty="0"/>
              <a:t>AEC reaches its target quickly and shuts off.</a:t>
            </a:r>
            <a:br>
              <a:rPr lang="en-US" dirty="0"/>
            </a:br>
            <a:r>
              <a:rPr lang="en-US" dirty="0"/>
              <a:t>So </a:t>
            </a:r>
            <a:r>
              <a:rPr lang="en-US" b="1" dirty="0"/>
              <a:t>EI drops</a:t>
            </a:r>
            <a:r>
              <a:rPr lang="en-US" dirty="0"/>
              <a:t>, </a:t>
            </a:r>
            <a:r>
              <a:rPr lang="en-US" b="1" dirty="0"/>
              <a:t>SNR drops</a:t>
            </a:r>
            <a:r>
              <a:rPr lang="en-US" dirty="0"/>
              <a:t>, and </a:t>
            </a:r>
            <a:r>
              <a:rPr lang="en-US" b="1" dirty="0"/>
              <a:t>time shortens</a:t>
            </a:r>
            <a:r>
              <a:rPr lang="en-US" dirty="0"/>
              <a:t>.</a:t>
            </a:r>
          </a:p>
          <a:p>
            <a:pPr>
              <a:buNone/>
            </a:pPr>
            <a:br>
              <a:rPr lang="en-US" dirty="0"/>
            </a:br>
            <a:endParaRPr lang="en-US" dirty="0"/>
          </a:p>
          <a:p>
            <a:pPr>
              <a:buNone/>
            </a:pPr>
            <a:r>
              <a:rPr lang="en-US" b="1" dirty="0"/>
              <a:t>Medium to Low</a:t>
            </a:r>
          </a:p>
          <a:p>
            <a:pPr>
              <a:buNone/>
            </a:pPr>
            <a:r>
              <a:rPr lang="en-US" dirty="0"/>
              <a:t>Low-speed receptors need more radiation.</a:t>
            </a:r>
            <a:br>
              <a:rPr lang="en-US" dirty="0"/>
            </a:br>
            <a:r>
              <a:rPr lang="en-US" dirty="0"/>
              <a:t>AEC leaves the beam on longer.</a:t>
            </a:r>
            <a:br>
              <a:rPr lang="en-US" dirty="0"/>
            </a:br>
            <a:r>
              <a:rPr lang="en-US" dirty="0"/>
              <a:t>So </a:t>
            </a:r>
            <a:r>
              <a:rPr lang="en-US" b="1" dirty="0"/>
              <a:t>EI rises</a:t>
            </a:r>
            <a:r>
              <a:rPr lang="en-US" dirty="0"/>
              <a:t>, </a:t>
            </a:r>
            <a:r>
              <a:rPr lang="en-US" b="1" dirty="0"/>
              <a:t>SNR rises</a:t>
            </a:r>
            <a:r>
              <a:rPr lang="en-US" dirty="0"/>
              <a:t>, and </a:t>
            </a:r>
            <a:r>
              <a:rPr lang="en-US" b="1" dirty="0"/>
              <a:t>time increases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4102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C88855F-2CAE-3E4F-262B-2E9B538D28AB}"/>
              </a:ext>
            </a:extLst>
          </p:cNvPr>
          <p:cNvSpPr txBox="1"/>
          <p:nvPr/>
        </p:nvSpPr>
        <p:spPr>
          <a:xfrm>
            <a:off x="606799" y="451453"/>
            <a:ext cx="1106524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/>
              <a:t>Low to High</a:t>
            </a:r>
          </a:p>
          <a:p>
            <a:pPr>
              <a:buNone/>
            </a:pPr>
            <a:r>
              <a:rPr lang="en-US" dirty="0"/>
              <a:t>This is the largest decrease.</a:t>
            </a:r>
            <a:br>
              <a:rPr lang="en-US" dirty="0"/>
            </a:br>
            <a:r>
              <a:rPr lang="en-US" dirty="0"/>
              <a:t>High-speed receptors need very little radiation.</a:t>
            </a:r>
            <a:br>
              <a:rPr lang="en-US" dirty="0"/>
            </a:br>
            <a:r>
              <a:rPr lang="en-US" dirty="0"/>
              <a:t>AEC cuts the exposure quickly.</a:t>
            </a:r>
            <a:br>
              <a:rPr lang="en-US" dirty="0"/>
            </a:br>
            <a:r>
              <a:rPr lang="en-US" dirty="0"/>
              <a:t>EI falls sharply, SNR and time drop</a:t>
            </a:r>
            <a:r>
              <a:rPr lang="en-US" b="1" dirty="0"/>
              <a:t> sharply</a:t>
            </a:r>
            <a:r>
              <a:rPr lang="en-US" dirty="0"/>
              <a:t>.</a:t>
            </a:r>
          </a:p>
          <a:p>
            <a:pPr>
              <a:buNone/>
            </a:pPr>
            <a:br>
              <a:rPr lang="en-US" dirty="0"/>
            </a:br>
            <a:endParaRPr lang="en-US" dirty="0"/>
          </a:p>
          <a:p>
            <a:pPr>
              <a:buNone/>
            </a:pPr>
            <a:r>
              <a:rPr lang="en-US" b="1" dirty="0"/>
              <a:t>Low to Medium</a:t>
            </a:r>
          </a:p>
          <a:p>
            <a:pPr>
              <a:buNone/>
            </a:pPr>
            <a:r>
              <a:rPr lang="en-US" dirty="0"/>
              <a:t>A medium-speed receptor needs less radiation than a low-speed one.</a:t>
            </a:r>
            <a:br>
              <a:rPr lang="en-US" dirty="0"/>
            </a:br>
            <a:r>
              <a:rPr lang="en-US" dirty="0"/>
              <a:t>AEC turns off earlier.</a:t>
            </a:r>
            <a:br>
              <a:rPr lang="en-US" dirty="0"/>
            </a:br>
            <a:r>
              <a:rPr lang="en-US" b="1" dirty="0"/>
              <a:t>EI decreases</a:t>
            </a:r>
            <a:r>
              <a:rPr lang="en-US" dirty="0"/>
              <a:t>, </a:t>
            </a:r>
            <a:r>
              <a:rPr lang="en-US" b="1" dirty="0"/>
              <a:t>SNR decreases</a:t>
            </a:r>
            <a:r>
              <a:rPr lang="en-US" dirty="0"/>
              <a:t>, and </a:t>
            </a:r>
            <a:r>
              <a:rPr lang="en-US" b="1" dirty="0"/>
              <a:t>time decreases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7093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1059</TotalTime>
  <Words>1039</Words>
  <Application>Microsoft Office PowerPoint</Application>
  <PresentationFormat>Widescreen</PresentationFormat>
  <Paragraphs>122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Aptos</vt:lpstr>
      <vt:lpstr>Aptos Display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Konrad Stelmark</dc:creator>
  <cp:lastModifiedBy>Konrad Stelmark</cp:lastModifiedBy>
  <cp:revision>16</cp:revision>
  <dcterms:created xsi:type="dcterms:W3CDTF">2025-11-18T20:32:24Z</dcterms:created>
  <dcterms:modified xsi:type="dcterms:W3CDTF">2025-11-19T14:12:14Z</dcterms:modified>
</cp:coreProperties>
</file>