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84" r:id="rId9"/>
    <p:sldId id="263" r:id="rId10"/>
    <p:sldId id="266" r:id="rId11"/>
    <p:sldId id="276" r:id="rId12"/>
    <p:sldId id="275" r:id="rId13"/>
    <p:sldId id="267" r:id="rId14"/>
    <p:sldId id="264" r:id="rId15"/>
    <p:sldId id="265" r:id="rId16"/>
    <p:sldId id="274" r:id="rId17"/>
    <p:sldId id="268" r:id="rId18"/>
    <p:sldId id="269" r:id="rId19"/>
    <p:sldId id="270" r:id="rId20"/>
    <p:sldId id="271" r:id="rId21"/>
    <p:sldId id="272" r:id="rId22"/>
    <p:sldId id="277" r:id="rId23"/>
    <p:sldId id="273" r:id="rId24"/>
    <p:sldId id="278" r:id="rId25"/>
    <p:sldId id="279" r:id="rId26"/>
    <p:sldId id="280" r:id="rId27"/>
    <p:sldId id="281" r:id="rId28"/>
    <p:sldId id="282" r:id="rId29"/>
    <p:sldId id="289" r:id="rId30"/>
    <p:sldId id="285" r:id="rId31"/>
    <p:sldId id="286" r:id="rId32"/>
    <p:sldId id="288" r:id="rId33"/>
    <p:sldId id="283"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51" d="100"/>
          <a:sy n="151" d="100"/>
        </p:scale>
        <p:origin x="55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3946-2D4B-0142-FA2B-1D9151FBFB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33F1BF-C1A6-A255-FF70-DE4EE26C1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98BF1F-AF32-94C0-91A3-83FCCFAE9D16}"/>
              </a:ext>
            </a:extLst>
          </p:cNvPr>
          <p:cNvSpPr>
            <a:spLocks noGrp="1"/>
          </p:cNvSpPr>
          <p:nvPr>
            <p:ph type="dt" sz="half" idx="10"/>
          </p:nvPr>
        </p:nvSpPr>
        <p:spPr/>
        <p:txBody>
          <a:bodyPr/>
          <a:lstStyle/>
          <a:p>
            <a:fld id="{EFF72546-24E3-4F6E-815C-30C0A3F68147}" type="datetimeFigureOut">
              <a:rPr lang="en-US" smtClean="0"/>
              <a:t>4/29/2026</a:t>
            </a:fld>
            <a:endParaRPr lang="en-US"/>
          </a:p>
        </p:txBody>
      </p:sp>
      <p:sp>
        <p:nvSpPr>
          <p:cNvPr id="5" name="Footer Placeholder 4">
            <a:extLst>
              <a:ext uri="{FF2B5EF4-FFF2-40B4-BE49-F238E27FC236}">
                <a16:creationId xmlns:a16="http://schemas.microsoft.com/office/drawing/2014/main" id="{4EBDE321-9AF1-AFD4-D5F7-06419A16F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8376A-065E-D4AA-BB66-6B60608EBA24}"/>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143659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DF82-A28B-AE0C-0765-D231A7591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9A9516-7150-1E7E-B26C-DCEA1C94ED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11471-3E6B-EDBA-094F-D38AED8D240D}"/>
              </a:ext>
            </a:extLst>
          </p:cNvPr>
          <p:cNvSpPr>
            <a:spLocks noGrp="1"/>
          </p:cNvSpPr>
          <p:nvPr>
            <p:ph type="dt" sz="half" idx="10"/>
          </p:nvPr>
        </p:nvSpPr>
        <p:spPr/>
        <p:txBody>
          <a:bodyPr/>
          <a:lstStyle/>
          <a:p>
            <a:fld id="{EFF72546-24E3-4F6E-815C-30C0A3F68147}" type="datetimeFigureOut">
              <a:rPr lang="en-US" smtClean="0"/>
              <a:t>4/29/2026</a:t>
            </a:fld>
            <a:endParaRPr lang="en-US"/>
          </a:p>
        </p:txBody>
      </p:sp>
      <p:sp>
        <p:nvSpPr>
          <p:cNvPr id="5" name="Footer Placeholder 4">
            <a:extLst>
              <a:ext uri="{FF2B5EF4-FFF2-40B4-BE49-F238E27FC236}">
                <a16:creationId xmlns:a16="http://schemas.microsoft.com/office/drawing/2014/main" id="{2359203D-D6C8-94AF-833D-E8A1E6875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9D2E5-915F-AC69-E346-F4383957D304}"/>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334407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03ACDE-031D-4D5D-787C-610FD9AC73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1160A7-27D2-7BB7-6AE0-38682AF8CA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13C94-91CA-B020-B3DE-F4364445560C}"/>
              </a:ext>
            </a:extLst>
          </p:cNvPr>
          <p:cNvSpPr>
            <a:spLocks noGrp="1"/>
          </p:cNvSpPr>
          <p:nvPr>
            <p:ph type="dt" sz="half" idx="10"/>
          </p:nvPr>
        </p:nvSpPr>
        <p:spPr/>
        <p:txBody>
          <a:bodyPr/>
          <a:lstStyle/>
          <a:p>
            <a:fld id="{EFF72546-24E3-4F6E-815C-30C0A3F68147}" type="datetimeFigureOut">
              <a:rPr lang="en-US" smtClean="0"/>
              <a:t>4/29/2026</a:t>
            </a:fld>
            <a:endParaRPr lang="en-US"/>
          </a:p>
        </p:txBody>
      </p:sp>
      <p:sp>
        <p:nvSpPr>
          <p:cNvPr id="5" name="Footer Placeholder 4">
            <a:extLst>
              <a:ext uri="{FF2B5EF4-FFF2-40B4-BE49-F238E27FC236}">
                <a16:creationId xmlns:a16="http://schemas.microsoft.com/office/drawing/2014/main" id="{8B87721E-EE6F-BFB1-5AFF-0EE1DE509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358F0-EB71-5E41-83B7-D23D7DFB4057}"/>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397554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A3FA-338F-BAD5-5367-B0C59CDC8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133F-030D-BCB2-3677-9784A2C7C0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15C8-9719-8BC4-CC7C-BCB555704C38}"/>
              </a:ext>
            </a:extLst>
          </p:cNvPr>
          <p:cNvSpPr>
            <a:spLocks noGrp="1"/>
          </p:cNvSpPr>
          <p:nvPr>
            <p:ph type="dt" sz="half" idx="10"/>
          </p:nvPr>
        </p:nvSpPr>
        <p:spPr/>
        <p:txBody>
          <a:bodyPr/>
          <a:lstStyle/>
          <a:p>
            <a:fld id="{EFF72546-24E3-4F6E-815C-30C0A3F68147}" type="datetimeFigureOut">
              <a:rPr lang="en-US" smtClean="0"/>
              <a:t>4/29/2026</a:t>
            </a:fld>
            <a:endParaRPr lang="en-US"/>
          </a:p>
        </p:txBody>
      </p:sp>
      <p:sp>
        <p:nvSpPr>
          <p:cNvPr id="5" name="Footer Placeholder 4">
            <a:extLst>
              <a:ext uri="{FF2B5EF4-FFF2-40B4-BE49-F238E27FC236}">
                <a16:creationId xmlns:a16="http://schemas.microsoft.com/office/drawing/2014/main" id="{60543BDA-1B40-9289-3297-16E8EE4E1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AE06F-3051-4ED8-4F7C-753A39D16BFB}"/>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318301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9ED-8249-716C-8547-B766870F57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247A82-7F3A-1E5E-B6E7-34C65F3E86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DC1343-2B7F-69AA-A6EC-2C1C2241AC9F}"/>
              </a:ext>
            </a:extLst>
          </p:cNvPr>
          <p:cNvSpPr>
            <a:spLocks noGrp="1"/>
          </p:cNvSpPr>
          <p:nvPr>
            <p:ph type="dt" sz="half" idx="10"/>
          </p:nvPr>
        </p:nvSpPr>
        <p:spPr/>
        <p:txBody>
          <a:bodyPr/>
          <a:lstStyle/>
          <a:p>
            <a:fld id="{EFF72546-24E3-4F6E-815C-30C0A3F68147}" type="datetimeFigureOut">
              <a:rPr lang="en-US" smtClean="0"/>
              <a:t>4/29/2026</a:t>
            </a:fld>
            <a:endParaRPr lang="en-US"/>
          </a:p>
        </p:txBody>
      </p:sp>
      <p:sp>
        <p:nvSpPr>
          <p:cNvPr id="5" name="Footer Placeholder 4">
            <a:extLst>
              <a:ext uri="{FF2B5EF4-FFF2-40B4-BE49-F238E27FC236}">
                <a16:creationId xmlns:a16="http://schemas.microsoft.com/office/drawing/2014/main" id="{982465DD-AD78-FF72-F094-AE091856B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D39DE-5EF5-E3A8-36E2-98949E361A21}"/>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361535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BF4DF-4896-96A8-747E-8A31D7AB4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E9AE1-B9EE-DE1D-B366-BDCC48085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0AA27-0A4B-CB3F-4017-F7E0639E4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77700C-5992-ECCF-F3F6-2118A61F5317}"/>
              </a:ext>
            </a:extLst>
          </p:cNvPr>
          <p:cNvSpPr>
            <a:spLocks noGrp="1"/>
          </p:cNvSpPr>
          <p:nvPr>
            <p:ph type="dt" sz="half" idx="10"/>
          </p:nvPr>
        </p:nvSpPr>
        <p:spPr/>
        <p:txBody>
          <a:bodyPr/>
          <a:lstStyle/>
          <a:p>
            <a:fld id="{EFF72546-24E3-4F6E-815C-30C0A3F68147}" type="datetimeFigureOut">
              <a:rPr lang="en-US" smtClean="0"/>
              <a:t>4/29/2026</a:t>
            </a:fld>
            <a:endParaRPr lang="en-US"/>
          </a:p>
        </p:txBody>
      </p:sp>
      <p:sp>
        <p:nvSpPr>
          <p:cNvPr id="6" name="Footer Placeholder 5">
            <a:extLst>
              <a:ext uri="{FF2B5EF4-FFF2-40B4-BE49-F238E27FC236}">
                <a16:creationId xmlns:a16="http://schemas.microsoft.com/office/drawing/2014/main" id="{9C6CB5BB-BCB2-B848-057A-ADA9FCECC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1FE25-F563-CD49-A62B-7989B6EE3732}"/>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205112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52C1-27EC-A4BC-5603-B309F63241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56709C-432E-AE94-860F-5DE1815C4D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51109B-BCD5-236B-FFD4-C162535764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025D7-19FE-3381-C68B-83539936BD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4A05C-15B0-1452-AC40-95DF2F9119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9268F8-6B09-7FEA-1F86-0F9FE13A5739}"/>
              </a:ext>
            </a:extLst>
          </p:cNvPr>
          <p:cNvSpPr>
            <a:spLocks noGrp="1"/>
          </p:cNvSpPr>
          <p:nvPr>
            <p:ph type="dt" sz="half" idx="10"/>
          </p:nvPr>
        </p:nvSpPr>
        <p:spPr/>
        <p:txBody>
          <a:bodyPr/>
          <a:lstStyle/>
          <a:p>
            <a:fld id="{EFF72546-24E3-4F6E-815C-30C0A3F68147}" type="datetimeFigureOut">
              <a:rPr lang="en-US" smtClean="0"/>
              <a:t>4/29/2026</a:t>
            </a:fld>
            <a:endParaRPr lang="en-US"/>
          </a:p>
        </p:txBody>
      </p:sp>
      <p:sp>
        <p:nvSpPr>
          <p:cNvPr id="8" name="Footer Placeholder 7">
            <a:extLst>
              <a:ext uri="{FF2B5EF4-FFF2-40B4-BE49-F238E27FC236}">
                <a16:creationId xmlns:a16="http://schemas.microsoft.com/office/drawing/2014/main" id="{4F9751F1-160B-8697-BE55-5C9739C1FA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D7CE84-FE51-C4D7-A94E-81DE05C9BC77}"/>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18312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A5E51-9BCB-3CAE-AF2C-AA6023F540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36C0E2-E695-95B5-F69B-AFA5068B2E3B}"/>
              </a:ext>
            </a:extLst>
          </p:cNvPr>
          <p:cNvSpPr>
            <a:spLocks noGrp="1"/>
          </p:cNvSpPr>
          <p:nvPr>
            <p:ph type="dt" sz="half" idx="10"/>
          </p:nvPr>
        </p:nvSpPr>
        <p:spPr/>
        <p:txBody>
          <a:bodyPr/>
          <a:lstStyle/>
          <a:p>
            <a:fld id="{EFF72546-24E3-4F6E-815C-30C0A3F68147}" type="datetimeFigureOut">
              <a:rPr lang="en-US" smtClean="0"/>
              <a:t>4/29/2026</a:t>
            </a:fld>
            <a:endParaRPr lang="en-US"/>
          </a:p>
        </p:txBody>
      </p:sp>
      <p:sp>
        <p:nvSpPr>
          <p:cNvPr id="4" name="Footer Placeholder 3">
            <a:extLst>
              <a:ext uri="{FF2B5EF4-FFF2-40B4-BE49-F238E27FC236}">
                <a16:creationId xmlns:a16="http://schemas.microsoft.com/office/drawing/2014/main" id="{1722AAF7-0F65-A1A8-BC7B-38448E5A06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2FF127-1CE7-F0BA-7E6B-14279FC44749}"/>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171536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E7B05-25E7-DD53-E2A3-4764E4000EA0}"/>
              </a:ext>
            </a:extLst>
          </p:cNvPr>
          <p:cNvSpPr>
            <a:spLocks noGrp="1"/>
          </p:cNvSpPr>
          <p:nvPr>
            <p:ph type="dt" sz="half" idx="10"/>
          </p:nvPr>
        </p:nvSpPr>
        <p:spPr/>
        <p:txBody>
          <a:bodyPr/>
          <a:lstStyle/>
          <a:p>
            <a:fld id="{EFF72546-24E3-4F6E-815C-30C0A3F68147}" type="datetimeFigureOut">
              <a:rPr lang="en-US" smtClean="0"/>
              <a:t>4/29/2026</a:t>
            </a:fld>
            <a:endParaRPr lang="en-US"/>
          </a:p>
        </p:txBody>
      </p:sp>
      <p:sp>
        <p:nvSpPr>
          <p:cNvPr id="3" name="Footer Placeholder 2">
            <a:extLst>
              <a:ext uri="{FF2B5EF4-FFF2-40B4-BE49-F238E27FC236}">
                <a16:creationId xmlns:a16="http://schemas.microsoft.com/office/drawing/2014/main" id="{97A1FBC7-89FB-9CD6-CE2A-E07E1673F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0CF916-37AD-D2DE-E58F-0775FFC388E4}"/>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369892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2A26-8EBE-952F-F946-527751755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87FC85-267F-F4B3-8ED9-81AB32C35A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1F1A66-2919-5DC9-23C4-C042581723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36C89-0102-024F-8D19-DA909322E498}"/>
              </a:ext>
            </a:extLst>
          </p:cNvPr>
          <p:cNvSpPr>
            <a:spLocks noGrp="1"/>
          </p:cNvSpPr>
          <p:nvPr>
            <p:ph type="dt" sz="half" idx="10"/>
          </p:nvPr>
        </p:nvSpPr>
        <p:spPr/>
        <p:txBody>
          <a:bodyPr/>
          <a:lstStyle/>
          <a:p>
            <a:fld id="{EFF72546-24E3-4F6E-815C-30C0A3F68147}" type="datetimeFigureOut">
              <a:rPr lang="en-US" smtClean="0"/>
              <a:t>4/29/2026</a:t>
            </a:fld>
            <a:endParaRPr lang="en-US"/>
          </a:p>
        </p:txBody>
      </p:sp>
      <p:sp>
        <p:nvSpPr>
          <p:cNvPr id="6" name="Footer Placeholder 5">
            <a:extLst>
              <a:ext uri="{FF2B5EF4-FFF2-40B4-BE49-F238E27FC236}">
                <a16:creationId xmlns:a16="http://schemas.microsoft.com/office/drawing/2014/main" id="{77EC2D2D-9CED-7D4F-2DA6-DC008BC25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0FFF6-7BFA-D9B7-482D-96ED3E77B540}"/>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162744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D16C-E634-DE0F-D365-4D0324934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D5A2DA-BA64-5067-59DD-5D970071C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138820-EE81-6058-8F9E-B0BCA3790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65EAB-6D74-BAFB-9D09-F72CE6AC003D}"/>
              </a:ext>
            </a:extLst>
          </p:cNvPr>
          <p:cNvSpPr>
            <a:spLocks noGrp="1"/>
          </p:cNvSpPr>
          <p:nvPr>
            <p:ph type="dt" sz="half" idx="10"/>
          </p:nvPr>
        </p:nvSpPr>
        <p:spPr/>
        <p:txBody>
          <a:bodyPr/>
          <a:lstStyle/>
          <a:p>
            <a:fld id="{EFF72546-24E3-4F6E-815C-30C0A3F68147}" type="datetimeFigureOut">
              <a:rPr lang="en-US" smtClean="0"/>
              <a:t>4/29/2026</a:t>
            </a:fld>
            <a:endParaRPr lang="en-US"/>
          </a:p>
        </p:txBody>
      </p:sp>
      <p:sp>
        <p:nvSpPr>
          <p:cNvPr id="6" name="Footer Placeholder 5">
            <a:extLst>
              <a:ext uri="{FF2B5EF4-FFF2-40B4-BE49-F238E27FC236}">
                <a16:creationId xmlns:a16="http://schemas.microsoft.com/office/drawing/2014/main" id="{9E29C7AD-C75E-5267-521F-99E3EEF71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272BF-9B0E-CB99-381B-C9D030A73401}"/>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156125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52BB8-05BB-D76F-5357-105E8B160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7EFD66-A861-7250-A93C-CA58C64DA9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11B91-B12B-0397-0CA8-9CC034D73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72546-24E3-4F6E-815C-30C0A3F68147}" type="datetimeFigureOut">
              <a:rPr lang="en-US" smtClean="0"/>
              <a:t>4/29/2026</a:t>
            </a:fld>
            <a:endParaRPr lang="en-US"/>
          </a:p>
        </p:txBody>
      </p:sp>
      <p:sp>
        <p:nvSpPr>
          <p:cNvPr id="5" name="Footer Placeholder 4">
            <a:extLst>
              <a:ext uri="{FF2B5EF4-FFF2-40B4-BE49-F238E27FC236}">
                <a16:creationId xmlns:a16="http://schemas.microsoft.com/office/drawing/2014/main" id="{7674250D-051F-00EC-9D82-3EB4B79D62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B0738-009B-B962-2A43-CF54C1EB9D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EB9C-F7FB-47C5-89A1-E9B8E3FE48D3}" type="slidenum">
              <a:rPr lang="en-US" smtClean="0"/>
              <a:t>‹#›</a:t>
            </a:fld>
            <a:endParaRPr lang="en-US"/>
          </a:p>
        </p:txBody>
      </p:sp>
    </p:spTree>
    <p:extLst>
      <p:ext uri="{BB962C8B-B14F-4D97-AF65-F5344CB8AC3E}">
        <p14:creationId xmlns:p14="http://schemas.microsoft.com/office/powerpoint/2010/main" val="606601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D675D0-9AB2-93D0-FA5C-DC56CE463FB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Digital Fluoroscopy</a:t>
            </a:r>
            <a:br>
              <a:rPr lang="en-US" sz="7200" kern="1200">
                <a:solidFill>
                  <a:schemeClr val="tx1"/>
                </a:solidFill>
                <a:latin typeface="+mj-lt"/>
                <a:ea typeface="+mj-ea"/>
                <a:cs typeface="+mj-cs"/>
              </a:rPr>
            </a:br>
            <a:endParaRPr lang="en-US" sz="7200" kern="120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EF388EA-0030-6A76-27EA-8A389407050C}"/>
              </a:ext>
            </a:extLst>
          </p:cNvPr>
          <p:cNvPicPr>
            <a:picLocks noChangeAspect="1"/>
          </p:cNvPicPr>
          <p:nvPr/>
        </p:nvPicPr>
        <p:blipFill>
          <a:blip r:embed="rId2"/>
          <a:stretch>
            <a:fillRect/>
          </a:stretch>
        </p:blipFill>
        <p:spPr>
          <a:xfrm>
            <a:off x="4454736" y="3381629"/>
            <a:ext cx="2724031" cy="2024342"/>
          </a:xfrm>
          <a:prstGeom prst="rect">
            <a:avLst/>
          </a:prstGeom>
        </p:spPr>
      </p:pic>
    </p:spTree>
    <p:extLst>
      <p:ext uri="{BB962C8B-B14F-4D97-AF65-F5344CB8AC3E}">
        <p14:creationId xmlns:p14="http://schemas.microsoft.com/office/powerpoint/2010/main" val="213244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20608-D4E8-DF09-CBB4-6CB2271F6504}"/>
              </a:ext>
            </a:extLst>
          </p:cNvPr>
          <p:cNvPicPr>
            <a:picLocks noChangeAspect="1"/>
          </p:cNvPicPr>
          <p:nvPr/>
        </p:nvPicPr>
        <p:blipFill>
          <a:blip r:embed="rId2"/>
          <a:stretch>
            <a:fillRect/>
          </a:stretch>
        </p:blipFill>
        <p:spPr>
          <a:xfrm>
            <a:off x="3012140" y="317604"/>
            <a:ext cx="5865159" cy="6222791"/>
          </a:xfrm>
          <a:prstGeom prst="rect">
            <a:avLst/>
          </a:prstGeom>
        </p:spPr>
      </p:pic>
    </p:spTree>
    <p:extLst>
      <p:ext uri="{BB962C8B-B14F-4D97-AF65-F5344CB8AC3E}">
        <p14:creationId xmlns:p14="http://schemas.microsoft.com/office/powerpoint/2010/main" val="318910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8028C-3262-0227-965C-2905F9F76AF0}"/>
              </a:ext>
            </a:extLst>
          </p:cNvPr>
          <p:cNvPicPr>
            <a:picLocks noChangeAspect="1"/>
          </p:cNvPicPr>
          <p:nvPr/>
        </p:nvPicPr>
        <p:blipFill>
          <a:blip r:embed="rId2"/>
          <a:stretch>
            <a:fillRect/>
          </a:stretch>
        </p:blipFill>
        <p:spPr>
          <a:xfrm>
            <a:off x="4502009" y="324903"/>
            <a:ext cx="3187981" cy="4522761"/>
          </a:xfrm>
          <a:prstGeom prst="rect">
            <a:avLst/>
          </a:prstGeom>
        </p:spPr>
      </p:pic>
      <p:sp>
        <p:nvSpPr>
          <p:cNvPr id="5" name="TextBox 4">
            <a:extLst>
              <a:ext uri="{FF2B5EF4-FFF2-40B4-BE49-F238E27FC236}">
                <a16:creationId xmlns:a16="http://schemas.microsoft.com/office/drawing/2014/main" id="{271C7AF8-2EAF-2338-48D3-CC3587C3352E}"/>
              </a:ext>
            </a:extLst>
          </p:cNvPr>
          <p:cNvSpPr txBox="1"/>
          <p:nvPr/>
        </p:nvSpPr>
        <p:spPr>
          <a:xfrm>
            <a:off x="480951" y="5178079"/>
            <a:ext cx="11334997" cy="369332"/>
          </a:xfrm>
          <a:prstGeom prst="rect">
            <a:avLst/>
          </a:prstGeom>
          <a:noFill/>
        </p:spPr>
        <p:txBody>
          <a:bodyPr wrap="square">
            <a:spAutoFit/>
          </a:bodyPr>
          <a:lstStyle/>
          <a:p>
            <a:r>
              <a:rPr lang="en-US" dirty="0"/>
              <a:t>An example of a lens-coupling system for a charge-coupled device (CCD) to an image intensifier</a:t>
            </a:r>
          </a:p>
        </p:txBody>
      </p:sp>
    </p:spTree>
    <p:extLst>
      <p:ext uri="{BB962C8B-B14F-4D97-AF65-F5344CB8AC3E}">
        <p14:creationId xmlns:p14="http://schemas.microsoft.com/office/powerpoint/2010/main" val="280523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537C2-1F99-3B14-FCE5-92B37CC90C5F}"/>
              </a:ext>
            </a:extLst>
          </p:cNvPr>
          <p:cNvPicPr>
            <a:picLocks noChangeAspect="1"/>
          </p:cNvPicPr>
          <p:nvPr/>
        </p:nvPicPr>
        <p:blipFill>
          <a:blip r:embed="rId2"/>
          <a:stretch>
            <a:fillRect/>
          </a:stretch>
        </p:blipFill>
        <p:spPr>
          <a:xfrm>
            <a:off x="2971800" y="707561"/>
            <a:ext cx="6248400" cy="4181475"/>
          </a:xfrm>
          <a:prstGeom prst="rect">
            <a:avLst/>
          </a:prstGeom>
        </p:spPr>
      </p:pic>
    </p:spTree>
    <p:extLst>
      <p:ext uri="{BB962C8B-B14F-4D97-AF65-F5344CB8AC3E}">
        <p14:creationId xmlns:p14="http://schemas.microsoft.com/office/powerpoint/2010/main" val="15868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3CD21-DDE0-891B-04DA-7B006E2A0A81}"/>
              </a:ext>
            </a:extLst>
          </p:cNvPr>
          <p:cNvPicPr>
            <a:picLocks noChangeAspect="1"/>
          </p:cNvPicPr>
          <p:nvPr/>
        </p:nvPicPr>
        <p:blipFill>
          <a:blip r:embed="rId2"/>
          <a:stretch>
            <a:fillRect/>
          </a:stretch>
        </p:blipFill>
        <p:spPr>
          <a:xfrm>
            <a:off x="2785781" y="1485111"/>
            <a:ext cx="6143065" cy="4008802"/>
          </a:xfrm>
          <a:prstGeom prst="rect">
            <a:avLst/>
          </a:prstGeom>
        </p:spPr>
      </p:pic>
      <p:sp>
        <p:nvSpPr>
          <p:cNvPr id="4" name="Title 3">
            <a:extLst>
              <a:ext uri="{FF2B5EF4-FFF2-40B4-BE49-F238E27FC236}">
                <a16:creationId xmlns:a16="http://schemas.microsoft.com/office/drawing/2014/main" id="{5C73BD73-D257-C278-2E9A-CC6FC2ED7B34}"/>
              </a:ext>
            </a:extLst>
          </p:cNvPr>
          <p:cNvSpPr>
            <a:spLocks noGrp="1"/>
          </p:cNvSpPr>
          <p:nvPr>
            <p:ph type="title"/>
          </p:nvPr>
        </p:nvSpPr>
        <p:spPr/>
        <p:txBody>
          <a:bodyPr/>
          <a:lstStyle/>
          <a:p>
            <a:r>
              <a:rPr lang="en-US" dirty="0"/>
              <a:t>Advantages of CCD</a:t>
            </a:r>
          </a:p>
        </p:txBody>
      </p:sp>
      <p:sp>
        <p:nvSpPr>
          <p:cNvPr id="6" name="TextBox 5">
            <a:extLst>
              <a:ext uri="{FF2B5EF4-FFF2-40B4-BE49-F238E27FC236}">
                <a16:creationId xmlns:a16="http://schemas.microsoft.com/office/drawing/2014/main" id="{B5C0FABB-77AF-0A1D-ACEB-A6F6197D4EAA}"/>
              </a:ext>
            </a:extLst>
          </p:cNvPr>
          <p:cNvSpPr txBox="1"/>
          <p:nvPr/>
        </p:nvSpPr>
        <p:spPr>
          <a:xfrm>
            <a:off x="238925" y="5846544"/>
            <a:ext cx="11588897" cy="369332"/>
          </a:xfrm>
          <a:prstGeom prst="rect">
            <a:avLst/>
          </a:prstGeom>
          <a:noFill/>
        </p:spPr>
        <p:txBody>
          <a:bodyPr wrap="square">
            <a:spAutoFit/>
          </a:bodyPr>
          <a:lstStyle/>
          <a:p>
            <a:r>
              <a:rPr lang="en-US" dirty="0">
                <a:solidFill>
                  <a:srgbClr val="FF0000"/>
                </a:solidFill>
              </a:rPr>
              <a:t>DF with CCD results in wider dynamic range and better contrast resolution than conventional fluoroscopy.</a:t>
            </a:r>
          </a:p>
        </p:txBody>
      </p:sp>
    </p:spTree>
    <p:extLst>
      <p:ext uri="{BB962C8B-B14F-4D97-AF65-F5344CB8AC3E}">
        <p14:creationId xmlns:p14="http://schemas.microsoft.com/office/powerpoint/2010/main" val="379561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C232B-DB85-82A8-E703-ED3B7B7A0D56}"/>
              </a:ext>
            </a:extLst>
          </p:cNvPr>
          <p:cNvSpPr txBox="1"/>
          <p:nvPr/>
        </p:nvSpPr>
        <p:spPr>
          <a:xfrm>
            <a:off x="719942" y="331013"/>
            <a:ext cx="10846624" cy="646331"/>
          </a:xfrm>
          <a:prstGeom prst="rect">
            <a:avLst/>
          </a:prstGeom>
          <a:noFill/>
        </p:spPr>
        <p:txBody>
          <a:bodyPr wrap="square">
            <a:spAutoFit/>
          </a:bodyPr>
          <a:lstStyle/>
          <a:p>
            <a:r>
              <a:rPr lang="en-US" dirty="0"/>
              <a:t>The CCD is mounted on the output phosphor of the image-intensifier tube and is coupled through fiberoptics or a lens system.</a:t>
            </a:r>
          </a:p>
        </p:txBody>
      </p:sp>
      <p:sp>
        <p:nvSpPr>
          <p:cNvPr id="5" name="TextBox 4">
            <a:extLst>
              <a:ext uri="{FF2B5EF4-FFF2-40B4-BE49-F238E27FC236}">
                <a16:creationId xmlns:a16="http://schemas.microsoft.com/office/drawing/2014/main" id="{049A6997-85DF-1E86-59C2-14340CBE44B9}"/>
              </a:ext>
            </a:extLst>
          </p:cNvPr>
          <p:cNvSpPr txBox="1"/>
          <p:nvPr/>
        </p:nvSpPr>
        <p:spPr>
          <a:xfrm>
            <a:off x="719941" y="1245552"/>
            <a:ext cx="11036629" cy="923330"/>
          </a:xfrm>
          <a:prstGeom prst="rect">
            <a:avLst/>
          </a:prstGeom>
          <a:noFill/>
        </p:spPr>
        <p:txBody>
          <a:bodyPr wrap="square">
            <a:spAutoFit/>
          </a:bodyPr>
          <a:lstStyle/>
          <a:p>
            <a:r>
              <a:rPr lang="en-US" dirty="0"/>
              <a:t>The spatial resolution of a CCD is determined by its physical size and pixel count. Systems that incorporate a 1024 matrix can produce images with 10 </a:t>
            </a:r>
            <a:r>
              <a:rPr lang="en-US" dirty="0" err="1"/>
              <a:t>lp</a:t>
            </a:r>
            <a:r>
              <a:rPr lang="en-US" dirty="0"/>
              <a:t>/mm spatial resolution. Television camera tubes can show spatial distortion in what is described as “pin cushion” or “barrel” artifact. No such distortion occurs with a CCD.</a:t>
            </a:r>
          </a:p>
        </p:txBody>
      </p:sp>
      <p:pic>
        <p:nvPicPr>
          <p:cNvPr id="7" name="Picture 6">
            <a:extLst>
              <a:ext uri="{FF2B5EF4-FFF2-40B4-BE49-F238E27FC236}">
                <a16:creationId xmlns:a16="http://schemas.microsoft.com/office/drawing/2014/main" id="{44E33BC3-B46B-C848-457B-2BAEA7B87FA1}"/>
              </a:ext>
            </a:extLst>
          </p:cNvPr>
          <p:cNvPicPr>
            <a:picLocks noChangeAspect="1"/>
          </p:cNvPicPr>
          <p:nvPr/>
        </p:nvPicPr>
        <p:blipFill>
          <a:blip r:embed="rId2"/>
          <a:stretch>
            <a:fillRect/>
          </a:stretch>
        </p:blipFill>
        <p:spPr>
          <a:xfrm>
            <a:off x="2888920" y="2643929"/>
            <a:ext cx="6057900" cy="3743325"/>
          </a:xfrm>
          <a:prstGeom prst="rect">
            <a:avLst/>
          </a:prstGeom>
        </p:spPr>
      </p:pic>
    </p:spTree>
    <p:extLst>
      <p:ext uri="{BB962C8B-B14F-4D97-AF65-F5344CB8AC3E}">
        <p14:creationId xmlns:p14="http://schemas.microsoft.com/office/powerpoint/2010/main" val="115472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E7A11B-226C-D90E-75F7-A26386993D1B}"/>
              </a:ext>
            </a:extLst>
          </p:cNvPr>
          <p:cNvSpPr txBox="1"/>
          <p:nvPr/>
        </p:nvSpPr>
        <p:spPr>
          <a:xfrm>
            <a:off x="482435" y="657862"/>
            <a:ext cx="11179134" cy="2031325"/>
          </a:xfrm>
          <a:prstGeom prst="rect">
            <a:avLst/>
          </a:prstGeom>
          <a:noFill/>
        </p:spPr>
        <p:txBody>
          <a:bodyPr wrap="square">
            <a:spAutoFit/>
          </a:bodyPr>
          <a:lstStyle/>
          <a:p>
            <a:r>
              <a:rPr lang="en-US" dirty="0"/>
              <a:t>The CCD has greater sensitivity to light (detective quantum efficiency) and a lower level of electronic noise than a television camera tube. The results are a higher signal-to-noise ratio (SNR) and better contrast resolution. These characteristics also result in substantially lower patient radiation doses.</a:t>
            </a:r>
          </a:p>
          <a:p>
            <a:endParaRPr lang="en-US" dirty="0"/>
          </a:p>
          <a:p>
            <a:endParaRPr lang="en-US" dirty="0"/>
          </a:p>
          <a:p>
            <a:r>
              <a:rPr lang="en-US" dirty="0"/>
              <a:t>The response of the CCD to light is very stable. Warm-up of the CCD is not required. Neither image lag nor blooming is present. It has essentially an unlimited lifetime and requires no maintenance</a:t>
            </a:r>
          </a:p>
        </p:txBody>
      </p:sp>
    </p:spTree>
    <p:extLst>
      <p:ext uri="{BB962C8B-B14F-4D97-AF65-F5344CB8AC3E}">
        <p14:creationId xmlns:p14="http://schemas.microsoft.com/office/powerpoint/2010/main" val="193009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81F719-2917-48B6-27C7-E98F6BC8D2B2}"/>
              </a:ext>
            </a:extLst>
          </p:cNvPr>
          <p:cNvPicPr>
            <a:picLocks noChangeAspect="1"/>
          </p:cNvPicPr>
          <p:nvPr/>
        </p:nvPicPr>
        <p:blipFill>
          <a:blip r:embed="rId2"/>
          <a:stretch>
            <a:fillRect/>
          </a:stretch>
        </p:blipFill>
        <p:spPr>
          <a:xfrm>
            <a:off x="3972021" y="329452"/>
            <a:ext cx="3769985" cy="4504765"/>
          </a:xfrm>
          <a:prstGeom prst="rect">
            <a:avLst/>
          </a:prstGeom>
        </p:spPr>
      </p:pic>
      <p:sp>
        <p:nvSpPr>
          <p:cNvPr id="7" name="TextBox 6">
            <a:extLst>
              <a:ext uri="{FF2B5EF4-FFF2-40B4-BE49-F238E27FC236}">
                <a16:creationId xmlns:a16="http://schemas.microsoft.com/office/drawing/2014/main" id="{CD11FCB7-0AB0-056B-234E-8B7AEFCB2655}"/>
              </a:ext>
            </a:extLst>
          </p:cNvPr>
          <p:cNvSpPr txBox="1"/>
          <p:nvPr/>
        </p:nvSpPr>
        <p:spPr>
          <a:xfrm>
            <a:off x="2826327" y="5512521"/>
            <a:ext cx="7635833" cy="369332"/>
          </a:xfrm>
          <a:prstGeom prst="rect">
            <a:avLst/>
          </a:prstGeom>
          <a:noFill/>
        </p:spPr>
        <p:txBody>
          <a:bodyPr wrap="square">
            <a:spAutoFit/>
          </a:bodyPr>
          <a:lstStyle/>
          <a:p>
            <a:r>
              <a:rPr lang="en-US" dirty="0"/>
              <a:t>Veiling glare reduces the contrast of an image-intensifier tube</a:t>
            </a:r>
          </a:p>
        </p:txBody>
      </p:sp>
    </p:spTree>
    <p:extLst>
      <p:ext uri="{BB962C8B-B14F-4D97-AF65-F5344CB8AC3E}">
        <p14:creationId xmlns:p14="http://schemas.microsoft.com/office/powerpoint/2010/main" val="103586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869AA5-AC7F-22AB-0FA1-192D8F3F7F27}"/>
              </a:ext>
            </a:extLst>
          </p:cNvPr>
          <p:cNvSpPr txBox="1"/>
          <p:nvPr/>
        </p:nvSpPr>
        <p:spPr>
          <a:xfrm>
            <a:off x="1438398" y="489397"/>
            <a:ext cx="8833758" cy="646331"/>
          </a:xfrm>
          <a:prstGeom prst="rect">
            <a:avLst/>
          </a:prstGeom>
          <a:noFill/>
        </p:spPr>
        <p:txBody>
          <a:bodyPr wrap="square">
            <a:spAutoFit/>
          </a:bodyPr>
          <a:lstStyle/>
          <a:p>
            <a:r>
              <a:rPr lang="en-US" dirty="0"/>
              <a:t>The further improvement of DF imaging is developing the flat panel image receptor (FPIR). Such an image receptor is composed of cesium iodide (</a:t>
            </a:r>
            <a:r>
              <a:rPr lang="en-US" dirty="0" err="1"/>
              <a:t>CsI</a:t>
            </a:r>
            <a:r>
              <a:rPr lang="en-US" dirty="0"/>
              <a:t>)/amorphous silicon (a-Si) pixels. </a:t>
            </a:r>
          </a:p>
        </p:txBody>
      </p:sp>
      <p:pic>
        <p:nvPicPr>
          <p:cNvPr id="5" name="Picture 4">
            <a:extLst>
              <a:ext uri="{FF2B5EF4-FFF2-40B4-BE49-F238E27FC236}">
                <a16:creationId xmlns:a16="http://schemas.microsoft.com/office/drawing/2014/main" id="{AA575A5A-9906-2D64-5521-CE6A48F4F87F}"/>
              </a:ext>
            </a:extLst>
          </p:cNvPr>
          <p:cNvPicPr>
            <a:picLocks noChangeAspect="1"/>
          </p:cNvPicPr>
          <p:nvPr/>
        </p:nvPicPr>
        <p:blipFill>
          <a:blip r:embed="rId2"/>
          <a:stretch>
            <a:fillRect/>
          </a:stretch>
        </p:blipFill>
        <p:spPr>
          <a:xfrm>
            <a:off x="2874447" y="1393124"/>
            <a:ext cx="6229350" cy="4914900"/>
          </a:xfrm>
          <a:prstGeom prst="rect">
            <a:avLst/>
          </a:prstGeom>
        </p:spPr>
      </p:pic>
    </p:spTree>
    <p:extLst>
      <p:ext uri="{BB962C8B-B14F-4D97-AF65-F5344CB8AC3E}">
        <p14:creationId xmlns:p14="http://schemas.microsoft.com/office/powerpoint/2010/main" val="115261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FDF626-EEDE-44CD-1BBA-872A3F4E5953}"/>
              </a:ext>
            </a:extLst>
          </p:cNvPr>
          <p:cNvSpPr txBox="1"/>
          <p:nvPr/>
        </p:nvSpPr>
        <p:spPr>
          <a:xfrm>
            <a:off x="2805117" y="2551837"/>
            <a:ext cx="6094878" cy="1754326"/>
          </a:xfrm>
          <a:prstGeom prst="rect">
            <a:avLst/>
          </a:prstGeom>
          <a:noFill/>
        </p:spPr>
        <p:txBody>
          <a:bodyPr wrap="square">
            <a:spAutoFit/>
          </a:bodyPr>
          <a:lstStyle/>
          <a:p>
            <a:r>
              <a:rPr lang="en-US" dirty="0"/>
              <a:t>• Distortion-free images</a:t>
            </a:r>
          </a:p>
          <a:p>
            <a:r>
              <a:rPr lang="en-US" dirty="0"/>
              <a:t>• Constant image quality over the entire image</a:t>
            </a:r>
          </a:p>
          <a:p>
            <a:r>
              <a:rPr lang="en-US" dirty="0"/>
              <a:t>• Improved contrast resolution over the entire image</a:t>
            </a:r>
          </a:p>
          <a:p>
            <a:r>
              <a:rPr lang="en-US" dirty="0"/>
              <a:t>• High DQE at all radiation dose levels</a:t>
            </a:r>
          </a:p>
          <a:p>
            <a:r>
              <a:rPr lang="en-US" dirty="0"/>
              <a:t>• Rectangular image area coupled to similar image monitor</a:t>
            </a:r>
          </a:p>
          <a:p>
            <a:r>
              <a:rPr lang="en-US" dirty="0"/>
              <a:t>• Unaffected by external magnetic field</a:t>
            </a:r>
          </a:p>
        </p:txBody>
      </p:sp>
      <p:sp>
        <p:nvSpPr>
          <p:cNvPr id="7" name="TextBox 6">
            <a:extLst>
              <a:ext uri="{FF2B5EF4-FFF2-40B4-BE49-F238E27FC236}">
                <a16:creationId xmlns:a16="http://schemas.microsoft.com/office/drawing/2014/main" id="{D951FC3A-E30C-40D9-D164-5DAF0A08E654}"/>
              </a:ext>
            </a:extLst>
          </p:cNvPr>
          <p:cNvSpPr txBox="1"/>
          <p:nvPr/>
        </p:nvSpPr>
        <p:spPr>
          <a:xfrm>
            <a:off x="843149" y="766396"/>
            <a:ext cx="9654638" cy="646331"/>
          </a:xfrm>
          <a:prstGeom prst="rect">
            <a:avLst/>
          </a:prstGeom>
          <a:noFill/>
        </p:spPr>
        <p:txBody>
          <a:bodyPr wrap="square">
            <a:spAutoFit/>
          </a:bodyPr>
          <a:lstStyle/>
          <a:p>
            <a:r>
              <a:rPr lang="en-US" dirty="0"/>
              <a:t>Advantages of Flat Panel Image Receptors Over Charge-Coupled Device Image Intensifiers in Digital Fluoroscopy</a:t>
            </a:r>
          </a:p>
        </p:txBody>
      </p:sp>
      <p:sp>
        <p:nvSpPr>
          <p:cNvPr id="3" name="TextBox 2">
            <a:extLst>
              <a:ext uri="{FF2B5EF4-FFF2-40B4-BE49-F238E27FC236}">
                <a16:creationId xmlns:a16="http://schemas.microsoft.com/office/drawing/2014/main" id="{1F513799-E26E-38C1-05C8-DB1009AE83AC}"/>
              </a:ext>
            </a:extLst>
          </p:cNvPr>
          <p:cNvSpPr txBox="1"/>
          <p:nvPr/>
        </p:nvSpPr>
        <p:spPr>
          <a:xfrm>
            <a:off x="565150" y="4935835"/>
            <a:ext cx="11277600" cy="646331"/>
          </a:xfrm>
          <a:prstGeom prst="rect">
            <a:avLst/>
          </a:prstGeom>
          <a:noFill/>
        </p:spPr>
        <p:txBody>
          <a:bodyPr wrap="square">
            <a:spAutoFit/>
          </a:bodyPr>
          <a:lstStyle/>
          <a:p>
            <a:r>
              <a:rPr lang="en-US" dirty="0">
                <a:solidFill>
                  <a:srgbClr val="FF0000"/>
                </a:solidFill>
              </a:rPr>
              <a:t>Flat-panel detectors used in fluoroscopy require rapid readout speeds for dynamic imaging. Current dynamic versions are capable of up to 60 frames per second.</a:t>
            </a:r>
          </a:p>
        </p:txBody>
      </p:sp>
    </p:spTree>
    <p:extLst>
      <p:ext uri="{BB962C8B-B14F-4D97-AF65-F5344CB8AC3E}">
        <p14:creationId xmlns:p14="http://schemas.microsoft.com/office/powerpoint/2010/main" val="3134683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E01820-22C3-2DFB-A8B0-03A86535CBA4}"/>
              </a:ext>
            </a:extLst>
          </p:cNvPr>
          <p:cNvSpPr txBox="1"/>
          <p:nvPr/>
        </p:nvSpPr>
        <p:spPr>
          <a:xfrm>
            <a:off x="794409" y="248024"/>
            <a:ext cx="10603181" cy="923330"/>
          </a:xfrm>
          <a:prstGeom prst="rect">
            <a:avLst/>
          </a:prstGeom>
          <a:noFill/>
        </p:spPr>
        <p:txBody>
          <a:bodyPr wrap="square">
            <a:spAutoFit/>
          </a:bodyPr>
          <a:lstStyle/>
          <a:p>
            <a:r>
              <a:rPr lang="en-US" dirty="0"/>
              <a:t>The image intensifier is limited by nonuniform spatial resolution and contrast resolution from the center to the periphery of the circular image. Veiling glare and pincushion distortion increase with age on an image intensifier. The response of an FPIR is uniform over the entire receptor and does not degrade with age.</a:t>
            </a:r>
          </a:p>
        </p:txBody>
      </p:sp>
      <p:pic>
        <p:nvPicPr>
          <p:cNvPr id="5" name="Picture 4">
            <a:extLst>
              <a:ext uri="{FF2B5EF4-FFF2-40B4-BE49-F238E27FC236}">
                <a16:creationId xmlns:a16="http://schemas.microsoft.com/office/drawing/2014/main" id="{12263859-BBE3-2989-C123-382BD90563F3}"/>
              </a:ext>
            </a:extLst>
          </p:cNvPr>
          <p:cNvPicPr>
            <a:picLocks noChangeAspect="1"/>
          </p:cNvPicPr>
          <p:nvPr/>
        </p:nvPicPr>
        <p:blipFill>
          <a:blip r:embed="rId2"/>
          <a:stretch>
            <a:fillRect/>
          </a:stretch>
        </p:blipFill>
        <p:spPr>
          <a:xfrm>
            <a:off x="3381656" y="1244974"/>
            <a:ext cx="4558834" cy="3568394"/>
          </a:xfrm>
          <a:prstGeom prst="rect">
            <a:avLst/>
          </a:prstGeom>
        </p:spPr>
      </p:pic>
      <p:sp>
        <p:nvSpPr>
          <p:cNvPr id="7" name="TextBox 6">
            <a:extLst>
              <a:ext uri="{FF2B5EF4-FFF2-40B4-BE49-F238E27FC236}">
                <a16:creationId xmlns:a16="http://schemas.microsoft.com/office/drawing/2014/main" id="{0DD94507-7B64-9F3A-0A4F-319E22949CB1}"/>
              </a:ext>
            </a:extLst>
          </p:cNvPr>
          <p:cNvSpPr txBox="1"/>
          <p:nvPr/>
        </p:nvSpPr>
        <p:spPr>
          <a:xfrm>
            <a:off x="684249" y="5266998"/>
            <a:ext cx="11238575" cy="923330"/>
          </a:xfrm>
          <a:prstGeom prst="rect">
            <a:avLst/>
          </a:prstGeom>
          <a:noFill/>
        </p:spPr>
        <p:txBody>
          <a:bodyPr wrap="square">
            <a:spAutoFit/>
          </a:bodyPr>
          <a:lstStyle/>
          <a:p>
            <a:r>
              <a:rPr lang="en-US" dirty="0"/>
              <a:t>A special catheter with a magnetic tip is introduced into the patient vasculature. This catheter is manipulated remotely through tortuous vessels by two large steering magnets that are located on either side of the patient. This technology will find advanced application in cardiology and in neurovascular radiology.</a:t>
            </a:r>
          </a:p>
        </p:txBody>
      </p:sp>
    </p:spTree>
    <p:extLst>
      <p:ext uri="{BB962C8B-B14F-4D97-AF65-F5344CB8AC3E}">
        <p14:creationId xmlns:p14="http://schemas.microsoft.com/office/powerpoint/2010/main" val="13867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E7605-07F6-AFE1-A3C3-1559982D2A40}"/>
              </a:ext>
            </a:extLst>
          </p:cNvPr>
          <p:cNvSpPr txBox="1"/>
          <p:nvPr/>
        </p:nvSpPr>
        <p:spPr>
          <a:xfrm>
            <a:off x="1456145" y="899097"/>
            <a:ext cx="8940701" cy="1015663"/>
          </a:xfrm>
          <a:prstGeom prst="rect">
            <a:avLst/>
          </a:prstGeom>
          <a:noFill/>
        </p:spPr>
        <p:txBody>
          <a:bodyPr wrap="square">
            <a:spAutoFit/>
          </a:bodyPr>
          <a:lstStyle/>
          <a:p>
            <a:r>
              <a:rPr lang="en-US" sz="2000" dirty="0"/>
              <a:t>Digital fluoroscopy (DF) is a digital x-ray imaging system that produces dynamic images obtained with an area x-ray beam. The difference between conventional fluoroscopy and DF is the nature of the image and the manner in which it is digitized.</a:t>
            </a:r>
          </a:p>
        </p:txBody>
      </p:sp>
      <p:sp>
        <p:nvSpPr>
          <p:cNvPr id="5" name="TextBox 4">
            <a:extLst>
              <a:ext uri="{FF2B5EF4-FFF2-40B4-BE49-F238E27FC236}">
                <a16:creationId xmlns:a16="http://schemas.microsoft.com/office/drawing/2014/main" id="{4543C0C8-F4E6-FF53-D595-BC676A144112}"/>
              </a:ext>
            </a:extLst>
          </p:cNvPr>
          <p:cNvSpPr txBox="1"/>
          <p:nvPr/>
        </p:nvSpPr>
        <p:spPr>
          <a:xfrm>
            <a:off x="1456145" y="2828835"/>
            <a:ext cx="9112828" cy="1200329"/>
          </a:xfrm>
          <a:prstGeom prst="rect">
            <a:avLst/>
          </a:prstGeom>
          <a:noFill/>
        </p:spPr>
        <p:txBody>
          <a:bodyPr wrap="square">
            <a:spAutoFit/>
          </a:bodyPr>
          <a:lstStyle/>
          <a:p>
            <a:r>
              <a:rPr lang="en-US" dirty="0"/>
              <a:t>The early approach was to use fluoroscopic equipment while placing a computer between the television camera tube and the television monitor. The video signal from the television camera tube was routed through the computer, manipulated in various ways, and transmitted to a television monitor in a form ready for viewing.</a:t>
            </a:r>
          </a:p>
        </p:txBody>
      </p:sp>
    </p:spTree>
    <p:extLst>
      <p:ext uri="{BB962C8B-B14F-4D97-AF65-F5344CB8AC3E}">
        <p14:creationId xmlns:p14="http://schemas.microsoft.com/office/powerpoint/2010/main" val="3576474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E20CAF-6CB1-235D-369F-E561C3093105}"/>
              </a:ext>
            </a:extLst>
          </p:cNvPr>
          <p:cNvSpPr txBox="1"/>
          <p:nvPr/>
        </p:nvSpPr>
        <p:spPr>
          <a:xfrm>
            <a:off x="767442" y="566678"/>
            <a:ext cx="10246921" cy="2308324"/>
          </a:xfrm>
          <a:prstGeom prst="rect">
            <a:avLst/>
          </a:prstGeom>
          <a:noFill/>
        </p:spPr>
        <p:txBody>
          <a:bodyPr wrap="square">
            <a:spAutoFit/>
          </a:bodyPr>
          <a:lstStyle/>
          <a:p>
            <a:r>
              <a:rPr lang="en-US" dirty="0"/>
              <a:t>The principal advantages of DF examinations are the image subtraction techniques that are possible and the enhanced visualization of vasculature that results from venous injection of contrast material. Unfortunately, an area beam must be used, which reduces image contrast because of associated Compton scatter radiation.</a:t>
            </a:r>
          </a:p>
          <a:p>
            <a:endParaRPr lang="en-US" dirty="0"/>
          </a:p>
          <a:p>
            <a:r>
              <a:rPr lang="en-US" dirty="0"/>
              <a:t>Image contrast, however, can be enhanced electronically. Image contrast is improved by subtraction techniques that provide instantaneous viewing of the subtracted image during passage of a bolus of contrast medium</a:t>
            </a:r>
          </a:p>
        </p:txBody>
      </p:sp>
    </p:spTree>
    <p:extLst>
      <p:ext uri="{BB962C8B-B14F-4D97-AF65-F5344CB8AC3E}">
        <p14:creationId xmlns:p14="http://schemas.microsoft.com/office/powerpoint/2010/main" val="301502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668643-C936-49B3-8983-33F8027B0A9E}"/>
              </a:ext>
            </a:extLst>
          </p:cNvPr>
          <p:cNvPicPr>
            <a:picLocks noChangeAspect="1"/>
          </p:cNvPicPr>
          <p:nvPr/>
        </p:nvPicPr>
        <p:blipFill>
          <a:blip r:embed="rId2"/>
          <a:stretch>
            <a:fillRect/>
          </a:stretch>
        </p:blipFill>
        <p:spPr>
          <a:xfrm>
            <a:off x="1857189" y="1181162"/>
            <a:ext cx="7705725" cy="790575"/>
          </a:xfrm>
          <a:prstGeom prst="rect">
            <a:avLst/>
          </a:prstGeom>
        </p:spPr>
      </p:pic>
    </p:spTree>
    <p:extLst>
      <p:ext uri="{BB962C8B-B14F-4D97-AF65-F5344CB8AC3E}">
        <p14:creationId xmlns:p14="http://schemas.microsoft.com/office/powerpoint/2010/main" val="1661663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0087EA-75D1-9AA9-3DA0-A468AD4C516F}"/>
              </a:ext>
            </a:extLst>
          </p:cNvPr>
          <p:cNvPicPr>
            <a:picLocks noChangeAspect="1"/>
          </p:cNvPicPr>
          <p:nvPr/>
        </p:nvPicPr>
        <p:blipFill>
          <a:blip r:embed="rId2"/>
          <a:stretch>
            <a:fillRect/>
          </a:stretch>
        </p:blipFill>
        <p:spPr>
          <a:xfrm>
            <a:off x="169572" y="1288473"/>
            <a:ext cx="4820779" cy="4558146"/>
          </a:xfrm>
          <a:prstGeom prst="rect">
            <a:avLst/>
          </a:prstGeom>
        </p:spPr>
      </p:pic>
      <p:pic>
        <p:nvPicPr>
          <p:cNvPr id="5" name="Picture 4">
            <a:extLst>
              <a:ext uri="{FF2B5EF4-FFF2-40B4-BE49-F238E27FC236}">
                <a16:creationId xmlns:a16="http://schemas.microsoft.com/office/drawing/2014/main" id="{36E975B2-BFF1-1BD7-E747-6CC640E064DB}"/>
              </a:ext>
            </a:extLst>
          </p:cNvPr>
          <p:cNvPicPr>
            <a:picLocks noChangeAspect="1"/>
          </p:cNvPicPr>
          <p:nvPr/>
        </p:nvPicPr>
        <p:blipFill>
          <a:blip r:embed="rId3"/>
          <a:stretch>
            <a:fillRect/>
          </a:stretch>
        </p:blipFill>
        <p:spPr>
          <a:xfrm>
            <a:off x="5652526" y="1447800"/>
            <a:ext cx="4905048" cy="4495800"/>
          </a:xfrm>
          <a:prstGeom prst="rect">
            <a:avLst/>
          </a:prstGeom>
        </p:spPr>
      </p:pic>
    </p:spTree>
    <p:extLst>
      <p:ext uri="{BB962C8B-B14F-4D97-AF65-F5344CB8AC3E}">
        <p14:creationId xmlns:p14="http://schemas.microsoft.com/office/powerpoint/2010/main" val="327999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BEB136-FFCB-FCC0-B283-1816C270FD3C}"/>
              </a:ext>
            </a:extLst>
          </p:cNvPr>
          <p:cNvSpPr txBox="1"/>
          <p:nvPr/>
        </p:nvSpPr>
        <p:spPr>
          <a:xfrm>
            <a:off x="209550" y="208846"/>
            <a:ext cx="11620500" cy="1477328"/>
          </a:xfrm>
          <a:prstGeom prst="rect">
            <a:avLst/>
          </a:prstGeom>
          <a:noFill/>
        </p:spPr>
        <p:txBody>
          <a:bodyPr wrap="square">
            <a:spAutoFit/>
          </a:bodyPr>
          <a:lstStyle/>
          <a:p>
            <a:r>
              <a:rPr lang="en-US" dirty="0"/>
              <a:t>Modern fluoroscopic equipment offers several features that impact the quality of the fluoroscopic image and radiation dose to the patient. There are several controls and settings, both on the control console and tower, that allow adjustment of the radiation output and image quality. The consideration for selecting </a:t>
            </a:r>
            <a:r>
              <a:rPr lang="en-US" dirty="0" err="1"/>
              <a:t>kVp</a:t>
            </a:r>
            <a:r>
              <a:rPr lang="en-US" dirty="0"/>
              <a:t> is the same as for general radiography. Using higher </a:t>
            </a:r>
            <a:r>
              <a:rPr lang="en-US" dirty="0" err="1"/>
              <a:t>kVp</a:t>
            </a:r>
            <a:r>
              <a:rPr lang="en-US" dirty="0"/>
              <a:t> settings (appropriate for the examination) results in a higher energy beam and lower patient dose.</a:t>
            </a:r>
          </a:p>
          <a:p>
            <a:endParaRPr lang="en-US" dirty="0"/>
          </a:p>
        </p:txBody>
      </p:sp>
      <p:sp>
        <p:nvSpPr>
          <p:cNvPr id="5" name="TextBox 4">
            <a:extLst>
              <a:ext uri="{FF2B5EF4-FFF2-40B4-BE49-F238E27FC236}">
                <a16:creationId xmlns:a16="http://schemas.microsoft.com/office/drawing/2014/main" id="{EBC3D6B7-D2F8-FB8E-25FB-359C85C4ADC6}"/>
              </a:ext>
            </a:extLst>
          </p:cNvPr>
          <p:cNvSpPr txBox="1"/>
          <p:nvPr/>
        </p:nvSpPr>
        <p:spPr>
          <a:xfrm>
            <a:off x="831850" y="2828789"/>
            <a:ext cx="10839450" cy="646331"/>
          </a:xfrm>
          <a:prstGeom prst="rect">
            <a:avLst/>
          </a:prstGeom>
          <a:noFill/>
        </p:spPr>
        <p:txBody>
          <a:bodyPr wrap="square">
            <a:spAutoFit/>
          </a:bodyPr>
          <a:lstStyle/>
          <a:p>
            <a:r>
              <a:rPr lang="en-US" dirty="0">
                <a:solidFill>
                  <a:srgbClr val="FF0000"/>
                </a:solidFill>
              </a:rPr>
              <a:t>Cumulative air </a:t>
            </a:r>
            <a:r>
              <a:rPr lang="en-US" dirty="0" err="1">
                <a:solidFill>
                  <a:srgbClr val="FF0000"/>
                </a:solidFill>
              </a:rPr>
              <a:t>kerma</a:t>
            </a:r>
            <a:r>
              <a:rPr lang="en-US" dirty="0">
                <a:solidFill>
                  <a:srgbClr val="FF0000"/>
                </a:solidFill>
              </a:rPr>
              <a:t> (reference dose) is measured in Gy and provides an estimate about the total patient skin dose for the fluoroscopic procedure.</a:t>
            </a:r>
          </a:p>
        </p:txBody>
      </p:sp>
    </p:spTree>
    <p:extLst>
      <p:ext uri="{BB962C8B-B14F-4D97-AF65-F5344CB8AC3E}">
        <p14:creationId xmlns:p14="http://schemas.microsoft.com/office/powerpoint/2010/main" val="3396147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F26526-98B0-8530-5DA5-F114587C702F}"/>
              </a:ext>
            </a:extLst>
          </p:cNvPr>
          <p:cNvSpPr txBox="1"/>
          <p:nvPr/>
        </p:nvSpPr>
        <p:spPr>
          <a:xfrm>
            <a:off x="330200" y="515541"/>
            <a:ext cx="11722100" cy="2031325"/>
          </a:xfrm>
          <a:prstGeom prst="rect">
            <a:avLst/>
          </a:prstGeom>
          <a:noFill/>
        </p:spPr>
        <p:txBody>
          <a:bodyPr wrap="square">
            <a:spAutoFit/>
          </a:bodyPr>
          <a:lstStyle/>
          <a:p>
            <a:r>
              <a:rPr lang="en-US" dirty="0"/>
              <a:t>Collimation of the fluoroscopic beam reduces the field size exposing the patient. Fully open, the unit exposes the patient to a beam adequate to cover the full size of the image intensifier or detector. With the newest units, lines appear on the last image hold (LIH) displayed on the monitor, indicating the position of the collimator plates. This allows the collimator to be further adjusted without exposing the patient to additional radiation (virtual collimation). The collimator should be adjusted to eliminate all anatomic structures not necessary to the examination being performed. Collimation changes the field of view (FOV) displayed, but it does not magnify the image. By reducing the area of tissue being exposed, the overall patient dose is reduced.</a:t>
            </a:r>
          </a:p>
        </p:txBody>
      </p:sp>
      <p:sp>
        <p:nvSpPr>
          <p:cNvPr id="4" name="AutoShape 2" descr="An abdominal fluoroscopic photo showing internal structures with a large area representing a gas-filled organ or contrast material.">
            <a:extLst>
              <a:ext uri="{FF2B5EF4-FFF2-40B4-BE49-F238E27FC236}">
                <a16:creationId xmlns:a16="http://schemas.microsoft.com/office/drawing/2014/main" id="{327B82BB-2A07-59D3-A5BB-4B1CD2FBD7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DA03C842-1748-53EB-6F99-6BB78FCD3EDD}"/>
              </a:ext>
            </a:extLst>
          </p:cNvPr>
          <p:cNvPicPr>
            <a:picLocks noChangeAspect="1"/>
          </p:cNvPicPr>
          <p:nvPr/>
        </p:nvPicPr>
        <p:blipFill>
          <a:blip r:embed="rId2"/>
          <a:stretch>
            <a:fillRect/>
          </a:stretch>
        </p:blipFill>
        <p:spPr>
          <a:xfrm>
            <a:off x="2337954" y="2636343"/>
            <a:ext cx="7516091" cy="4108498"/>
          </a:xfrm>
          <a:prstGeom prst="rect">
            <a:avLst/>
          </a:prstGeom>
        </p:spPr>
      </p:pic>
    </p:spTree>
    <p:extLst>
      <p:ext uri="{BB962C8B-B14F-4D97-AF65-F5344CB8AC3E}">
        <p14:creationId xmlns:p14="http://schemas.microsoft.com/office/powerpoint/2010/main" val="464151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B998F-C125-54C3-6D72-F05248CC2E8B}"/>
              </a:ext>
            </a:extLst>
          </p:cNvPr>
          <p:cNvSpPr txBox="1"/>
          <p:nvPr/>
        </p:nvSpPr>
        <p:spPr>
          <a:xfrm>
            <a:off x="787400" y="666694"/>
            <a:ext cx="11118850" cy="1754326"/>
          </a:xfrm>
          <a:prstGeom prst="rect">
            <a:avLst/>
          </a:prstGeom>
          <a:noFill/>
        </p:spPr>
        <p:txBody>
          <a:bodyPr wrap="square">
            <a:spAutoFit/>
          </a:bodyPr>
          <a:lstStyle/>
          <a:p>
            <a:r>
              <a:rPr lang="en-US" dirty="0"/>
              <a:t>The option to include the grid is also a control feature. The grid reduces the amount of scatter reaching the detector surface and improves image quality. But because it also removes some useful radiation from the remnant beam, mA (quantity of radiation) must be increased to maintain overall exposure to the detector. In general, its use increases radiation dose to the patient. The decision to use it should be based on the examination and the anatomic area’s capacity to produce scatter radiation. The abdomen, for example, produces more scatter radiation, and the grid should be selected; however, the extremities or pediatric patients may not require its use.</a:t>
            </a:r>
          </a:p>
        </p:txBody>
      </p:sp>
    </p:spTree>
    <p:extLst>
      <p:ext uri="{BB962C8B-B14F-4D97-AF65-F5344CB8AC3E}">
        <p14:creationId xmlns:p14="http://schemas.microsoft.com/office/powerpoint/2010/main" val="2926941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7057CF-79F5-1379-06A5-A962F6C1D59D}"/>
              </a:ext>
            </a:extLst>
          </p:cNvPr>
          <p:cNvSpPr txBox="1"/>
          <p:nvPr/>
        </p:nvSpPr>
        <p:spPr>
          <a:xfrm>
            <a:off x="374650" y="456843"/>
            <a:ext cx="11499850" cy="3139321"/>
          </a:xfrm>
          <a:prstGeom prst="rect">
            <a:avLst/>
          </a:prstGeom>
          <a:noFill/>
        </p:spPr>
        <p:txBody>
          <a:bodyPr wrap="square">
            <a:spAutoFit/>
          </a:bodyPr>
          <a:lstStyle/>
          <a:p>
            <a:r>
              <a:rPr lang="en-US" dirty="0"/>
              <a:t>Modern fluoroscopic units also allow for the selection and interchangeability of added filtration thickness or material. The operation of this control may entail the substitution of filters of different thicknesses or switching of filtration material. The typical material used for beam filtration is aluminum, which has an atomic number ideally suited to removing low-energy x-ray photons. It is important to remove these low-energy photons from the beam before they can expose the patient and contribute only to patient dose. This filtration acts to increase the average energy of the beam by removing low-energy photons. </a:t>
            </a:r>
          </a:p>
          <a:p>
            <a:endParaRPr lang="en-US" dirty="0"/>
          </a:p>
          <a:p>
            <a:r>
              <a:rPr lang="en-US" dirty="0"/>
              <a:t>Higher atomic materials such as copper are used in some units and may be selected when additional filtration and beam hardening are desired. Advancements in the type and combination of materials used in spectral filtration are incorporated into the design of modern fluoroscopic equipment and assist in reducing patient skin dose while maintaining quality fluoroscopic images.</a:t>
            </a:r>
          </a:p>
        </p:txBody>
      </p:sp>
    </p:spTree>
    <p:extLst>
      <p:ext uri="{BB962C8B-B14F-4D97-AF65-F5344CB8AC3E}">
        <p14:creationId xmlns:p14="http://schemas.microsoft.com/office/powerpoint/2010/main" val="3435606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1AD201-A798-5909-E170-0E6C247E7CFC}"/>
              </a:ext>
            </a:extLst>
          </p:cNvPr>
          <p:cNvSpPr txBox="1"/>
          <p:nvPr/>
        </p:nvSpPr>
        <p:spPr>
          <a:xfrm>
            <a:off x="838200" y="859135"/>
            <a:ext cx="10845800" cy="646331"/>
          </a:xfrm>
          <a:prstGeom prst="rect">
            <a:avLst/>
          </a:prstGeom>
          <a:noFill/>
        </p:spPr>
        <p:txBody>
          <a:bodyPr wrap="square">
            <a:spAutoFit/>
          </a:bodyPr>
          <a:lstStyle/>
          <a:p>
            <a:r>
              <a:rPr lang="en-US" dirty="0">
                <a:solidFill>
                  <a:srgbClr val="FF0000"/>
                </a:solidFill>
              </a:rPr>
              <a:t>Use of virtual collimation during LIH, preset anatomic programs, and added filtration reduces the patient dose. Conversely, use of a grid increases the patient dose.</a:t>
            </a:r>
          </a:p>
        </p:txBody>
      </p:sp>
    </p:spTree>
    <p:extLst>
      <p:ext uri="{BB962C8B-B14F-4D97-AF65-F5344CB8AC3E}">
        <p14:creationId xmlns:p14="http://schemas.microsoft.com/office/powerpoint/2010/main" val="1039211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AAA1C2-4EF4-7B0D-A822-C63BD87354DE}"/>
              </a:ext>
            </a:extLst>
          </p:cNvPr>
          <p:cNvSpPr txBox="1"/>
          <p:nvPr/>
        </p:nvSpPr>
        <p:spPr>
          <a:xfrm>
            <a:off x="393700" y="577840"/>
            <a:ext cx="11499850" cy="2031325"/>
          </a:xfrm>
          <a:prstGeom prst="rect">
            <a:avLst/>
          </a:prstGeom>
          <a:noFill/>
        </p:spPr>
        <p:txBody>
          <a:bodyPr wrap="square">
            <a:spAutoFit/>
          </a:bodyPr>
          <a:lstStyle/>
          <a:p>
            <a:r>
              <a:rPr lang="en-US" dirty="0"/>
              <a:t>Automatic exposure rate control</a:t>
            </a:r>
          </a:p>
          <a:p>
            <a:endParaRPr lang="en-US" dirty="0"/>
          </a:p>
          <a:p>
            <a:r>
              <a:rPr lang="en-US" dirty="0"/>
              <a:t>Like ABC used in older image-intensified units, automatic exposure rate control (AERC) serves a similar function in modern fluoroscopy. AERC automatically adjusts the tube current (mA), voltage (</a:t>
            </a:r>
            <a:r>
              <a:rPr lang="en-US" dirty="0" err="1"/>
              <a:t>kVp</a:t>
            </a:r>
            <a:r>
              <a:rPr lang="en-US" dirty="0"/>
              <a:t>), filtration, and pulse width to maintain radiation exposure to the flat-panel detector. A variety of variables during a fluoroscopic examination can result in changes in the radiation exposure reaching the FPD. Changes in patient thickness, tissue attenuation, object-to-image receptor distance (OID), collimation, and FOV may require an increase or decrease in the radiation reaching the detector</a:t>
            </a:r>
          </a:p>
        </p:txBody>
      </p:sp>
    </p:spTree>
    <p:extLst>
      <p:ext uri="{BB962C8B-B14F-4D97-AF65-F5344CB8AC3E}">
        <p14:creationId xmlns:p14="http://schemas.microsoft.com/office/powerpoint/2010/main" val="2329866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 photo showing a mobile C-arm X-ray imaging system with control console monitors and photo display screens.">
            <a:extLst>
              <a:ext uri="{FF2B5EF4-FFF2-40B4-BE49-F238E27FC236}">
                <a16:creationId xmlns:a16="http://schemas.microsoft.com/office/drawing/2014/main" id="{67C1ECBE-1D81-060E-1179-4E8391BFD6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50FA0A3-DA12-170B-93FF-42A771709A8E}"/>
              </a:ext>
            </a:extLst>
          </p:cNvPr>
          <p:cNvPicPr>
            <a:picLocks noChangeAspect="1"/>
          </p:cNvPicPr>
          <p:nvPr/>
        </p:nvPicPr>
        <p:blipFill>
          <a:blip r:embed="rId2"/>
          <a:stretch>
            <a:fillRect/>
          </a:stretch>
        </p:blipFill>
        <p:spPr>
          <a:xfrm>
            <a:off x="1804987" y="514350"/>
            <a:ext cx="8582025" cy="5829300"/>
          </a:xfrm>
          <a:prstGeom prst="rect">
            <a:avLst/>
          </a:prstGeom>
        </p:spPr>
      </p:pic>
    </p:spTree>
    <p:extLst>
      <p:ext uri="{BB962C8B-B14F-4D97-AF65-F5344CB8AC3E}">
        <p14:creationId xmlns:p14="http://schemas.microsoft.com/office/powerpoint/2010/main" val="351693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1D7EA1D-A24C-1F81-4E29-78BF7CD58987}"/>
              </a:ext>
            </a:extLst>
          </p:cNvPr>
          <p:cNvPicPr>
            <a:picLocks noChangeAspect="1"/>
          </p:cNvPicPr>
          <p:nvPr/>
        </p:nvPicPr>
        <p:blipFill>
          <a:blip r:embed="rId2"/>
          <a:srcRect t="2616" r="-1" b="2717"/>
          <a:stretch>
            <a:fillRect/>
          </a:stretch>
        </p:blipFill>
        <p:spPr>
          <a:xfrm>
            <a:off x="621668" y="623267"/>
            <a:ext cx="5477256" cy="3383280"/>
          </a:xfrm>
          <a:prstGeom prst="rect">
            <a:avLst/>
          </a:prstGeom>
        </p:spPr>
      </p:pic>
      <p:pic>
        <p:nvPicPr>
          <p:cNvPr id="9" name="Picture 8">
            <a:extLst>
              <a:ext uri="{FF2B5EF4-FFF2-40B4-BE49-F238E27FC236}">
                <a16:creationId xmlns:a16="http://schemas.microsoft.com/office/drawing/2014/main" id="{A90DE540-2D2C-295C-EA31-92743C2BE552}"/>
              </a:ext>
            </a:extLst>
          </p:cNvPr>
          <p:cNvPicPr>
            <a:picLocks noChangeAspect="1"/>
          </p:cNvPicPr>
          <p:nvPr/>
        </p:nvPicPr>
        <p:blipFill>
          <a:blip r:embed="rId3"/>
          <a:srcRect r="1" b="298"/>
          <a:stretch>
            <a:fillRect/>
          </a:stretch>
        </p:blipFill>
        <p:spPr>
          <a:xfrm>
            <a:off x="621682" y="4088857"/>
            <a:ext cx="5474323" cy="2142307"/>
          </a:xfrm>
          <a:prstGeom prst="rect">
            <a:avLst/>
          </a:prstGeom>
        </p:spPr>
      </p:pic>
      <p:sp>
        <p:nvSpPr>
          <p:cNvPr id="16" name="Right Triangle 1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B27C561-7474-8578-6F56-093C30CF231A}"/>
              </a:ext>
            </a:extLst>
          </p:cNvPr>
          <p:cNvSpPr txBox="1"/>
          <p:nvPr/>
        </p:nvSpPr>
        <p:spPr>
          <a:xfrm>
            <a:off x="6889831" y="2998277"/>
            <a:ext cx="3963699" cy="1964661"/>
          </a:xfrm>
          <a:prstGeom prst="rect">
            <a:avLst/>
          </a:prstGeom>
        </p:spPr>
        <p:txBody>
          <a:bodyPr vert="horz" lIns="91440" tIns="45720" rIns="91440" bIns="45720" rtlCol="0" anchor="t">
            <a:normAutofit/>
          </a:bodyPr>
          <a:lstStyle/>
          <a:p>
            <a:pPr>
              <a:lnSpc>
                <a:spcPct val="90000"/>
              </a:lnSpc>
              <a:spcAft>
                <a:spcPts val="600"/>
              </a:spcAft>
            </a:pPr>
            <a:r>
              <a:rPr lang="en-US" sz="2000" dirty="0"/>
              <a:t>Advantages of DF over conventional fluoroscopy include the speed of image acquisition and postprocessing to enhance image contrast. </a:t>
            </a:r>
          </a:p>
        </p:txBody>
      </p:sp>
    </p:spTree>
    <p:extLst>
      <p:ext uri="{BB962C8B-B14F-4D97-AF65-F5344CB8AC3E}">
        <p14:creationId xmlns:p14="http://schemas.microsoft.com/office/powerpoint/2010/main" val="280839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 photo showing a mobile O-arm imaging system with a circular scanner, control consoles, and display monitors.">
            <a:extLst>
              <a:ext uri="{FF2B5EF4-FFF2-40B4-BE49-F238E27FC236}">
                <a16:creationId xmlns:a16="http://schemas.microsoft.com/office/drawing/2014/main" id="{B2DD106C-5662-9687-056F-A36FF747AD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B8F34CA7-908E-1FE6-CD71-47F45DFF62D7}"/>
              </a:ext>
            </a:extLst>
          </p:cNvPr>
          <p:cNvPicPr>
            <a:picLocks noChangeAspect="1"/>
          </p:cNvPicPr>
          <p:nvPr/>
        </p:nvPicPr>
        <p:blipFill>
          <a:blip r:embed="rId2"/>
          <a:stretch>
            <a:fillRect/>
          </a:stretch>
        </p:blipFill>
        <p:spPr>
          <a:xfrm>
            <a:off x="3152024" y="2495573"/>
            <a:ext cx="5583151" cy="4022989"/>
          </a:xfrm>
          <a:prstGeom prst="rect">
            <a:avLst/>
          </a:prstGeom>
        </p:spPr>
      </p:pic>
      <p:sp>
        <p:nvSpPr>
          <p:cNvPr id="6" name="TextBox 5">
            <a:extLst>
              <a:ext uri="{FF2B5EF4-FFF2-40B4-BE49-F238E27FC236}">
                <a16:creationId xmlns:a16="http://schemas.microsoft.com/office/drawing/2014/main" id="{0CB58C40-EFE3-45A2-60B4-A6FFB875B3BB}"/>
              </a:ext>
            </a:extLst>
          </p:cNvPr>
          <p:cNvSpPr txBox="1"/>
          <p:nvPr/>
        </p:nvSpPr>
        <p:spPr>
          <a:xfrm>
            <a:off x="241300" y="143245"/>
            <a:ext cx="11728450" cy="2031325"/>
          </a:xfrm>
          <a:prstGeom prst="rect">
            <a:avLst/>
          </a:prstGeom>
          <a:noFill/>
        </p:spPr>
        <p:txBody>
          <a:bodyPr wrap="square">
            <a:spAutoFit/>
          </a:bodyPr>
          <a:lstStyle/>
          <a:p>
            <a:r>
              <a:rPr lang="en-US" dirty="0"/>
              <a:t>Surgical procedures have multiple imaging needs and the O-arm system can provide both static and dynamic images along with two- and three-dimensional (3D) images. The O-arm design places two flat-panel fluoroscopic detectors in an orthogonal (right-angle) orientation and permits fluoroscopy from two different views in real time. This viewing perspective is very important to surgeons for the placement of vascular lines and orthopedic devices such as pins, rods, and fixation plates. Equipment movement is motor controlled, the gantry opens for easy patient access laterally, and specialized draping is used to maintain sterility when the gantry is closed. Fluoroscopic and radiographic images are obtained with flat-panel detector technology, which allows the surgeon to assess the outcome of the procedure before closing the patient.</a:t>
            </a:r>
          </a:p>
        </p:txBody>
      </p:sp>
    </p:spTree>
    <p:extLst>
      <p:ext uri="{BB962C8B-B14F-4D97-AF65-F5344CB8AC3E}">
        <p14:creationId xmlns:p14="http://schemas.microsoft.com/office/powerpoint/2010/main" val="2462822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4766A-258F-3D48-B9E5-14EB425AAD5A}"/>
              </a:ext>
            </a:extLst>
          </p:cNvPr>
          <p:cNvPicPr>
            <a:picLocks noChangeAspect="1"/>
          </p:cNvPicPr>
          <p:nvPr/>
        </p:nvPicPr>
        <p:blipFill>
          <a:blip r:embed="rId2"/>
          <a:stretch>
            <a:fillRect/>
          </a:stretch>
        </p:blipFill>
        <p:spPr>
          <a:xfrm>
            <a:off x="1571350" y="955964"/>
            <a:ext cx="9328947" cy="5292436"/>
          </a:xfrm>
          <a:prstGeom prst="rect">
            <a:avLst/>
          </a:prstGeom>
        </p:spPr>
      </p:pic>
    </p:spTree>
    <p:extLst>
      <p:ext uri="{BB962C8B-B14F-4D97-AF65-F5344CB8AC3E}">
        <p14:creationId xmlns:p14="http://schemas.microsoft.com/office/powerpoint/2010/main" val="1563631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2C0C60-830C-443E-9FFB-165A47224268}"/>
              </a:ext>
            </a:extLst>
          </p:cNvPr>
          <p:cNvPicPr>
            <a:picLocks noChangeAspect="1"/>
          </p:cNvPicPr>
          <p:nvPr/>
        </p:nvPicPr>
        <p:blipFill>
          <a:blip r:embed="rId2"/>
          <a:stretch>
            <a:fillRect/>
          </a:stretch>
        </p:blipFill>
        <p:spPr>
          <a:xfrm>
            <a:off x="2424544" y="762000"/>
            <a:ext cx="6607791" cy="5749636"/>
          </a:xfrm>
          <a:prstGeom prst="rect">
            <a:avLst/>
          </a:prstGeom>
        </p:spPr>
      </p:pic>
    </p:spTree>
    <p:extLst>
      <p:ext uri="{BB962C8B-B14F-4D97-AF65-F5344CB8AC3E}">
        <p14:creationId xmlns:p14="http://schemas.microsoft.com/office/powerpoint/2010/main" val="1719521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25C53-C598-219F-D5AF-4E0B9798E699}"/>
              </a:ext>
            </a:extLst>
          </p:cNvPr>
          <p:cNvPicPr>
            <a:picLocks noChangeAspect="1"/>
          </p:cNvPicPr>
          <p:nvPr/>
        </p:nvPicPr>
        <p:blipFill>
          <a:blip r:embed="rId2"/>
          <a:stretch>
            <a:fillRect/>
          </a:stretch>
        </p:blipFill>
        <p:spPr>
          <a:xfrm>
            <a:off x="2799511" y="643466"/>
            <a:ext cx="6592978" cy="5571067"/>
          </a:xfrm>
          <a:prstGeom prst="rect">
            <a:avLst/>
          </a:prstGeom>
        </p:spPr>
      </p:pic>
      <p:sp>
        <p:nvSpPr>
          <p:cNvPr id="4" name="AutoShape 2" descr="A photo showing a person holding a portable handheld X-ray imaging device with a compact C-shaped frame.">
            <a:extLst>
              <a:ext uri="{FF2B5EF4-FFF2-40B4-BE49-F238E27FC236}">
                <a16:creationId xmlns:a16="http://schemas.microsoft.com/office/drawing/2014/main" id="{8960B939-FB98-BBF7-A706-1E01BA7F02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90918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D7DF3E-68A5-B55D-6312-62A7994A5B27}"/>
              </a:ext>
            </a:extLst>
          </p:cNvPr>
          <p:cNvPicPr>
            <a:picLocks noChangeAspect="1"/>
          </p:cNvPicPr>
          <p:nvPr/>
        </p:nvPicPr>
        <p:blipFill>
          <a:blip r:embed="rId2"/>
          <a:stretch>
            <a:fillRect/>
          </a:stretch>
        </p:blipFill>
        <p:spPr>
          <a:xfrm>
            <a:off x="297873" y="1621700"/>
            <a:ext cx="11350032" cy="3352082"/>
          </a:xfrm>
          <a:prstGeom prst="rect">
            <a:avLst/>
          </a:prstGeom>
        </p:spPr>
      </p:pic>
    </p:spTree>
    <p:extLst>
      <p:ext uri="{BB962C8B-B14F-4D97-AF65-F5344CB8AC3E}">
        <p14:creationId xmlns:p14="http://schemas.microsoft.com/office/powerpoint/2010/main" val="261804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AE6DE-4A92-5260-549D-8778AD950640}"/>
              </a:ext>
            </a:extLst>
          </p:cNvPr>
          <p:cNvPicPr>
            <a:picLocks noChangeAspect="1"/>
          </p:cNvPicPr>
          <p:nvPr/>
        </p:nvPicPr>
        <p:blipFill rotWithShape="1">
          <a:blip r:embed="rId2"/>
          <a:srcRect t="23326" r="-1" b="14462"/>
          <a:stretch/>
        </p:blipFill>
        <p:spPr>
          <a:xfrm>
            <a:off x="321733" y="321733"/>
            <a:ext cx="11548534" cy="6214534"/>
          </a:xfrm>
          <a:prstGeom prst="rect">
            <a:avLst/>
          </a:prstGeom>
        </p:spPr>
      </p:pic>
    </p:spTree>
    <p:extLst>
      <p:ext uri="{BB962C8B-B14F-4D97-AF65-F5344CB8AC3E}">
        <p14:creationId xmlns:p14="http://schemas.microsoft.com/office/powerpoint/2010/main" val="11462836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675B82-3548-1626-5C4E-648A7EFA6F6C}"/>
              </a:ext>
            </a:extLst>
          </p:cNvPr>
          <p:cNvPicPr>
            <a:picLocks noChangeAspect="1"/>
          </p:cNvPicPr>
          <p:nvPr/>
        </p:nvPicPr>
        <p:blipFill>
          <a:blip r:embed="rId2"/>
          <a:stretch>
            <a:fillRect/>
          </a:stretch>
        </p:blipFill>
        <p:spPr>
          <a:xfrm>
            <a:off x="4394921" y="673120"/>
            <a:ext cx="2238375" cy="1533525"/>
          </a:xfrm>
          <a:prstGeom prst="rect">
            <a:avLst/>
          </a:prstGeom>
        </p:spPr>
      </p:pic>
      <p:pic>
        <p:nvPicPr>
          <p:cNvPr id="7" name="Picture 6">
            <a:extLst>
              <a:ext uri="{FF2B5EF4-FFF2-40B4-BE49-F238E27FC236}">
                <a16:creationId xmlns:a16="http://schemas.microsoft.com/office/drawing/2014/main" id="{C4F98C4C-22C3-8F4D-54F4-96313E5F020B}"/>
              </a:ext>
            </a:extLst>
          </p:cNvPr>
          <p:cNvPicPr>
            <a:picLocks noChangeAspect="1"/>
          </p:cNvPicPr>
          <p:nvPr/>
        </p:nvPicPr>
        <p:blipFill>
          <a:blip r:embed="rId3"/>
          <a:stretch>
            <a:fillRect/>
          </a:stretch>
        </p:blipFill>
        <p:spPr>
          <a:xfrm>
            <a:off x="2372928" y="3989381"/>
            <a:ext cx="7153275" cy="1676400"/>
          </a:xfrm>
          <a:prstGeom prst="rect">
            <a:avLst/>
          </a:prstGeom>
        </p:spPr>
      </p:pic>
      <p:sp>
        <p:nvSpPr>
          <p:cNvPr id="9" name="TextBox 8">
            <a:extLst>
              <a:ext uri="{FF2B5EF4-FFF2-40B4-BE49-F238E27FC236}">
                <a16:creationId xmlns:a16="http://schemas.microsoft.com/office/drawing/2014/main" id="{70B6BEEF-A27A-3FE0-D87D-67BCA89C957E}"/>
              </a:ext>
            </a:extLst>
          </p:cNvPr>
          <p:cNvSpPr txBox="1"/>
          <p:nvPr/>
        </p:nvSpPr>
        <p:spPr>
          <a:xfrm>
            <a:off x="909881" y="2531952"/>
            <a:ext cx="9973853" cy="923330"/>
          </a:xfrm>
          <a:prstGeom prst="rect">
            <a:avLst/>
          </a:prstGeom>
          <a:noFill/>
        </p:spPr>
        <p:txBody>
          <a:bodyPr wrap="square">
            <a:spAutoFit/>
          </a:bodyPr>
          <a:lstStyle/>
          <a:p>
            <a:r>
              <a:rPr lang="en-US" dirty="0"/>
              <a:t>A 1024 × 1024 image matrix sometimes is described as a 1000-line system. In DF, the spatial resolution is determined both by the image matrix and by the size of the image intensifier. Spatial resolution is limited by pixel size.</a:t>
            </a:r>
          </a:p>
        </p:txBody>
      </p:sp>
    </p:spTree>
    <p:extLst>
      <p:ext uri="{BB962C8B-B14F-4D97-AF65-F5344CB8AC3E}">
        <p14:creationId xmlns:p14="http://schemas.microsoft.com/office/powerpoint/2010/main" val="295587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F56C00-03FE-369C-9BFC-7D27FF51900F}"/>
              </a:ext>
            </a:extLst>
          </p:cNvPr>
          <p:cNvSpPr txBox="1"/>
          <p:nvPr/>
        </p:nvSpPr>
        <p:spPr>
          <a:xfrm>
            <a:off x="878774" y="790284"/>
            <a:ext cx="9981210" cy="923330"/>
          </a:xfrm>
          <a:prstGeom prst="rect">
            <a:avLst/>
          </a:prstGeom>
          <a:noFill/>
        </p:spPr>
        <p:txBody>
          <a:bodyPr wrap="square">
            <a:spAutoFit/>
          </a:bodyPr>
          <a:lstStyle/>
          <a:p>
            <a:r>
              <a:rPr lang="en-US" dirty="0"/>
              <a:t>A DF examination is conducted in much the same manner as a conventional fluoroscopic study. To the casual observer, the equipment is the same, but such is not the case. A computer has been added, as have multiple monitors and a more complex operating console</a:t>
            </a:r>
          </a:p>
        </p:txBody>
      </p:sp>
      <p:sp>
        <p:nvSpPr>
          <p:cNvPr id="5" name="TextBox 4">
            <a:extLst>
              <a:ext uri="{FF2B5EF4-FFF2-40B4-BE49-F238E27FC236}">
                <a16:creationId xmlns:a16="http://schemas.microsoft.com/office/drawing/2014/main" id="{5F710A5B-004F-88B5-2335-5E1B2048600D}"/>
              </a:ext>
            </a:extLst>
          </p:cNvPr>
          <p:cNvSpPr txBox="1"/>
          <p:nvPr/>
        </p:nvSpPr>
        <p:spPr>
          <a:xfrm>
            <a:off x="878774" y="2763522"/>
            <a:ext cx="9981210" cy="646331"/>
          </a:xfrm>
          <a:prstGeom prst="rect">
            <a:avLst/>
          </a:prstGeom>
          <a:noFill/>
        </p:spPr>
        <p:txBody>
          <a:bodyPr wrap="square">
            <a:spAutoFit/>
          </a:bodyPr>
          <a:lstStyle/>
          <a:p>
            <a:r>
              <a:rPr lang="en-US" dirty="0"/>
              <a:t>During DF, the under-table x-ray tube actually operates in the radiographic mode. Tube current is measured in hundreds of mA instead of less than 5 mA, as in image-intensifying fluoroscopy.</a:t>
            </a:r>
          </a:p>
        </p:txBody>
      </p:sp>
      <p:sp>
        <p:nvSpPr>
          <p:cNvPr id="7" name="TextBox 6">
            <a:extLst>
              <a:ext uri="{FF2B5EF4-FFF2-40B4-BE49-F238E27FC236}">
                <a16:creationId xmlns:a16="http://schemas.microsoft.com/office/drawing/2014/main" id="{15105032-231E-9094-B88A-808195008481}"/>
              </a:ext>
            </a:extLst>
          </p:cNvPr>
          <p:cNvSpPr txBox="1"/>
          <p:nvPr/>
        </p:nvSpPr>
        <p:spPr>
          <a:xfrm>
            <a:off x="978477" y="4449382"/>
            <a:ext cx="10235046" cy="923330"/>
          </a:xfrm>
          <a:prstGeom prst="rect">
            <a:avLst/>
          </a:prstGeom>
          <a:noFill/>
        </p:spPr>
        <p:txBody>
          <a:bodyPr wrap="square">
            <a:spAutoFit/>
          </a:bodyPr>
          <a:lstStyle/>
          <a:p>
            <a:r>
              <a:rPr lang="en-US" dirty="0"/>
              <a:t>This is not a problem, however. If the tube were energized continuously, it would fail because of thermal overloading, and the patient radiation dose would be exceedingly high. Images from DF are obtained by pulsing the x-ray beam in a manner called pulse-progressive fluoroscopy. </a:t>
            </a:r>
          </a:p>
        </p:txBody>
      </p:sp>
    </p:spTree>
    <p:extLst>
      <p:ext uri="{BB962C8B-B14F-4D97-AF65-F5344CB8AC3E}">
        <p14:creationId xmlns:p14="http://schemas.microsoft.com/office/powerpoint/2010/main" val="101012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4CEC12-E5D8-B66B-7C8B-B6C29936CA72}"/>
              </a:ext>
            </a:extLst>
          </p:cNvPr>
          <p:cNvSpPr txBox="1"/>
          <p:nvPr/>
        </p:nvSpPr>
        <p:spPr>
          <a:xfrm>
            <a:off x="678312" y="447972"/>
            <a:ext cx="10959506" cy="1200329"/>
          </a:xfrm>
          <a:prstGeom prst="rect">
            <a:avLst/>
          </a:prstGeom>
          <a:noFill/>
        </p:spPr>
        <p:txBody>
          <a:bodyPr wrap="square">
            <a:spAutoFit/>
          </a:bodyPr>
          <a:lstStyle/>
          <a:p>
            <a:r>
              <a:rPr lang="en-US" dirty="0"/>
              <a:t>The x-ray generator must be capable of switching on and off very rapidly. The time required for the x-ray tube to be switched on and reach selected levels of kilovolt peak (</a:t>
            </a:r>
            <a:r>
              <a:rPr lang="en-US" dirty="0" err="1"/>
              <a:t>kVp</a:t>
            </a:r>
            <a:r>
              <a:rPr lang="en-US" dirty="0"/>
              <a:t>) and mA is called the interrogation time. The time required for the x-ray tube to be switched off is the extinction time. DF systems must incorporate high-frequency generators with interrogation and extinction times of less than 1 </a:t>
            </a:r>
            <a:r>
              <a:rPr lang="en-US" dirty="0" err="1"/>
              <a:t>ms.</a:t>
            </a:r>
            <a:endParaRPr lang="en-US" dirty="0"/>
          </a:p>
        </p:txBody>
      </p:sp>
      <p:pic>
        <p:nvPicPr>
          <p:cNvPr id="5" name="Picture 4">
            <a:extLst>
              <a:ext uri="{FF2B5EF4-FFF2-40B4-BE49-F238E27FC236}">
                <a16:creationId xmlns:a16="http://schemas.microsoft.com/office/drawing/2014/main" id="{E9B144AC-4E13-6B47-3FC7-F3BF7E7FAB1E}"/>
              </a:ext>
            </a:extLst>
          </p:cNvPr>
          <p:cNvPicPr>
            <a:picLocks noChangeAspect="1"/>
          </p:cNvPicPr>
          <p:nvPr/>
        </p:nvPicPr>
        <p:blipFill>
          <a:blip r:embed="rId2"/>
          <a:stretch>
            <a:fillRect/>
          </a:stretch>
        </p:blipFill>
        <p:spPr>
          <a:xfrm>
            <a:off x="3913558" y="1754841"/>
            <a:ext cx="3926078" cy="3654273"/>
          </a:xfrm>
          <a:prstGeom prst="rect">
            <a:avLst/>
          </a:prstGeom>
        </p:spPr>
      </p:pic>
      <p:sp>
        <p:nvSpPr>
          <p:cNvPr id="7" name="TextBox 6">
            <a:extLst>
              <a:ext uri="{FF2B5EF4-FFF2-40B4-BE49-F238E27FC236}">
                <a16:creationId xmlns:a16="http://schemas.microsoft.com/office/drawing/2014/main" id="{DD7A7751-092C-4FCB-733D-3F7FC583A665}"/>
              </a:ext>
            </a:extLst>
          </p:cNvPr>
          <p:cNvSpPr txBox="1"/>
          <p:nvPr/>
        </p:nvSpPr>
        <p:spPr>
          <a:xfrm>
            <a:off x="327989" y="5896536"/>
            <a:ext cx="11577023" cy="369332"/>
          </a:xfrm>
          <a:prstGeom prst="rect">
            <a:avLst/>
          </a:prstGeom>
          <a:noFill/>
        </p:spPr>
        <p:txBody>
          <a:bodyPr wrap="square">
            <a:spAutoFit/>
          </a:bodyPr>
          <a:lstStyle/>
          <a:p>
            <a:r>
              <a:rPr lang="en-US" dirty="0">
                <a:solidFill>
                  <a:srgbClr val="FF0000"/>
                </a:solidFill>
              </a:rPr>
              <a:t>Pulse progressive fluoroscopy is essential for reducing patient radiation dose and should be routinely used</a:t>
            </a:r>
            <a:r>
              <a:rPr lang="en-US" dirty="0"/>
              <a:t>.</a:t>
            </a:r>
          </a:p>
        </p:txBody>
      </p:sp>
    </p:spTree>
    <p:extLst>
      <p:ext uri="{BB962C8B-B14F-4D97-AF65-F5344CB8AC3E}">
        <p14:creationId xmlns:p14="http://schemas.microsoft.com/office/powerpoint/2010/main" val="238927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7B13CC-FCCE-8B90-238E-05AE17BFE2A6}"/>
              </a:ext>
            </a:extLst>
          </p:cNvPr>
          <p:cNvSpPr txBox="1"/>
          <p:nvPr/>
        </p:nvSpPr>
        <p:spPr>
          <a:xfrm>
            <a:off x="641350" y="922635"/>
            <a:ext cx="11080750" cy="646331"/>
          </a:xfrm>
          <a:prstGeom prst="rect">
            <a:avLst/>
          </a:prstGeom>
          <a:noFill/>
        </p:spPr>
        <p:txBody>
          <a:bodyPr wrap="square">
            <a:spAutoFit/>
          </a:bodyPr>
          <a:lstStyle/>
          <a:p>
            <a:r>
              <a:rPr lang="en-US" dirty="0"/>
              <a:t>Operating the fluoroscope in a pulsed mode reduces the number of images each second, decreases the patient dose, and should match the dynamic motion of patient anatomy.</a:t>
            </a:r>
          </a:p>
        </p:txBody>
      </p:sp>
      <p:pic>
        <p:nvPicPr>
          <p:cNvPr id="5" name="Picture 4">
            <a:extLst>
              <a:ext uri="{FF2B5EF4-FFF2-40B4-BE49-F238E27FC236}">
                <a16:creationId xmlns:a16="http://schemas.microsoft.com/office/drawing/2014/main" id="{678B516C-ACC4-9C84-298B-0A2F0E8FAA04}"/>
              </a:ext>
            </a:extLst>
          </p:cNvPr>
          <p:cNvPicPr>
            <a:picLocks noChangeAspect="1"/>
          </p:cNvPicPr>
          <p:nvPr/>
        </p:nvPicPr>
        <p:blipFill>
          <a:blip r:embed="rId2"/>
          <a:stretch>
            <a:fillRect/>
          </a:stretch>
        </p:blipFill>
        <p:spPr>
          <a:xfrm>
            <a:off x="1738746" y="1987049"/>
            <a:ext cx="8492836" cy="4299332"/>
          </a:xfrm>
          <a:prstGeom prst="rect">
            <a:avLst/>
          </a:prstGeom>
        </p:spPr>
      </p:pic>
    </p:spTree>
    <p:extLst>
      <p:ext uri="{BB962C8B-B14F-4D97-AF65-F5344CB8AC3E}">
        <p14:creationId xmlns:p14="http://schemas.microsoft.com/office/powerpoint/2010/main" val="411667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6DE047-E8A3-0B5F-815F-89097AF9283F}"/>
              </a:ext>
            </a:extLst>
          </p:cNvPr>
          <p:cNvSpPr txBox="1"/>
          <p:nvPr/>
        </p:nvSpPr>
        <p:spPr>
          <a:xfrm>
            <a:off x="814943" y="556782"/>
            <a:ext cx="10882251" cy="923330"/>
          </a:xfrm>
          <a:prstGeom prst="rect">
            <a:avLst/>
          </a:prstGeom>
          <a:noFill/>
        </p:spPr>
        <p:txBody>
          <a:bodyPr wrap="square">
            <a:spAutoFit/>
          </a:bodyPr>
          <a:lstStyle/>
          <a:p>
            <a:r>
              <a:rPr lang="en-US" dirty="0"/>
              <a:t>A major change from conventional fluoroscopy to DF is the use of a charge-coupled device (CCD) instead of a TV camera tube. The CCD was developed in the 1970s for military applications, especially in night vision scopes. Today, CCDs are used in the digital camera, commercial television, security surveillance, and astronomy</a:t>
            </a:r>
          </a:p>
        </p:txBody>
      </p:sp>
      <p:sp>
        <p:nvSpPr>
          <p:cNvPr id="5" name="TextBox 4">
            <a:extLst>
              <a:ext uri="{FF2B5EF4-FFF2-40B4-BE49-F238E27FC236}">
                <a16:creationId xmlns:a16="http://schemas.microsoft.com/office/drawing/2014/main" id="{D819F083-EE01-A34D-B9D5-87812666DB1A}"/>
              </a:ext>
            </a:extLst>
          </p:cNvPr>
          <p:cNvSpPr txBox="1"/>
          <p:nvPr/>
        </p:nvSpPr>
        <p:spPr>
          <a:xfrm>
            <a:off x="814943" y="1682867"/>
            <a:ext cx="10882250" cy="646331"/>
          </a:xfrm>
          <a:prstGeom prst="rect">
            <a:avLst/>
          </a:prstGeom>
          <a:noFill/>
        </p:spPr>
        <p:txBody>
          <a:bodyPr wrap="square">
            <a:spAutoFit/>
          </a:bodyPr>
          <a:lstStyle/>
          <a:p>
            <a:r>
              <a:rPr lang="en-US" dirty="0"/>
              <a:t>The sensitive component of a CCD is a layer of crystalline silicon. When this silicon is illuminated, electrical charge is generated, which is then sampled, pixel by pixel, and manipulated to produce a digital image</a:t>
            </a:r>
          </a:p>
        </p:txBody>
      </p:sp>
      <p:pic>
        <p:nvPicPr>
          <p:cNvPr id="7" name="Picture 6">
            <a:extLst>
              <a:ext uri="{FF2B5EF4-FFF2-40B4-BE49-F238E27FC236}">
                <a16:creationId xmlns:a16="http://schemas.microsoft.com/office/drawing/2014/main" id="{EC670E05-EB88-396F-FF2D-E6A51CE2FD93}"/>
              </a:ext>
            </a:extLst>
          </p:cNvPr>
          <p:cNvPicPr>
            <a:picLocks noChangeAspect="1"/>
          </p:cNvPicPr>
          <p:nvPr/>
        </p:nvPicPr>
        <p:blipFill>
          <a:blip r:embed="rId2"/>
          <a:stretch>
            <a:fillRect/>
          </a:stretch>
        </p:blipFill>
        <p:spPr>
          <a:xfrm>
            <a:off x="3521033" y="2702547"/>
            <a:ext cx="4192113" cy="3186006"/>
          </a:xfrm>
          <a:prstGeom prst="rect">
            <a:avLst/>
          </a:prstGeom>
        </p:spPr>
      </p:pic>
    </p:spTree>
    <p:extLst>
      <p:ext uri="{BB962C8B-B14F-4D97-AF65-F5344CB8AC3E}">
        <p14:creationId xmlns:p14="http://schemas.microsoft.com/office/powerpoint/2010/main" val="1322242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1835</Words>
  <Application>Microsoft Office PowerPoint</Application>
  <PresentationFormat>Widescreen</PresentationFormat>
  <Paragraphs>49</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Digital Fluoroscopy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 of CCD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Jarek Stelmark</dc:creator>
  <cp:lastModifiedBy>Konrad Stelmark</cp:lastModifiedBy>
  <cp:revision>19</cp:revision>
  <dcterms:created xsi:type="dcterms:W3CDTF">2022-05-11T11:54:42Z</dcterms:created>
  <dcterms:modified xsi:type="dcterms:W3CDTF">2026-04-29T20:43:12Z</dcterms:modified>
</cp:coreProperties>
</file>