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304" r:id="rId4"/>
    <p:sldId id="259" r:id="rId5"/>
    <p:sldId id="261" r:id="rId6"/>
    <p:sldId id="264" r:id="rId7"/>
    <p:sldId id="287" r:id="rId8"/>
    <p:sldId id="265" r:id="rId9"/>
    <p:sldId id="289" r:id="rId10"/>
    <p:sldId id="288" r:id="rId11"/>
    <p:sldId id="267" r:id="rId12"/>
    <p:sldId id="291" r:id="rId13"/>
    <p:sldId id="269" r:id="rId14"/>
    <p:sldId id="292" r:id="rId15"/>
    <p:sldId id="268" r:id="rId16"/>
    <p:sldId id="286" r:id="rId17"/>
    <p:sldId id="272" r:id="rId18"/>
    <p:sldId id="270" r:id="rId19"/>
    <p:sldId id="271" r:id="rId20"/>
    <p:sldId id="273" r:id="rId21"/>
    <p:sldId id="274" r:id="rId22"/>
    <p:sldId id="284" r:id="rId23"/>
    <p:sldId id="275" r:id="rId24"/>
    <p:sldId id="276" r:id="rId25"/>
    <p:sldId id="283" r:id="rId26"/>
    <p:sldId id="277" r:id="rId27"/>
    <p:sldId id="278" r:id="rId28"/>
    <p:sldId id="279" r:id="rId29"/>
    <p:sldId id="281" r:id="rId30"/>
    <p:sldId id="280" r:id="rId31"/>
    <p:sldId id="294" r:id="rId32"/>
    <p:sldId id="282" r:id="rId33"/>
    <p:sldId id="29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p:cViewPr varScale="1">
        <p:scale>
          <a:sx n="140" d="100"/>
          <a:sy n="140" d="100"/>
        </p:scale>
        <p:origin x="14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8DD1E-C55A-BA2F-611A-09B2EBD943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E555C5-D771-E3A8-0325-521CBA11AF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58C015-8153-AFA0-977B-2732944D2DA7}"/>
              </a:ext>
            </a:extLst>
          </p:cNvPr>
          <p:cNvSpPr>
            <a:spLocks noGrp="1"/>
          </p:cNvSpPr>
          <p:nvPr>
            <p:ph type="dt" sz="half" idx="10"/>
          </p:nvPr>
        </p:nvSpPr>
        <p:spPr/>
        <p:txBody>
          <a:bodyPr/>
          <a:lstStyle/>
          <a:p>
            <a:fld id="{2839341F-8ABC-47C3-AC8F-9BF81CE022A1}" type="datetimeFigureOut">
              <a:rPr lang="en-US" smtClean="0"/>
              <a:t>10/19/2025</a:t>
            </a:fld>
            <a:endParaRPr lang="en-US"/>
          </a:p>
        </p:txBody>
      </p:sp>
      <p:sp>
        <p:nvSpPr>
          <p:cNvPr id="5" name="Footer Placeholder 4">
            <a:extLst>
              <a:ext uri="{FF2B5EF4-FFF2-40B4-BE49-F238E27FC236}">
                <a16:creationId xmlns:a16="http://schemas.microsoft.com/office/drawing/2014/main" id="{3BD4E4F3-A61F-282A-B169-18FE835330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4D6E3F-E3DB-1E16-1CEC-F9D6E239595C}"/>
              </a:ext>
            </a:extLst>
          </p:cNvPr>
          <p:cNvSpPr>
            <a:spLocks noGrp="1"/>
          </p:cNvSpPr>
          <p:nvPr>
            <p:ph type="sldNum" sz="quarter" idx="12"/>
          </p:nvPr>
        </p:nvSpPr>
        <p:spPr/>
        <p:txBody>
          <a:bodyPr/>
          <a:lstStyle/>
          <a:p>
            <a:fld id="{97B62A21-9BA7-4844-BF6C-FC03E4DCD4EF}" type="slidenum">
              <a:rPr lang="en-US" smtClean="0"/>
              <a:t>‹#›</a:t>
            </a:fld>
            <a:endParaRPr lang="en-US"/>
          </a:p>
        </p:txBody>
      </p:sp>
    </p:spTree>
    <p:extLst>
      <p:ext uri="{BB962C8B-B14F-4D97-AF65-F5344CB8AC3E}">
        <p14:creationId xmlns:p14="http://schemas.microsoft.com/office/powerpoint/2010/main" val="3880921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D4144-4385-7E5A-4499-C012547FF8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60D390-D73B-569D-7622-B2661C14E1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3107A-6C5A-D1B3-3575-301BAF508363}"/>
              </a:ext>
            </a:extLst>
          </p:cNvPr>
          <p:cNvSpPr>
            <a:spLocks noGrp="1"/>
          </p:cNvSpPr>
          <p:nvPr>
            <p:ph type="dt" sz="half" idx="10"/>
          </p:nvPr>
        </p:nvSpPr>
        <p:spPr/>
        <p:txBody>
          <a:bodyPr/>
          <a:lstStyle/>
          <a:p>
            <a:fld id="{2839341F-8ABC-47C3-AC8F-9BF81CE022A1}" type="datetimeFigureOut">
              <a:rPr lang="en-US" smtClean="0"/>
              <a:t>10/19/2025</a:t>
            </a:fld>
            <a:endParaRPr lang="en-US"/>
          </a:p>
        </p:txBody>
      </p:sp>
      <p:sp>
        <p:nvSpPr>
          <p:cNvPr id="5" name="Footer Placeholder 4">
            <a:extLst>
              <a:ext uri="{FF2B5EF4-FFF2-40B4-BE49-F238E27FC236}">
                <a16:creationId xmlns:a16="http://schemas.microsoft.com/office/drawing/2014/main" id="{EF5C7DA5-2CAD-CAC4-9993-7DC42A407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DE7B0F-7964-AA1A-9E48-F3CBF0F6524F}"/>
              </a:ext>
            </a:extLst>
          </p:cNvPr>
          <p:cNvSpPr>
            <a:spLocks noGrp="1"/>
          </p:cNvSpPr>
          <p:nvPr>
            <p:ph type="sldNum" sz="quarter" idx="12"/>
          </p:nvPr>
        </p:nvSpPr>
        <p:spPr/>
        <p:txBody>
          <a:bodyPr/>
          <a:lstStyle/>
          <a:p>
            <a:fld id="{97B62A21-9BA7-4844-BF6C-FC03E4DCD4EF}" type="slidenum">
              <a:rPr lang="en-US" smtClean="0"/>
              <a:t>‹#›</a:t>
            </a:fld>
            <a:endParaRPr lang="en-US"/>
          </a:p>
        </p:txBody>
      </p:sp>
    </p:spTree>
    <p:extLst>
      <p:ext uri="{BB962C8B-B14F-4D97-AF65-F5344CB8AC3E}">
        <p14:creationId xmlns:p14="http://schemas.microsoft.com/office/powerpoint/2010/main" val="125867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43DE94-70FB-8380-5C18-B2DE00519A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2CC39C-35E8-767A-5D98-5426B7A3D1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DE2EF6-B956-5D84-E52C-F88EA597D023}"/>
              </a:ext>
            </a:extLst>
          </p:cNvPr>
          <p:cNvSpPr>
            <a:spLocks noGrp="1"/>
          </p:cNvSpPr>
          <p:nvPr>
            <p:ph type="dt" sz="half" idx="10"/>
          </p:nvPr>
        </p:nvSpPr>
        <p:spPr/>
        <p:txBody>
          <a:bodyPr/>
          <a:lstStyle/>
          <a:p>
            <a:fld id="{2839341F-8ABC-47C3-AC8F-9BF81CE022A1}" type="datetimeFigureOut">
              <a:rPr lang="en-US" smtClean="0"/>
              <a:t>10/19/2025</a:t>
            </a:fld>
            <a:endParaRPr lang="en-US"/>
          </a:p>
        </p:txBody>
      </p:sp>
      <p:sp>
        <p:nvSpPr>
          <p:cNvPr id="5" name="Footer Placeholder 4">
            <a:extLst>
              <a:ext uri="{FF2B5EF4-FFF2-40B4-BE49-F238E27FC236}">
                <a16:creationId xmlns:a16="http://schemas.microsoft.com/office/drawing/2014/main" id="{9A64BEF0-56E7-D05B-5C1F-ED1E6632E3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AB893B-73B1-1880-3EE4-46F9E6261A2B}"/>
              </a:ext>
            </a:extLst>
          </p:cNvPr>
          <p:cNvSpPr>
            <a:spLocks noGrp="1"/>
          </p:cNvSpPr>
          <p:nvPr>
            <p:ph type="sldNum" sz="quarter" idx="12"/>
          </p:nvPr>
        </p:nvSpPr>
        <p:spPr/>
        <p:txBody>
          <a:bodyPr/>
          <a:lstStyle/>
          <a:p>
            <a:fld id="{97B62A21-9BA7-4844-BF6C-FC03E4DCD4EF}" type="slidenum">
              <a:rPr lang="en-US" smtClean="0"/>
              <a:t>‹#›</a:t>
            </a:fld>
            <a:endParaRPr lang="en-US"/>
          </a:p>
        </p:txBody>
      </p:sp>
    </p:spTree>
    <p:extLst>
      <p:ext uri="{BB962C8B-B14F-4D97-AF65-F5344CB8AC3E}">
        <p14:creationId xmlns:p14="http://schemas.microsoft.com/office/powerpoint/2010/main" val="3369753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AF92-B7D1-5206-3F00-7340A1F419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4D84AC-A664-DD7A-A4C0-F420CDA8F8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DA71C2-0210-FBCB-FFD2-A51D5D7B20F3}"/>
              </a:ext>
            </a:extLst>
          </p:cNvPr>
          <p:cNvSpPr>
            <a:spLocks noGrp="1"/>
          </p:cNvSpPr>
          <p:nvPr>
            <p:ph type="dt" sz="half" idx="10"/>
          </p:nvPr>
        </p:nvSpPr>
        <p:spPr/>
        <p:txBody>
          <a:bodyPr/>
          <a:lstStyle/>
          <a:p>
            <a:fld id="{2839341F-8ABC-47C3-AC8F-9BF81CE022A1}" type="datetimeFigureOut">
              <a:rPr lang="en-US" smtClean="0"/>
              <a:t>10/19/2025</a:t>
            </a:fld>
            <a:endParaRPr lang="en-US"/>
          </a:p>
        </p:txBody>
      </p:sp>
      <p:sp>
        <p:nvSpPr>
          <p:cNvPr id="5" name="Footer Placeholder 4">
            <a:extLst>
              <a:ext uri="{FF2B5EF4-FFF2-40B4-BE49-F238E27FC236}">
                <a16:creationId xmlns:a16="http://schemas.microsoft.com/office/drawing/2014/main" id="{33DF886F-637A-850D-1363-F87DE5F625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FCC61B-076D-E804-3B15-CDA463F5F207}"/>
              </a:ext>
            </a:extLst>
          </p:cNvPr>
          <p:cNvSpPr>
            <a:spLocks noGrp="1"/>
          </p:cNvSpPr>
          <p:nvPr>
            <p:ph type="sldNum" sz="quarter" idx="12"/>
          </p:nvPr>
        </p:nvSpPr>
        <p:spPr/>
        <p:txBody>
          <a:bodyPr/>
          <a:lstStyle/>
          <a:p>
            <a:fld id="{97B62A21-9BA7-4844-BF6C-FC03E4DCD4EF}" type="slidenum">
              <a:rPr lang="en-US" smtClean="0"/>
              <a:t>‹#›</a:t>
            </a:fld>
            <a:endParaRPr lang="en-US"/>
          </a:p>
        </p:txBody>
      </p:sp>
    </p:spTree>
    <p:extLst>
      <p:ext uri="{BB962C8B-B14F-4D97-AF65-F5344CB8AC3E}">
        <p14:creationId xmlns:p14="http://schemas.microsoft.com/office/powerpoint/2010/main" val="209030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C1D96-DC48-D578-0395-5E24B2C97F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C9F4CB-13CC-4E0D-D248-AA84CDF2843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31A0B9-0BE6-F8E9-17BE-73D4C4B72757}"/>
              </a:ext>
            </a:extLst>
          </p:cNvPr>
          <p:cNvSpPr>
            <a:spLocks noGrp="1"/>
          </p:cNvSpPr>
          <p:nvPr>
            <p:ph type="dt" sz="half" idx="10"/>
          </p:nvPr>
        </p:nvSpPr>
        <p:spPr/>
        <p:txBody>
          <a:bodyPr/>
          <a:lstStyle/>
          <a:p>
            <a:fld id="{2839341F-8ABC-47C3-AC8F-9BF81CE022A1}" type="datetimeFigureOut">
              <a:rPr lang="en-US" smtClean="0"/>
              <a:t>10/19/2025</a:t>
            </a:fld>
            <a:endParaRPr lang="en-US"/>
          </a:p>
        </p:txBody>
      </p:sp>
      <p:sp>
        <p:nvSpPr>
          <p:cNvPr id="5" name="Footer Placeholder 4">
            <a:extLst>
              <a:ext uri="{FF2B5EF4-FFF2-40B4-BE49-F238E27FC236}">
                <a16:creationId xmlns:a16="http://schemas.microsoft.com/office/drawing/2014/main" id="{689C2310-3EC7-BB3C-F313-B9F4634DC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172CB2-89C0-5BBA-E61B-19AED1E3ED57}"/>
              </a:ext>
            </a:extLst>
          </p:cNvPr>
          <p:cNvSpPr>
            <a:spLocks noGrp="1"/>
          </p:cNvSpPr>
          <p:nvPr>
            <p:ph type="sldNum" sz="quarter" idx="12"/>
          </p:nvPr>
        </p:nvSpPr>
        <p:spPr/>
        <p:txBody>
          <a:bodyPr/>
          <a:lstStyle/>
          <a:p>
            <a:fld id="{97B62A21-9BA7-4844-BF6C-FC03E4DCD4EF}" type="slidenum">
              <a:rPr lang="en-US" smtClean="0"/>
              <a:t>‹#›</a:t>
            </a:fld>
            <a:endParaRPr lang="en-US"/>
          </a:p>
        </p:txBody>
      </p:sp>
    </p:spTree>
    <p:extLst>
      <p:ext uri="{BB962C8B-B14F-4D97-AF65-F5344CB8AC3E}">
        <p14:creationId xmlns:p14="http://schemas.microsoft.com/office/powerpoint/2010/main" val="2900301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BB327-375D-BB94-1481-735E8DA3BF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E62EEE-AE0B-5946-EA43-B60C455DB9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AD3DA4-6586-2586-39A6-426BB18DFC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81A986-8CC8-FE9F-8972-91703E86ABE3}"/>
              </a:ext>
            </a:extLst>
          </p:cNvPr>
          <p:cNvSpPr>
            <a:spLocks noGrp="1"/>
          </p:cNvSpPr>
          <p:nvPr>
            <p:ph type="dt" sz="half" idx="10"/>
          </p:nvPr>
        </p:nvSpPr>
        <p:spPr/>
        <p:txBody>
          <a:bodyPr/>
          <a:lstStyle/>
          <a:p>
            <a:fld id="{2839341F-8ABC-47C3-AC8F-9BF81CE022A1}" type="datetimeFigureOut">
              <a:rPr lang="en-US" smtClean="0"/>
              <a:t>10/19/2025</a:t>
            </a:fld>
            <a:endParaRPr lang="en-US"/>
          </a:p>
        </p:txBody>
      </p:sp>
      <p:sp>
        <p:nvSpPr>
          <p:cNvPr id="6" name="Footer Placeholder 5">
            <a:extLst>
              <a:ext uri="{FF2B5EF4-FFF2-40B4-BE49-F238E27FC236}">
                <a16:creationId xmlns:a16="http://schemas.microsoft.com/office/drawing/2014/main" id="{ADDFCBA9-8225-3D3F-14F5-31A34803E8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609AA-9722-70E4-9CAD-676D4FCEB4E6}"/>
              </a:ext>
            </a:extLst>
          </p:cNvPr>
          <p:cNvSpPr>
            <a:spLocks noGrp="1"/>
          </p:cNvSpPr>
          <p:nvPr>
            <p:ph type="sldNum" sz="quarter" idx="12"/>
          </p:nvPr>
        </p:nvSpPr>
        <p:spPr/>
        <p:txBody>
          <a:bodyPr/>
          <a:lstStyle/>
          <a:p>
            <a:fld id="{97B62A21-9BA7-4844-BF6C-FC03E4DCD4EF}" type="slidenum">
              <a:rPr lang="en-US" smtClean="0"/>
              <a:t>‹#›</a:t>
            </a:fld>
            <a:endParaRPr lang="en-US"/>
          </a:p>
        </p:txBody>
      </p:sp>
    </p:spTree>
    <p:extLst>
      <p:ext uri="{BB962C8B-B14F-4D97-AF65-F5344CB8AC3E}">
        <p14:creationId xmlns:p14="http://schemas.microsoft.com/office/powerpoint/2010/main" val="290468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7168-FAAE-DB6F-1D51-22AC044F23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8BFC0B-7D5D-87CE-87F3-EC508C3CFF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684A3B-CA71-9A6B-D805-84997E3A62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844F3C-4776-C46F-002E-A674A7FF42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F7F71F-7E93-C921-7341-598D3B3EE2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855A7F-C73C-07F8-C296-5DC2AAC42933}"/>
              </a:ext>
            </a:extLst>
          </p:cNvPr>
          <p:cNvSpPr>
            <a:spLocks noGrp="1"/>
          </p:cNvSpPr>
          <p:nvPr>
            <p:ph type="dt" sz="half" idx="10"/>
          </p:nvPr>
        </p:nvSpPr>
        <p:spPr/>
        <p:txBody>
          <a:bodyPr/>
          <a:lstStyle/>
          <a:p>
            <a:fld id="{2839341F-8ABC-47C3-AC8F-9BF81CE022A1}" type="datetimeFigureOut">
              <a:rPr lang="en-US" smtClean="0"/>
              <a:t>10/19/2025</a:t>
            </a:fld>
            <a:endParaRPr lang="en-US"/>
          </a:p>
        </p:txBody>
      </p:sp>
      <p:sp>
        <p:nvSpPr>
          <p:cNvPr id="8" name="Footer Placeholder 7">
            <a:extLst>
              <a:ext uri="{FF2B5EF4-FFF2-40B4-BE49-F238E27FC236}">
                <a16:creationId xmlns:a16="http://schemas.microsoft.com/office/drawing/2014/main" id="{CC5E986F-542F-6098-9639-544747FD9D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2457BC-1AA6-B0E0-EAA1-23B890792A03}"/>
              </a:ext>
            </a:extLst>
          </p:cNvPr>
          <p:cNvSpPr>
            <a:spLocks noGrp="1"/>
          </p:cNvSpPr>
          <p:nvPr>
            <p:ph type="sldNum" sz="quarter" idx="12"/>
          </p:nvPr>
        </p:nvSpPr>
        <p:spPr/>
        <p:txBody>
          <a:bodyPr/>
          <a:lstStyle/>
          <a:p>
            <a:fld id="{97B62A21-9BA7-4844-BF6C-FC03E4DCD4EF}" type="slidenum">
              <a:rPr lang="en-US" smtClean="0"/>
              <a:t>‹#›</a:t>
            </a:fld>
            <a:endParaRPr lang="en-US"/>
          </a:p>
        </p:txBody>
      </p:sp>
    </p:spTree>
    <p:extLst>
      <p:ext uri="{BB962C8B-B14F-4D97-AF65-F5344CB8AC3E}">
        <p14:creationId xmlns:p14="http://schemas.microsoft.com/office/powerpoint/2010/main" val="126050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401A3-8584-8327-0ACF-5AEEA0B4FD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629C50-1CC8-A3B2-8802-FB666CC83110}"/>
              </a:ext>
            </a:extLst>
          </p:cNvPr>
          <p:cNvSpPr>
            <a:spLocks noGrp="1"/>
          </p:cNvSpPr>
          <p:nvPr>
            <p:ph type="dt" sz="half" idx="10"/>
          </p:nvPr>
        </p:nvSpPr>
        <p:spPr/>
        <p:txBody>
          <a:bodyPr/>
          <a:lstStyle/>
          <a:p>
            <a:fld id="{2839341F-8ABC-47C3-AC8F-9BF81CE022A1}" type="datetimeFigureOut">
              <a:rPr lang="en-US" smtClean="0"/>
              <a:t>10/19/2025</a:t>
            </a:fld>
            <a:endParaRPr lang="en-US"/>
          </a:p>
        </p:txBody>
      </p:sp>
      <p:sp>
        <p:nvSpPr>
          <p:cNvPr id="4" name="Footer Placeholder 3">
            <a:extLst>
              <a:ext uri="{FF2B5EF4-FFF2-40B4-BE49-F238E27FC236}">
                <a16:creationId xmlns:a16="http://schemas.microsoft.com/office/drawing/2014/main" id="{C1AC6D06-89E5-AB8D-D3A7-817CB14A32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737BD1-C3E2-8429-5154-7CCE92E996A2}"/>
              </a:ext>
            </a:extLst>
          </p:cNvPr>
          <p:cNvSpPr>
            <a:spLocks noGrp="1"/>
          </p:cNvSpPr>
          <p:nvPr>
            <p:ph type="sldNum" sz="quarter" idx="12"/>
          </p:nvPr>
        </p:nvSpPr>
        <p:spPr/>
        <p:txBody>
          <a:bodyPr/>
          <a:lstStyle/>
          <a:p>
            <a:fld id="{97B62A21-9BA7-4844-BF6C-FC03E4DCD4EF}" type="slidenum">
              <a:rPr lang="en-US" smtClean="0"/>
              <a:t>‹#›</a:t>
            </a:fld>
            <a:endParaRPr lang="en-US"/>
          </a:p>
        </p:txBody>
      </p:sp>
    </p:spTree>
    <p:extLst>
      <p:ext uri="{BB962C8B-B14F-4D97-AF65-F5344CB8AC3E}">
        <p14:creationId xmlns:p14="http://schemas.microsoft.com/office/powerpoint/2010/main" val="2246193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8CCE2B-EEC0-2F82-2A4B-947ED97513B5}"/>
              </a:ext>
            </a:extLst>
          </p:cNvPr>
          <p:cNvSpPr>
            <a:spLocks noGrp="1"/>
          </p:cNvSpPr>
          <p:nvPr>
            <p:ph type="dt" sz="half" idx="10"/>
          </p:nvPr>
        </p:nvSpPr>
        <p:spPr/>
        <p:txBody>
          <a:bodyPr/>
          <a:lstStyle/>
          <a:p>
            <a:fld id="{2839341F-8ABC-47C3-AC8F-9BF81CE022A1}" type="datetimeFigureOut">
              <a:rPr lang="en-US" smtClean="0"/>
              <a:t>10/19/2025</a:t>
            </a:fld>
            <a:endParaRPr lang="en-US"/>
          </a:p>
        </p:txBody>
      </p:sp>
      <p:sp>
        <p:nvSpPr>
          <p:cNvPr id="3" name="Footer Placeholder 2">
            <a:extLst>
              <a:ext uri="{FF2B5EF4-FFF2-40B4-BE49-F238E27FC236}">
                <a16:creationId xmlns:a16="http://schemas.microsoft.com/office/drawing/2014/main" id="{731E7FFE-79D4-40DB-9DA6-561FEE11CC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1F2689-439A-4968-ABF5-1661D7BEC955}"/>
              </a:ext>
            </a:extLst>
          </p:cNvPr>
          <p:cNvSpPr>
            <a:spLocks noGrp="1"/>
          </p:cNvSpPr>
          <p:nvPr>
            <p:ph type="sldNum" sz="quarter" idx="12"/>
          </p:nvPr>
        </p:nvSpPr>
        <p:spPr/>
        <p:txBody>
          <a:bodyPr/>
          <a:lstStyle/>
          <a:p>
            <a:fld id="{97B62A21-9BA7-4844-BF6C-FC03E4DCD4EF}" type="slidenum">
              <a:rPr lang="en-US" smtClean="0"/>
              <a:t>‹#›</a:t>
            </a:fld>
            <a:endParaRPr lang="en-US"/>
          </a:p>
        </p:txBody>
      </p:sp>
    </p:spTree>
    <p:extLst>
      <p:ext uri="{BB962C8B-B14F-4D97-AF65-F5344CB8AC3E}">
        <p14:creationId xmlns:p14="http://schemas.microsoft.com/office/powerpoint/2010/main" val="1046860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8FCC-DA62-BD8C-66B9-48D0395F8F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BC1DA7-88D1-E33F-7026-5D1C7A669D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C9F77B-2715-8843-9968-97C3332ED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DC8DFC-D5E9-7084-A73C-1933AC966F92}"/>
              </a:ext>
            </a:extLst>
          </p:cNvPr>
          <p:cNvSpPr>
            <a:spLocks noGrp="1"/>
          </p:cNvSpPr>
          <p:nvPr>
            <p:ph type="dt" sz="half" idx="10"/>
          </p:nvPr>
        </p:nvSpPr>
        <p:spPr/>
        <p:txBody>
          <a:bodyPr/>
          <a:lstStyle/>
          <a:p>
            <a:fld id="{2839341F-8ABC-47C3-AC8F-9BF81CE022A1}" type="datetimeFigureOut">
              <a:rPr lang="en-US" smtClean="0"/>
              <a:t>10/19/2025</a:t>
            </a:fld>
            <a:endParaRPr lang="en-US"/>
          </a:p>
        </p:txBody>
      </p:sp>
      <p:sp>
        <p:nvSpPr>
          <p:cNvPr id="6" name="Footer Placeholder 5">
            <a:extLst>
              <a:ext uri="{FF2B5EF4-FFF2-40B4-BE49-F238E27FC236}">
                <a16:creationId xmlns:a16="http://schemas.microsoft.com/office/drawing/2014/main" id="{F315C1EF-1057-414D-FE68-B932B14F1E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F5D8EC-4DF3-10CE-0732-EAA2BD4E6FC5}"/>
              </a:ext>
            </a:extLst>
          </p:cNvPr>
          <p:cNvSpPr>
            <a:spLocks noGrp="1"/>
          </p:cNvSpPr>
          <p:nvPr>
            <p:ph type="sldNum" sz="quarter" idx="12"/>
          </p:nvPr>
        </p:nvSpPr>
        <p:spPr/>
        <p:txBody>
          <a:bodyPr/>
          <a:lstStyle/>
          <a:p>
            <a:fld id="{97B62A21-9BA7-4844-BF6C-FC03E4DCD4EF}" type="slidenum">
              <a:rPr lang="en-US" smtClean="0"/>
              <a:t>‹#›</a:t>
            </a:fld>
            <a:endParaRPr lang="en-US"/>
          </a:p>
        </p:txBody>
      </p:sp>
    </p:spTree>
    <p:extLst>
      <p:ext uri="{BB962C8B-B14F-4D97-AF65-F5344CB8AC3E}">
        <p14:creationId xmlns:p14="http://schemas.microsoft.com/office/powerpoint/2010/main" val="617056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933C9-09F7-81E1-30BF-5BA3AFFF78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19C2CA-C26D-7EAE-EE57-049F108D5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7FBE2E-8B63-754E-5BD8-D02C363A3A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08F2AC-1063-66E8-0984-528C2B5E0316}"/>
              </a:ext>
            </a:extLst>
          </p:cNvPr>
          <p:cNvSpPr>
            <a:spLocks noGrp="1"/>
          </p:cNvSpPr>
          <p:nvPr>
            <p:ph type="dt" sz="half" idx="10"/>
          </p:nvPr>
        </p:nvSpPr>
        <p:spPr/>
        <p:txBody>
          <a:bodyPr/>
          <a:lstStyle/>
          <a:p>
            <a:fld id="{2839341F-8ABC-47C3-AC8F-9BF81CE022A1}" type="datetimeFigureOut">
              <a:rPr lang="en-US" smtClean="0"/>
              <a:t>10/19/2025</a:t>
            </a:fld>
            <a:endParaRPr lang="en-US"/>
          </a:p>
        </p:txBody>
      </p:sp>
      <p:sp>
        <p:nvSpPr>
          <p:cNvPr id="6" name="Footer Placeholder 5">
            <a:extLst>
              <a:ext uri="{FF2B5EF4-FFF2-40B4-BE49-F238E27FC236}">
                <a16:creationId xmlns:a16="http://schemas.microsoft.com/office/drawing/2014/main" id="{B7B6BC78-F3FE-D315-B142-37D06198D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9A822D-2DA8-9CF8-7B1D-388D72D63FC3}"/>
              </a:ext>
            </a:extLst>
          </p:cNvPr>
          <p:cNvSpPr>
            <a:spLocks noGrp="1"/>
          </p:cNvSpPr>
          <p:nvPr>
            <p:ph type="sldNum" sz="quarter" idx="12"/>
          </p:nvPr>
        </p:nvSpPr>
        <p:spPr/>
        <p:txBody>
          <a:bodyPr/>
          <a:lstStyle/>
          <a:p>
            <a:fld id="{97B62A21-9BA7-4844-BF6C-FC03E4DCD4EF}" type="slidenum">
              <a:rPr lang="en-US" smtClean="0"/>
              <a:t>‹#›</a:t>
            </a:fld>
            <a:endParaRPr lang="en-US"/>
          </a:p>
        </p:txBody>
      </p:sp>
    </p:spTree>
    <p:extLst>
      <p:ext uri="{BB962C8B-B14F-4D97-AF65-F5344CB8AC3E}">
        <p14:creationId xmlns:p14="http://schemas.microsoft.com/office/powerpoint/2010/main" val="103951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C1121-8801-9DCB-C722-4217FC20B0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9D9479-39B5-C3ED-EA0B-6C466C33D9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B9CBC8-F523-64DE-0DFE-CBF2D2CF6D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39341F-8ABC-47C3-AC8F-9BF81CE022A1}" type="datetimeFigureOut">
              <a:rPr lang="en-US" smtClean="0"/>
              <a:t>10/19/2025</a:t>
            </a:fld>
            <a:endParaRPr lang="en-US"/>
          </a:p>
        </p:txBody>
      </p:sp>
      <p:sp>
        <p:nvSpPr>
          <p:cNvPr id="5" name="Footer Placeholder 4">
            <a:extLst>
              <a:ext uri="{FF2B5EF4-FFF2-40B4-BE49-F238E27FC236}">
                <a16:creationId xmlns:a16="http://schemas.microsoft.com/office/drawing/2014/main" id="{5C771C6E-338A-C1E4-BD72-975DDD9C51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5B53695-A4D1-2D66-982C-226BDBAB71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B62A21-9BA7-4844-BF6C-FC03E4DCD4EF}" type="slidenum">
              <a:rPr lang="en-US" smtClean="0"/>
              <a:t>‹#›</a:t>
            </a:fld>
            <a:endParaRPr lang="en-US"/>
          </a:p>
        </p:txBody>
      </p:sp>
    </p:spTree>
    <p:extLst>
      <p:ext uri="{BB962C8B-B14F-4D97-AF65-F5344CB8AC3E}">
        <p14:creationId xmlns:p14="http://schemas.microsoft.com/office/powerpoint/2010/main" val="629160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68736A-8976-5D9C-C898-9470AE48184F}"/>
              </a:ext>
            </a:extLst>
          </p:cNvPr>
          <p:cNvSpPr txBox="1"/>
          <p:nvPr/>
        </p:nvSpPr>
        <p:spPr>
          <a:xfrm>
            <a:off x="1823197" y="786652"/>
            <a:ext cx="8545606" cy="2246769"/>
          </a:xfrm>
          <a:prstGeom prst="rect">
            <a:avLst/>
          </a:prstGeom>
          <a:noFill/>
        </p:spPr>
        <p:txBody>
          <a:bodyPr wrap="square">
            <a:spAutoFit/>
          </a:bodyPr>
          <a:lstStyle/>
          <a:p>
            <a:pPr algn="ctr">
              <a:buNone/>
            </a:pPr>
            <a:r>
              <a:rPr lang="en-US" sz="3200" b="1" dirty="0"/>
              <a:t>Radiographic Grids 1</a:t>
            </a:r>
          </a:p>
          <a:p>
            <a:pPr>
              <a:buNone/>
            </a:pPr>
            <a:endParaRPr lang="en-US" dirty="0"/>
          </a:p>
          <a:p>
            <a:pPr>
              <a:buNone/>
            </a:pPr>
            <a:endParaRPr lang="en-US" dirty="0"/>
          </a:p>
          <a:p>
            <a:pPr algn="ctr">
              <a:buNone/>
            </a:pPr>
            <a:br>
              <a:rPr lang="en-US" dirty="0"/>
            </a:br>
            <a:r>
              <a:rPr lang="en-US" b="1" dirty="0"/>
              <a:t>Prof. Jarek Stelmark</a:t>
            </a:r>
          </a:p>
          <a:p>
            <a:pPr algn="ctr">
              <a:buNone/>
            </a:pPr>
            <a:br>
              <a:rPr lang="en-US" dirty="0"/>
            </a:br>
            <a:r>
              <a:rPr lang="en-US" dirty="0"/>
              <a:t>Hostos Community College – The City University of New York</a:t>
            </a:r>
          </a:p>
        </p:txBody>
      </p:sp>
      <p:pic>
        <p:nvPicPr>
          <p:cNvPr id="1026" name="Picture 2" descr="Reciprocating grid | definition of reciprocating grid by Medical dictionary">
            <a:extLst>
              <a:ext uri="{FF2B5EF4-FFF2-40B4-BE49-F238E27FC236}">
                <a16:creationId xmlns:a16="http://schemas.microsoft.com/office/drawing/2014/main" id="{E439AF46-69B2-320A-5BA8-819D429AC2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4861" y="3336832"/>
            <a:ext cx="3551311" cy="31369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5" name="Rectangle 2765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57" name="Freeform: Shape 2765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59" name="Rectangle 2765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61" name="Rectangle 2766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63" name="Freeform: Shape 2766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665" name="Isosceles Triangle 2766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0" name="Picture 2">
            <a:extLst>
              <a:ext uri="{FF2B5EF4-FFF2-40B4-BE49-F238E27FC236}">
                <a16:creationId xmlns:a16="http://schemas.microsoft.com/office/drawing/2014/main" id="{149C3A23-4E9F-FEF4-C359-26FA9E8DA2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75731" y="643467"/>
            <a:ext cx="6440537" cy="5571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67" name="Isosceles Triangle 2766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79" name="Rectangle 2867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1" name="Right Triangle 2868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83" name="Rectangle 2868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Rectangle 1">
            <a:extLst>
              <a:ext uri="{FF2B5EF4-FFF2-40B4-BE49-F238E27FC236}">
                <a16:creationId xmlns:a16="http://schemas.microsoft.com/office/drawing/2014/main" id="{EDF25587-432A-D78C-AD30-1987BF39B80D}"/>
              </a:ext>
            </a:extLst>
          </p:cNvPr>
          <p:cNvSpPr>
            <a:spLocks noChangeArrowheads="1"/>
          </p:cNvSpPr>
          <p:nvPr/>
        </p:nvSpPr>
        <p:spPr bwMode="auto">
          <a:xfrm>
            <a:off x="1285240" y="2969469"/>
            <a:ext cx="8074815" cy="28003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indent="-228600">
              <a:lnSpc>
                <a:spcPct val="90000"/>
              </a:lnSpc>
              <a:spcBef>
                <a:spcPct val="0"/>
              </a:spcBef>
              <a:spcAft>
                <a:spcPts val="600"/>
              </a:spcAft>
              <a:buClrTx/>
              <a:buFont typeface="Arial" panose="020B0604020202020204" pitchFamily="34" charset="0"/>
              <a:buChar char="•"/>
            </a:pPr>
            <a:r>
              <a:rPr lang="en-US" altLang="en-US">
                <a:latin typeface="+mn-lt"/>
              </a:rPr>
              <a:t>If the angle of a scattered x-ray is great enough to cause it to intersect a lead grid strip, it will be absorbed. If the angle is slight, the scattered x-ray will be transmitted similarly to a primary x-ray. Laboratory measurements show that high-quality grids can attenuate 80% to 90% of the scatter radiation. Such a grid is said to exhibit good “cleanup.”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7" name="Rectangle 3072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29" name="Freeform: Shape 3072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31" name="Rectangle 3073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3" name="Rectangle 3073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5" name="Freeform: Shape 3073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737" name="Isosceles Triangle 3073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a:extLst>
              <a:ext uri="{FF2B5EF4-FFF2-40B4-BE49-F238E27FC236}">
                <a16:creationId xmlns:a16="http://schemas.microsoft.com/office/drawing/2014/main" id="{FDDB4BD4-A92B-DDDA-1C66-A85AE46CB73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3614" y="643467"/>
            <a:ext cx="10364772" cy="5571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39" name="Isosceles Triangle 3073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76" name="Rectangle 32775">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8" name="Rectangle 32777">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0" name="Rectangle 1">
            <a:extLst>
              <a:ext uri="{FF2B5EF4-FFF2-40B4-BE49-F238E27FC236}">
                <a16:creationId xmlns:a16="http://schemas.microsoft.com/office/drawing/2014/main" id="{7D301389-198E-A070-F52B-ED839B627E2D}"/>
              </a:ext>
            </a:extLst>
          </p:cNvPr>
          <p:cNvSpPr>
            <a:spLocks noChangeArrowheads="1"/>
          </p:cNvSpPr>
          <p:nvPr/>
        </p:nvSpPr>
        <p:spPr bwMode="auto">
          <a:xfrm>
            <a:off x="871442" y="2447337"/>
            <a:ext cx="4353116" cy="377043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indent="-228600">
              <a:lnSpc>
                <a:spcPct val="90000"/>
              </a:lnSpc>
              <a:spcBef>
                <a:spcPct val="0"/>
              </a:spcBef>
              <a:spcAft>
                <a:spcPts val="600"/>
              </a:spcAft>
              <a:buClrTx/>
              <a:buFont typeface="Arial" panose="020B0604020202020204" pitchFamily="34" charset="0"/>
              <a:buChar char="•"/>
            </a:pPr>
            <a:r>
              <a:rPr lang="en-US" altLang="en-US" sz="2000">
                <a:solidFill>
                  <a:srgbClr val="595959"/>
                </a:solidFill>
                <a:latin typeface="+mn-lt"/>
              </a:rPr>
              <a:t>Grid Interspace Material</a:t>
            </a:r>
          </a:p>
          <a:p>
            <a:pPr indent="-228600">
              <a:lnSpc>
                <a:spcPct val="90000"/>
              </a:lnSpc>
              <a:spcBef>
                <a:spcPct val="0"/>
              </a:spcBef>
              <a:spcAft>
                <a:spcPts val="600"/>
              </a:spcAft>
              <a:buClrTx/>
              <a:buFont typeface="Arial" panose="020B0604020202020204" pitchFamily="34" charset="0"/>
              <a:buChar char="•"/>
            </a:pPr>
            <a:endParaRPr lang="en-US" altLang="en-US" sz="2000">
              <a:solidFill>
                <a:srgbClr val="595959"/>
              </a:solidFill>
              <a:latin typeface="+mn-lt"/>
            </a:endParaRPr>
          </a:p>
          <a:p>
            <a:pPr indent="-228600">
              <a:lnSpc>
                <a:spcPct val="90000"/>
              </a:lnSpc>
              <a:spcBef>
                <a:spcPct val="0"/>
              </a:spcBef>
              <a:spcAft>
                <a:spcPts val="600"/>
              </a:spcAft>
              <a:buClrTx/>
              <a:buFont typeface="Arial" panose="020B0604020202020204" pitchFamily="34" charset="0"/>
              <a:buChar char="•"/>
            </a:pPr>
            <a:r>
              <a:rPr lang="en-US" altLang="en-US" sz="2000">
                <a:solidFill>
                  <a:srgbClr val="595959"/>
                </a:solidFill>
                <a:latin typeface="+mn-lt"/>
              </a:rPr>
              <a:t>The purpose of the interspace material is to maintain a precise separation between the delicate lead strips of the grid. The interspace material of most grids consists of aluminum or plastic fiber; reports are conflicting as to which is better.</a:t>
            </a:r>
          </a:p>
          <a:p>
            <a:pPr indent="-228600">
              <a:lnSpc>
                <a:spcPct val="90000"/>
              </a:lnSpc>
              <a:spcBef>
                <a:spcPct val="0"/>
              </a:spcBef>
              <a:spcAft>
                <a:spcPts val="600"/>
              </a:spcAft>
              <a:buClrTx/>
              <a:buFont typeface="Arial" panose="020B0604020202020204" pitchFamily="34" charset="0"/>
              <a:buChar char="•"/>
            </a:pPr>
            <a:endParaRPr lang="en-US" altLang="en-US" sz="2000">
              <a:solidFill>
                <a:srgbClr val="595959"/>
              </a:solidFill>
              <a:latin typeface="+mn-lt"/>
            </a:endParaRPr>
          </a:p>
        </p:txBody>
      </p:sp>
      <p:pic>
        <p:nvPicPr>
          <p:cNvPr id="32771" name="Picture 2">
            <a:extLst>
              <a:ext uri="{FF2B5EF4-FFF2-40B4-BE49-F238E27FC236}">
                <a16:creationId xmlns:a16="http://schemas.microsoft.com/office/drawing/2014/main" id="{A24193D2-2B78-D21D-FA11-4766A52C48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81801" y="1323091"/>
            <a:ext cx="4797056" cy="4257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1F2FFDDC-CFFF-A805-4806-47FF7079D0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75" y="228601"/>
            <a:ext cx="897255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AutoShape 4" descr="http://pageburstls.elsevier.com/books/978-0-323-06974-8/content/math_img/59E3465B24E9F9C3B86901CD9B964D4F657EC316492B7F07C6A7556B2AA86396?c=23227172">
            <a:extLst>
              <a:ext uri="{FF2B5EF4-FFF2-40B4-BE49-F238E27FC236}">
                <a16:creationId xmlns:a16="http://schemas.microsoft.com/office/drawing/2014/main" id="{CCF31700-CEDF-5592-D2E0-C5E3F745992E}"/>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33796" name="Picture 5">
            <a:extLst>
              <a:ext uri="{FF2B5EF4-FFF2-40B4-BE49-F238E27FC236}">
                <a16:creationId xmlns:a16="http://schemas.microsoft.com/office/drawing/2014/main" id="{8E649CE2-D330-336D-6579-38AB2DFD8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5105401"/>
            <a:ext cx="3519488"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Rectangle 2">
            <a:extLst>
              <a:ext uri="{FF2B5EF4-FFF2-40B4-BE49-F238E27FC236}">
                <a16:creationId xmlns:a16="http://schemas.microsoft.com/office/drawing/2014/main" id="{968A864E-2A3C-6799-EC82-289D8497434F}"/>
              </a:ext>
            </a:extLst>
          </p:cNvPr>
          <p:cNvSpPr>
            <a:spLocks noChangeArrowheads="1"/>
          </p:cNvSpPr>
          <p:nvPr/>
        </p:nvSpPr>
        <p:spPr bwMode="auto">
          <a:xfrm>
            <a:off x="2286000" y="3810000"/>
            <a:ext cx="769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eaLnBrk="1" hangingPunct="1">
              <a:spcBef>
                <a:spcPct val="0"/>
              </a:spcBef>
              <a:buClrTx/>
              <a:buFontTx/>
              <a:buNone/>
            </a:pPr>
            <a:r>
              <a:rPr lang="en-US" altLang="en-US" sz="1800" b="1"/>
              <a:t>Calculating Grid Ratio</a:t>
            </a:r>
          </a:p>
          <a:p>
            <a:pPr eaLnBrk="1" hangingPunct="1">
              <a:spcBef>
                <a:spcPct val="0"/>
              </a:spcBef>
              <a:buClrTx/>
              <a:buFontTx/>
              <a:buNone/>
            </a:pPr>
            <a:endParaRPr lang="en-US" altLang="en-US" sz="1800"/>
          </a:p>
          <a:p>
            <a:pPr eaLnBrk="1" hangingPunct="1">
              <a:spcBef>
                <a:spcPct val="0"/>
              </a:spcBef>
              <a:buClrTx/>
              <a:buFontTx/>
              <a:buNone/>
            </a:pPr>
            <a:r>
              <a:rPr lang="en-US" altLang="en-US" sz="1800"/>
              <a:t>What is the grid ratio when the lead strips are 3.2 mm high and separated by 0.2 mm?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D5FA3C2D-2E7E-3EA8-6D99-9434DEBA9390}"/>
              </a:ext>
            </a:extLst>
          </p:cNvPr>
          <p:cNvSpPr>
            <a:spLocks noChangeArrowheads="1"/>
          </p:cNvSpPr>
          <p:nvPr/>
        </p:nvSpPr>
        <p:spPr bwMode="auto">
          <a:xfrm>
            <a:off x="1895476" y="425451"/>
            <a:ext cx="80549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eaLnBrk="1" hangingPunct="1">
              <a:spcBef>
                <a:spcPct val="0"/>
              </a:spcBef>
              <a:buClrTx/>
              <a:buFontTx/>
              <a:buNone/>
            </a:pPr>
            <a:r>
              <a:rPr lang="en-US" altLang="en-US" sz="1800"/>
              <a:t>High-ratio grids are more effective in cleaning up scatter radiation than are low-ratio grids. This is because the angle of scatter allowed by high-ratio grids is less than that permitted by low-ratio grids. </a:t>
            </a:r>
          </a:p>
        </p:txBody>
      </p:sp>
      <p:sp>
        <p:nvSpPr>
          <p:cNvPr id="31747" name="Rectangle 2">
            <a:extLst>
              <a:ext uri="{FF2B5EF4-FFF2-40B4-BE49-F238E27FC236}">
                <a16:creationId xmlns:a16="http://schemas.microsoft.com/office/drawing/2014/main" id="{F7BE0511-D44E-4B66-8AA5-18ECA36A219B}"/>
              </a:ext>
            </a:extLst>
          </p:cNvPr>
          <p:cNvSpPr>
            <a:spLocks noChangeArrowheads="1"/>
          </p:cNvSpPr>
          <p:nvPr/>
        </p:nvSpPr>
        <p:spPr bwMode="auto">
          <a:xfrm>
            <a:off x="1951038" y="6267450"/>
            <a:ext cx="7943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lgn="ctr" eaLnBrk="1" hangingPunct="1">
              <a:spcBef>
                <a:spcPct val="0"/>
              </a:spcBef>
              <a:buClrTx/>
              <a:buFontTx/>
              <a:buNone/>
            </a:pPr>
            <a:r>
              <a:rPr lang="en-US" altLang="en-US" sz="1800"/>
              <a:t> </a:t>
            </a:r>
            <a:r>
              <a:rPr lang="en-US" altLang="en-US" sz="1800">
                <a:solidFill>
                  <a:srgbClr val="FFC000"/>
                </a:solidFill>
              </a:rPr>
              <a:t>High-ratio grids increase patient radiation dose.</a:t>
            </a:r>
          </a:p>
        </p:txBody>
      </p:sp>
      <p:pic>
        <p:nvPicPr>
          <p:cNvPr id="31748" name="Picture 2">
            <a:extLst>
              <a:ext uri="{FF2B5EF4-FFF2-40B4-BE49-F238E27FC236}">
                <a16:creationId xmlns:a16="http://schemas.microsoft.com/office/drawing/2014/main" id="{E78E2FE9-8AF4-4AAF-C174-42A67F80F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0263" y="1349375"/>
            <a:ext cx="5600700"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a:extLst>
              <a:ext uri="{FF2B5EF4-FFF2-40B4-BE49-F238E27FC236}">
                <a16:creationId xmlns:a16="http://schemas.microsoft.com/office/drawing/2014/main" id="{E738DAD6-2DDB-FDDD-C859-8B6170DB7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701" y="966789"/>
            <a:ext cx="7947025" cy="5475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1736B043-2A54-E2E1-516A-5DE6B052F743}"/>
              </a:ext>
            </a:extLst>
          </p:cNvPr>
          <p:cNvSpPr/>
          <p:nvPr/>
        </p:nvSpPr>
        <p:spPr>
          <a:xfrm>
            <a:off x="2693989" y="461963"/>
            <a:ext cx="1017587" cy="392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5:1</a:t>
            </a:r>
          </a:p>
        </p:txBody>
      </p:sp>
      <p:sp>
        <p:nvSpPr>
          <p:cNvPr id="6" name="Rectangle 5">
            <a:extLst>
              <a:ext uri="{FF2B5EF4-FFF2-40B4-BE49-F238E27FC236}">
                <a16:creationId xmlns:a16="http://schemas.microsoft.com/office/drawing/2014/main" id="{8404247C-C6BC-18E5-72C8-A75BB364144E}"/>
              </a:ext>
            </a:extLst>
          </p:cNvPr>
          <p:cNvSpPr/>
          <p:nvPr/>
        </p:nvSpPr>
        <p:spPr>
          <a:xfrm>
            <a:off x="5383213" y="461963"/>
            <a:ext cx="1016000" cy="392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8:1</a:t>
            </a:r>
          </a:p>
        </p:txBody>
      </p:sp>
      <p:sp>
        <p:nvSpPr>
          <p:cNvPr id="7" name="Rectangle 6">
            <a:extLst>
              <a:ext uri="{FF2B5EF4-FFF2-40B4-BE49-F238E27FC236}">
                <a16:creationId xmlns:a16="http://schemas.microsoft.com/office/drawing/2014/main" id="{BCDE1518-569D-D4E6-D661-F80A631ADC03}"/>
              </a:ext>
            </a:extLst>
          </p:cNvPr>
          <p:cNvSpPr/>
          <p:nvPr/>
        </p:nvSpPr>
        <p:spPr>
          <a:xfrm>
            <a:off x="8153400" y="461963"/>
            <a:ext cx="1016000" cy="392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12:1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23" name="Rectangle 34822">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5" name="Rectangle 34824">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7" name="Rectangle 34826">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Rectangle 1">
            <a:extLst>
              <a:ext uri="{FF2B5EF4-FFF2-40B4-BE49-F238E27FC236}">
                <a16:creationId xmlns:a16="http://schemas.microsoft.com/office/drawing/2014/main" id="{BE690616-3FF1-5E5F-F247-51C74104FA1F}"/>
              </a:ext>
            </a:extLst>
          </p:cNvPr>
          <p:cNvSpPr>
            <a:spLocks noChangeArrowheads="1"/>
          </p:cNvSpPr>
          <p:nvPr/>
        </p:nvSpPr>
        <p:spPr bwMode="auto">
          <a:xfrm>
            <a:off x="1616054" y="2427383"/>
            <a:ext cx="8959892" cy="31694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indent="-228600">
              <a:lnSpc>
                <a:spcPct val="90000"/>
              </a:lnSpc>
              <a:spcBef>
                <a:spcPct val="0"/>
              </a:spcBef>
              <a:spcAft>
                <a:spcPts val="600"/>
              </a:spcAft>
              <a:buClrTx/>
              <a:buFont typeface="Arial" panose="020B0604020202020204" pitchFamily="34" charset="0"/>
              <a:buChar char="•"/>
            </a:pPr>
            <a:r>
              <a:rPr lang="en-US" altLang="en-US" sz="1900">
                <a:solidFill>
                  <a:schemeClr val="tx1">
                    <a:lumMod val="65000"/>
                    <a:lumOff val="35000"/>
                  </a:schemeClr>
                </a:solidFill>
                <a:latin typeface="+mn-lt"/>
              </a:rPr>
              <a:t>Aluminum has a higher atomic number than plastic and therefore may provide some selective filtration of scattered x-rays not absorbed in the grid strip. Aluminum also has the advantage of producing less visible grid lines on the radiograph.</a:t>
            </a:r>
          </a:p>
          <a:p>
            <a:pPr indent="-228600">
              <a:lnSpc>
                <a:spcPct val="90000"/>
              </a:lnSpc>
              <a:spcBef>
                <a:spcPct val="0"/>
              </a:spcBef>
              <a:spcAft>
                <a:spcPts val="600"/>
              </a:spcAft>
              <a:buClrTx/>
              <a:buFont typeface="Arial" panose="020B0604020202020204" pitchFamily="34" charset="0"/>
              <a:buChar char="•"/>
            </a:pPr>
            <a:endParaRPr lang="en-US" altLang="en-US" sz="1900">
              <a:solidFill>
                <a:schemeClr val="tx1">
                  <a:lumMod val="65000"/>
                  <a:lumOff val="35000"/>
                </a:schemeClr>
              </a:solidFill>
              <a:latin typeface="+mn-lt"/>
            </a:endParaRPr>
          </a:p>
          <a:p>
            <a:pPr indent="-228600">
              <a:lnSpc>
                <a:spcPct val="90000"/>
              </a:lnSpc>
              <a:spcBef>
                <a:spcPct val="0"/>
              </a:spcBef>
              <a:spcAft>
                <a:spcPts val="600"/>
              </a:spcAft>
              <a:buClrTx/>
              <a:buFont typeface="Arial" panose="020B0604020202020204" pitchFamily="34" charset="0"/>
              <a:buChar char="•"/>
            </a:pPr>
            <a:r>
              <a:rPr lang="en-US" altLang="en-US" sz="1900">
                <a:solidFill>
                  <a:schemeClr val="tx1">
                    <a:lumMod val="65000"/>
                    <a:lumOff val="35000"/>
                  </a:schemeClr>
                </a:solidFill>
                <a:latin typeface="+mn-lt"/>
              </a:rPr>
              <a:t>On the other hand, use of aluminum as interspace material increases the absorption of primary x-rays in the interspace, especially at low kVp. The result is higher mAs and higher patient dose. Above 100 kVp, this property is unimportant, but at low kVp, the patient dose may be increased by approximately 20%. For this reason, fiber interspace grids usually are preferred to aluminum interspace grids.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47" name="Rectangle 35846">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9" name="Rectangle 35848">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51" name="Rectangle 35850">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2" name="Rectangle 1">
            <a:extLst>
              <a:ext uri="{FF2B5EF4-FFF2-40B4-BE49-F238E27FC236}">
                <a16:creationId xmlns:a16="http://schemas.microsoft.com/office/drawing/2014/main" id="{99C2833F-5E1B-9CAF-2289-110E2DD268BC}"/>
              </a:ext>
            </a:extLst>
          </p:cNvPr>
          <p:cNvSpPr>
            <a:spLocks noChangeArrowheads="1"/>
          </p:cNvSpPr>
          <p:nvPr/>
        </p:nvSpPr>
        <p:spPr bwMode="auto">
          <a:xfrm>
            <a:off x="1616054" y="2427383"/>
            <a:ext cx="8959892" cy="31694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indent="-228600">
              <a:lnSpc>
                <a:spcPct val="90000"/>
              </a:lnSpc>
              <a:spcBef>
                <a:spcPct val="0"/>
              </a:spcBef>
              <a:spcAft>
                <a:spcPts val="600"/>
              </a:spcAft>
              <a:buClrTx/>
              <a:buFont typeface="Arial" panose="020B0604020202020204" pitchFamily="34" charset="0"/>
              <a:buChar char="•"/>
            </a:pPr>
            <a:r>
              <a:rPr lang="en-US" altLang="en-US" sz="2000">
                <a:solidFill>
                  <a:schemeClr val="tx1">
                    <a:lumMod val="65000"/>
                    <a:lumOff val="35000"/>
                  </a:schemeClr>
                </a:solidFill>
                <a:latin typeface="+mn-lt"/>
              </a:rPr>
              <a:t>Still, aluminum has two additional advantages over fiber. It is </a:t>
            </a:r>
            <a:r>
              <a:rPr lang="en-US" altLang="en-US" sz="2000" b="1">
                <a:solidFill>
                  <a:schemeClr val="tx1">
                    <a:lumMod val="65000"/>
                    <a:lumOff val="35000"/>
                  </a:schemeClr>
                </a:solidFill>
                <a:latin typeface="+mn-lt"/>
              </a:rPr>
              <a:t>nonhygroscopic</a:t>
            </a:r>
            <a:r>
              <a:rPr lang="en-US" altLang="en-US" sz="2000">
                <a:solidFill>
                  <a:schemeClr val="tx1">
                    <a:lumMod val="65000"/>
                    <a:lumOff val="35000"/>
                  </a:schemeClr>
                </a:solidFill>
                <a:latin typeface="+mn-lt"/>
              </a:rPr>
              <a:t>, that is, it does not absorb moisture as plastic fiber does. Fiber interspace grids can become warped if they absorb moisture. Also, aluminum interspace grids of high quality are easier to manufacture because aluminum is easier to form and roll into sheets of precise thickness.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descr="http://pageburstls.elsevier.com/books/978-0-323-06974-8/content/image/978-0-323-06974-8_0208.jpg?format=jpg&amp;zoomed=1">
            <a:extLst>
              <a:ext uri="{FF2B5EF4-FFF2-40B4-BE49-F238E27FC236}">
                <a16:creationId xmlns:a16="http://schemas.microsoft.com/office/drawing/2014/main" id="{E5A7B205-48A5-2DDD-4B62-6B3B2E10B7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6867" name="Rectangle 2">
            <a:extLst>
              <a:ext uri="{FF2B5EF4-FFF2-40B4-BE49-F238E27FC236}">
                <a16:creationId xmlns:a16="http://schemas.microsoft.com/office/drawing/2014/main" id="{24011FCE-3A9D-6D20-603D-290271EE59F9}"/>
              </a:ext>
            </a:extLst>
          </p:cNvPr>
          <p:cNvSpPr>
            <a:spLocks noChangeArrowheads="1"/>
          </p:cNvSpPr>
          <p:nvPr/>
        </p:nvSpPr>
        <p:spPr bwMode="auto">
          <a:xfrm>
            <a:off x="1984376" y="238125"/>
            <a:ext cx="8088313"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FFC000"/>
                </a:solidFill>
              </a:rPr>
              <a:t>Grid Strip</a:t>
            </a:r>
          </a:p>
          <a:p>
            <a:pPr eaLnBrk="1" hangingPunct="1">
              <a:spcBef>
                <a:spcPct val="0"/>
              </a:spcBef>
              <a:buClrTx/>
              <a:buFontTx/>
              <a:buNone/>
            </a:pPr>
            <a:endParaRPr lang="en-US" altLang="en-US" sz="1800"/>
          </a:p>
          <a:p>
            <a:pPr eaLnBrk="1" hangingPunct="1">
              <a:spcBef>
                <a:spcPct val="0"/>
              </a:spcBef>
              <a:buClrTx/>
              <a:buFontTx/>
              <a:buNone/>
            </a:pPr>
            <a:r>
              <a:rPr lang="en-US" altLang="en-US" sz="1800"/>
              <a:t>Theoretically, the grid strip should be infinitely thin and should have high absorption properties. These strips may be formed from several possible materials. Lead is most widely used because it is easy to shape and is relatively inexpensive. Its high atomic number and high mass density make lead the material of choice in the manufacture of grids. Tungsten, platinum, gold, and uranium all have been tried, but none has the overall desirable characteristics of lead.</a:t>
            </a:r>
          </a:p>
        </p:txBody>
      </p:sp>
      <p:pic>
        <p:nvPicPr>
          <p:cNvPr id="36868" name="Picture 4">
            <a:extLst>
              <a:ext uri="{FF2B5EF4-FFF2-40B4-BE49-F238E27FC236}">
                <a16:creationId xmlns:a16="http://schemas.microsoft.com/office/drawing/2014/main" id="{0868A906-8FF1-63B4-E019-D4671EFC5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789239"/>
            <a:ext cx="4344988" cy="386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5" name="Rectangle 19464">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7" name="Rectangle 19466">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Rectangle 1">
            <a:extLst>
              <a:ext uri="{FF2B5EF4-FFF2-40B4-BE49-F238E27FC236}">
                <a16:creationId xmlns:a16="http://schemas.microsoft.com/office/drawing/2014/main" id="{3B4A872B-286A-4403-4A2A-183654F6AE0D}"/>
              </a:ext>
            </a:extLst>
          </p:cNvPr>
          <p:cNvSpPr>
            <a:spLocks noChangeArrowheads="1"/>
          </p:cNvSpPr>
          <p:nvPr/>
        </p:nvSpPr>
        <p:spPr bwMode="auto">
          <a:xfrm>
            <a:off x="871442" y="685800"/>
            <a:ext cx="4353116" cy="147466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lgn="ctr">
              <a:lnSpc>
                <a:spcPct val="90000"/>
              </a:lnSpc>
              <a:spcBef>
                <a:spcPct val="0"/>
              </a:spcBef>
              <a:spcAft>
                <a:spcPts val="600"/>
              </a:spcAft>
              <a:buClrTx/>
              <a:buNone/>
            </a:pPr>
            <a:r>
              <a:rPr lang="en-US" altLang="en-US" sz="2700" kern="1200">
                <a:solidFill>
                  <a:srgbClr val="595959"/>
                </a:solidFill>
                <a:latin typeface="+mj-lt"/>
                <a:ea typeface="+mj-ea"/>
                <a:cs typeface="+mj-cs"/>
              </a:rPr>
              <a:t>Even under the most favorable conditions, most remnant x-rays are scattered. </a:t>
            </a:r>
          </a:p>
        </p:txBody>
      </p:sp>
      <p:sp>
        <p:nvSpPr>
          <p:cNvPr id="19459" name="Rectangle 2">
            <a:extLst>
              <a:ext uri="{FF2B5EF4-FFF2-40B4-BE49-F238E27FC236}">
                <a16:creationId xmlns:a16="http://schemas.microsoft.com/office/drawing/2014/main" id="{FBDCBDDB-B009-649F-2C8B-2C45A00C8CF3}"/>
              </a:ext>
            </a:extLst>
          </p:cNvPr>
          <p:cNvSpPr>
            <a:spLocks noChangeArrowheads="1"/>
          </p:cNvSpPr>
          <p:nvPr/>
        </p:nvSpPr>
        <p:spPr bwMode="auto">
          <a:xfrm>
            <a:off x="871442" y="2447337"/>
            <a:ext cx="4353116" cy="377043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indent="-228600">
              <a:lnSpc>
                <a:spcPct val="90000"/>
              </a:lnSpc>
              <a:spcBef>
                <a:spcPct val="0"/>
              </a:spcBef>
              <a:spcAft>
                <a:spcPts val="600"/>
              </a:spcAft>
              <a:buClrTx/>
              <a:buFont typeface="Arial" panose="020B0604020202020204" pitchFamily="34" charset="0"/>
              <a:buChar char="•"/>
            </a:pPr>
            <a:r>
              <a:rPr lang="en-US" altLang="en-US" sz="2000">
                <a:solidFill>
                  <a:srgbClr val="595959"/>
                </a:solidFill>
                <a:latin typeface="+mn-lt"/>
              </a:rPr>
              <a:t> If the radiograph were taken with only scatter radiation and no transmitted x-rays reached the image receptor, the image would be dull gray. The radiographic contrast would be very low. </a:t>
            </a:r>
          </a:p>
        </p:txBody>
      </p:sp>
      <p:pic>
        <p:nvPicPr>
          <p:cNvPr id="19460" name="Picture 2">
            <a:extLst>
              <a:ext uri="{FF2B5EF4-FFF2-40B4-BE49-F238E27FC236}">
                <a16:creationId xmlns:a16="http://schemas.microsoft.com/office/drawing/2014/main" id="{D211BD17-9DDE-4E7C-60ED-C144B61A82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81801" y="1586930"/>
            <a:ext cx="4797056" cy="372971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896" name="Rectangle 37895">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8" name="Rectangle 37897">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00" name="Rectangle 37899">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Title 1">
            <a:extLst>
              <a:ext uri="{FF2B5EF4-FFF2-40B4-BE49-F238E27FC236}">
                <a16:creationId xmlns:a16="http://schemas.microsoft.com/office/drawing/2014/main" id="{B57C4EB5-11C4-CA06-D4AB-B499B1757358}"/>
              </a:ext>
            </a:extLst>
          </p:cNvPr>
          <p:cNvSpPr>
            <a:spLocks noGrp="1" noChangeArrowheads="1"/>
          </p:cNvSpPr>
          <p:nvPr>
            <p:ph type="title"/>
          </p:nvPr>
        </p:nvSpPr>
        <p:spPr>
          <a:xfrm>
            <a:off x="1616054" y="1261137"/>
            <a:ext cx="8959893" cy="888360"/>
          </a:xfrm>
        </p:spPr>
        <p:txBody>
          <a:bodyPr anchor="b">
            <a:normAutofit/>
          </a:bodyPr>
          <a:lstStyle/>
          <a:p>
            <a:pPr algn="ctr" eaLnBrk="1" hangingPunct="1"/>
            <a:r>
              <a:rPr lang="en-US" altLang="en-US" sz="3200">
                <a:solidFill>
                  <a:schemeClr val="tx1">
                    <a:lumMod val="65000"/>
                    <a:lumOff val="35000"/>
                  </a:schemeClr>
                </a:solidFill>
              </a:rPr>
              <a:t>Types of Grids</a:t>
            </a:r>
          </a:p>
        </p:txBody>
      </p:sp>
      <p:sp>
        <p:nvSpPr>
          <p:cNvPr id="37891" name="Content Placeholder 2">
            <a:extLst>
              <a:ext uri="{FF2B5EF4-FFF2-40B4-BE49-F238E27FC236}">
                <a16:creationId xmlns:a16="http://schemas.microsoft.com/office/drawing/2014/main" id="{CBB54265-0C6D-8A2A-28CB-A2148C2CDCB8}"/>
              </a:ext>
            </a:extLst>
          </p:cNvPr>
          <p:cNvSpPr>
            <a:spLocks noGrp="1" noChangeArrowheads="1"/>
          </p:cNvSpPr>
          <p:nvPr>
            <p:ph idx="1"/>
          </p:nvPr>
        </p:nvSpPr>
        <p:spPr>
          <a:xfrm>
            <a:off x="1616054" y="2427383"/>
            <a:ext cx="8959892" cy="3169482"/>
          </a:xfrm>
        </p:spPr>
        <p:txBody>
          <a:bodyPr anchor="t">
            <a:normAutofit/>
          </a:bodyPr>
          <a:lstStyle/>
          <a:p>
            <a:pPr eaLnBrk="1" hangingPunct="1"/>
            <a:r>
              <a:rPr lang="en-US" altLang="en-US" sz="2000">
                <a:solidFill>
                  <a:schemeClr val="tx1">
                    <a:lumMod val="65000"/>
                    <a:lumOff val="35000"/>
                  </a:schemeClr>
                </a:solidFill>
              </a:rPr>
              <a:t>Parallel</a:t>
            </a:r>
          </a:p>
          <a:p>
            <a:pPr eaLnBrk="1" hangingPunct="1"/>
            <a:r>
              <a:rPr lang="en-US" altLang="en-US" sz="2000">
                <a:solidFill>
                  <a:schemeClr val="tx1">
                    <a:lumMod val="65000"/>
                    <a:lumOff val="35000"/>
                  </a:schemeClr>
                </a:solidFill>
              </a:rPr>
              <a:t>Crossed</a:t>
            </a:r>
          </a:p>
          <a:p>
            <a:pPr eaLnBrk="1" hangingPunct="1"/>
            <a:r>
              <a:rPr lang="en-US" altLang="en-US" sz="2000">
                <a:solidFill>
                  <a:schemeClr val="tx1">
                    <a:lumMod val="65000"/>
                    <a:lumOff val="35000"/>
                  </a:schemeClr>
                </a:solidFill>
              </a:rPr>
              <a:t>Focused</a:t>
            </a:r>
          </a:p>
          <a:p>
            <a:pPr eaLnBrk="1" hangingPunct="1"/>
            <a:endParaRPr lang="en-US" altLang="en-US" sz="2000">
              <a:solidFill>
                <a:schemeClr val="tx1">
                  <a:lumMod val="65000"/>
                  <a:lumOff val="35000"/>
                </a:schemeClr>
              </a:solidFill>
            </a:endParaRPr>
          </a:p>
          <a:p>
            <a:pPr eaLnBrk="1" hangingPunct="1"/>
            <a:endParaRPr lang="en-US" altLang="en-US" sz="2000">
              <a:solidFill>
                <a:schemeClr val="tx1">
                  <a:lumMod val="65000"/>
                  <a:lumOff val="35000"/>
                </a:schemeClr>
              </a:solidFill>
            </a:endParaRPr>
          </a:p>
          <a:p>
            <a:pPr eaLnBrk="1" hangingPunct="1"/>
            <a:r>
              <a:rPr lang="en-US" altLang="en-US" sz="2000">
                <a:solidFill>
                  <a:schemeClr val="tx1">
                    <a:lumMod val="65000"/>
                    <a:lumOff val="35000"/>
                  </a:schemeClr>
                </a:solidFill>
              </a:rPr>
              <a:t>Air gap technique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920" name="Rectangle 38919">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2" name="Rectangle 38921">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Rectangle 1">
            <a:extLst>
              <a:ext uri="{FF2B5EF4-FFF2-40B4-BE49-F238E27FC236}">
                <a16:creationId xmlns:a16="http://schemas.microsoft.com/office/drawing/2014/main" id="{85ED6772-CECB-AB5C-3B36-041038CD0512}"/>
              </a:ext>
            </a:extLst>
          </p:cNvPr>
          <p:cNvSpPr>
            <a:spLocks noChangeArrowheads="1"/>
          </p:cNvSpPr>
          <p:nvPr/>
        </p:nvSpPr>
        <p:spPr bwMode="auto">
          <a:xfrm>
            <a:off x="871442" y="2447337"/>
            <a:ext cx="4353116" cy="377043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indent="-228600">
              <a:lnSpc>
                <a:spcPct val="90000"/>
              </a:lnSpc>
              <a:spcBef>
                <a:spcPct val="0"/>
              </a:spcBef>
              <a:spcAft>
                <a:spcPts val="600"/>
              </a:spcAft>
              <a:buClrTx/>
              <a:buFont typeface="Arial" panose="020B0604020202020204" pitchFamily="34" charset="0"/>
              <a:buChar char="•"/>
            </a:pPr>
            <a:r>
              <a:rPr lang="en-US" altLang="en-US" sz="2000">
                <a:solidFill>
                  <a:srgbClr val="595959"/>
                </a:solidFill>
                <a:latin typeface="+mn-lt"/>
              </a:rPr>
              <a:t>Parallel Grid</a:t>
            </a:r>
          </a:p>
          <a:p>
            <a:pPr indent="-228600">
              <a:lnSpc>
                <a:spcPct val="90000"/>
              </a:lnSpc>
              <a:spcBef>
                <a:spcPct val="0"/>
              </a:spcBef>
              <a:spcAft>
                <a:spcPts val="600"/>
              </a:spcAft>
              <a:buClrTx/>
              <a:buFont typeface="Arial" panose="020B0604020202020204" pitchFamily="34" charset="0"/>
              <a:buChar char="•"/>
            </a:pPr>
            <a:endParaRPr lang="en-US" altLang="en-US" sz="2000">
              <a:solidFill>
                <a:srgbClr val="595959"/>
              </a:solidFill>
              <a:latin typeface="+mn-lt"/>
            </a:endParaRPr>
          </a:p>
          <a:p>
            <a:pPr indent="-228600">
              <a:lnSpc>
                <a:spcPct val="90000"/>
              </a:lnSpc>
              <a:spcBef>
                <a:spcPct val="0"/>
              </a:spcBef>
              <a:spcAft>
                <a:spcPts val="600"/>
              </a:spcAft>
              <a:buClrTx/>
              <a:buFont typeface="Arial" panose="020B0604020202020204" pitchFamily="34" charset="0"/>
              <a:buChar char="•"/>
            </a:pPr>
            <a:r>
              <a:rPr lang="en-US" altLang="en-US" sz="2000">
                <a:solidFill>
                  <a:srgbClr val="595959"/>
                </a:solidFill>
                <a:latin typeface="+mn-lt"/>
              </a:rPr>
              <a:t>The simplest type of grid is the parallel grid. In the parallel grid, all lead grid strips are parallel. This type of grid is the easiest to manufacture, but it has some properties that are clinically undesirable, namely grid cutoff, the undesirable absorption of primary x-rays by the grid.</a:t>
            </a:r>
          </a:p>
        </p:txBody>
      </p:sp>
      <p:pic>
        <p:nvPicPr>
          <p:cNvPr id="38915" name="Picture 2">
            <a:extLst>
              <a:ext uri="{FF2B5EF4-FFF2-40B4-BE49-F238E27FC236}">
                <a16:creationId xmlns:a16="http://schemas.microsoft.com/office/drawing/2014/main" id="{96928CA9-C674-48D6-B576-16AC1C1A779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81801" y="1341080"/>
            <a:ext cx="4797056" cy="422140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43" name="Rectangle 3994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45" name="Freeform: Shape 3994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47" name="Rectangle 3994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9" name="Rectangle 3994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51" name="Freeform: Shape 3995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953" name="Isosceles Triangle 3995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38" name="Picture 2">
            <a:extLst>
              <a:ext uri="{FF2B5EF4-FFF2-40B4-BE49-F238E27FC236}">
                <a16:creationId xmlns:a16="http://schemas.microsoft.com/office/drawing/2014/main" id="{BD5071D1-D3D5-A1DC-D21F-904CA0B4C5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34706" y="643467"/>
            <a:ext cx="4122588" cy="5571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55" name="Isosceles Triangle 3995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a:extLst>
              <a:ext uri="{FF2B5EF4-FFF2-40B4-BE49-F238E27FC236}">
                <a16:creationId xmlns:a16="http://schemas.microsoft.com/office/drawing/2014/main" id="{1B28C46F-DE77-0C3F-7F46-78199DDCDFD8}"/>
              </a:ext>
            </a:extLst>
          </p:cNvPr>
          <p:cNvSpPr>
            <a:spLocks noChangeArrowheads="1"/>
          </p:cNvSpPr>
          <p:nvPr/>
        </p:nvSpPr>
        <p:spPr bwMode="auto">
          <a:xfrm>
            <a:off x="1801814" y="195263"/>
            <a:ext cx="86010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FFC000"/>
                </a:solidFill>
              </a:rPr>
              <a:t>Crossed Grid</a:t>
            </a:r>
          </a:p>
          <a:p>
            <a:pPr eaLnBrk="1" hangingPunct="1">
              <a:spcBef>
                <a:spcPct val="0"/>
              </a:spcBef>
              <a:buClrTx/>
              <a:buFontTx/>
              <a:buNone/>
            </a:pPr>
            <a:endParaRPr lang="en-US" altLang="en-US" sz="1800"/>
          </a:p>
          <a:p>
            <a:pPr eaLnBrk="1" hangingPunct="1">
              <a:spcBef>
                <a:spcPct val="0"/>
              </a:spcBef>
              <a:buClrTx/>
              <a:buFontTx/>
              <a:buNone/>
            </a:pPr>
            <a:r>
              <a:rPr lang="en-US" altLang="en-US" sz="1800"/>
              <a:t>Parallel grids clean up scatter radiation in only one direction, along the axis of the grid. Crossed grids are designed to overcome this deficiency. Crossed grids have lead grid strips that run parallel to the long and short axes of the grid. They are usually fabricated by sandwiching two parallel grids together, with their grid strips perpendicular to one another.</a:t>
            </a:r>
          </a:p>
        </p:txBody>
      </p:sp>
      <p:pic>
        <p:nvPicPr>
          <p:cNvPr id="40963" name="Picture 2">
            <a:extLst>
              <a:ext uri="{FF2B5EF4-FFF2-40B4-BE49-F238E27FC236}">
                <a16:creationId xmlns:a16="http://schemas.microsoft.com/office/drawing/2014/main" id="{34466047-BFEA-1F07-F104-0036621DD4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0300" y="2305051"/>
            <a:ext cx="4502150" cy="423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992" name="Rectangle 41991">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94" name="Rectangle 41993">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Rectangle 1">
            <a:extLst>
              <a:ext uri="{FF2B5EF4-FFF2-40B4-BE49-F238E27FC236}">
                <a16:creationId xmlns:a16="http://schemas.microsoft.com/office/drawing/2014/main" id="{2DED8209-E859-1530-6FE9-C2927F3CC691}"/>
              </a:ext>
            </a:extLst>
          </p:cNvPr>
          <p:cNvSpPr>
            <a:spLocks noChangeArrowheads="1"/>
          </p:cNvSpPr>
          <p:nvPr/>
        </p:nvSpPr>
        <p:spPr bwMode="auto">
          <a:xfrm>
            <a:off x="871442" y="2447337"/>
            <a:ext cx="4353116" cy="377043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indent="-228600">
              <a:lnSpc>
                <a:spcPct val="90000"/>
              </a:lnSpc>
              <a:spcBef>
                <a:spcPct val="0"/>
              </a:spcBef>
              <a:spcAft>
                <a:spcPts val="600"/>
              </a:spcAft>
              <a:buClrTx/>
              <a:buFont typeface="Arial" panose="020B0604020202020204" pitchFamily="34" charset="0"/>
              <a:buChar char="•"/>
            </a:pPr>
            <a:r>
              <a:rPr lang="en-US" altLang="en-US" sz="2000">
                <a:solidFill>
                  <a:srgbClr val="595959"/>
                </a:solidFill>
                <a:latin typeface="+mn-lt"/>
              </a:rPr>
              <a:t>Focused Grid</a:t>
            </a:r>
          </a:p>
          <a:p>
            <a:pPr indent="-228600">
              <a:lnSpc>
                <a:spcPct val="90000"/>
              </a:lnSpc>
              <a:spcBef>
                <a:spcPct val="0"/>
              </a:spcBef>
              <a:spcAft>
                <a:spcPts val="600"/>
              </a:spcAft>
              <a:buClrTx/>
              <a:buFont typeface="Arial" panose="020B0604020202020204" pitchFamily="34" charset="0"/>
              <a:buChar char="•"/>
            </a:pPr>
            <a:endParaRPr lang="en-US" altLang="en-US" sz="2000">
              <a:solidFill>
                <a:srgbClr val="595959"/>
              </a:solidFill>
              <a:latin typeface="+mn-lt"/>
            </a:endParaRPr>
          </a:p>
          <a:p>
            <a:pPr indent="-228600">
              <a:lnSpc>
                <a:spcPct val="90000"/>
              </a:lnSpc>
              <a:spcBef>
                <a:spcPct val="0"/>
              </a:spcBef>
              <a:spcAft>
                <a:spcPts val="600"/>
              </a:spcAft>
              <a:buClrTx/>
              <a:buFont typeface="Arial" panose="020B0604020202020204" pitchFamily="34" charset="0"/>
              <a:buChar char="•"/>
            </a:pPr>
            <a:r>
              <a:rPr lang="en-US" altLang="en-US" sz="2000">
                <a:solidFill>
                  <a:srgbClr val="595959"/>
                </a:solidFill>
                <a:latin typeface="+mn-lt"/>
              </a:rPr>
              <a:t>The focused grid is designed to minimize grid cutoff. The lead grid strips of a focused grid lie on the imaginary radial lines of a circle centered at the focal spot, so they coincide with the divergence of the x-ray beam. The x-ray tube target should be placed at the center of this imaginary circle when a focused grid is used</a:t>
            </a:r>
          </a:p>
        </p:txBody>
      </p:sp>
      <p:pic>
        <p:nvPicPr>
          <p:cNvPr id="41987" name="Picture 2">
            <a:extLst>
              <a:ext uri="{FF2B5EF4-FFF2-40B4-BE49-F238E27FC236}">
                <a16:creationId xmlns:a16="http://schemas.microsoft.com/office/drawing/2014/main" id="{539C3D1F-6C9E-1C4B-A9C7-E3283B2EAB5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81801" y="1520970"/>
            <a:ext cx="4797056" cy="386162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5" name="Rectangle 4301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17" name="Freeform: Shape 4301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19" name="Rectangle 4301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1" name="Rectangle 4302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3" name="Freeform: Shape 4302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025" name="Isosceles Triangle 4302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010" name="Picture 2">
            <a:extLst>
              <a:ext uri="{FF2B5EF4-FFF2-40B4-BE49-F238E27FC236}">
                <a16:creationId xmlns:a16="http://schemas.microsoft.com/office/drawing/2014/main" id="{618212F5-9991-8E84-C9ED-4BBF13288BC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79890" y="643467"/>
            <a:ext cx="6632219" cy="5571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27" name="Isosceles Triangle 4302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039" name="Rectangle 44038">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41" name="Rectangle 44040">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43" name="Rectangle 44042">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4" name="Rectangle 1">
            <a:extLst>
              <a:ext uri="{FF2B5EF4-FFF2-40B4-BE49-F238E27FC236}">
                <a16:creationId xmlns:a16="http://schemas.microsoft.com/office/drawing/2014/main" id="{98E6A6EE-3592-5298-9B29-28242950FC18}"/>
              </a:ext>
            </a:extLst>
          </p:cNvPr>
          <p:cNvSpPr>
            <a:spLocks noChangeArrowheads="1"/>
          </p:cNvSpPr>
          <p:nvPr/>
        </p:nvSpPr>
        <p:spPr bwMode="auto">
          <a:xfrm>
            <a:off x="1616054" y="2427383"/>
            <a:ext cx="8959892" cy="31694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indent="-228600">
              <a:lnSpc>
                <a:spcPct val="90000"/>
              </a:lnSpc>
              <a:spcBef>
                <a:spcPct val="0"/>
              </a:spcBef>
              <a:spcAft>
                <a:spcPts val="600"/>
              </a:spcAft>
              <a:buClrTx/>
              <a:buFont typeface="Arial" panose="020B0604020202020204" pitchFamily="34" charset="0"/>
              <a:buChar char="•"/>
            </a:pPr>
            <a:r>
              <a:rPr lang="en-US" altLang="en-US" sz="2000">
                <a:solidFill>
                  <a:schemeClr val="tx1">
                    <a:lumMod val="65000"/>
                    <a:lumOff val="35000"/>
                  </a:schemeClr>
                </a:solidFill>
                <a:latin typeface="+mn-lt"/>
              </a:rPr>
              <a:t>Focused grids are more difficult to manufacture than parallel grids. They are characterized by all the properties of parallel grids, except that when properly positioned, they exhibit no grid cutoff. The radiologic technologist must take care when positioning focused grids because of their geometric limitations.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063" name="Rectangle 45062">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65" name="Rectangle 45064">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67" name="Rectangle 45066">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8" name="Rectangle 1">
            <a:extLst>
              <a:ext uri="{FF2B5EF4-FFF2-40B4-BE49-F238E27FC236}">
                <a16:creationId xmlns:a16="http://schemas.microsoft.com/office/drawing/2014/main" id="{56B121FA-5030-97F5-0C92-AC3B55A5848D}"/>
              </a:ext>
            </a:extLst>
          </p:cNvPr>
          <p:cNvSpPr>
            <a:spLocks noChangeArrowheads="1"/>
          </p:cNvSpPr>
          <p:nvPr/>
        </p:nvSpPr>
        <p:spPr bwMode="auto">
          <a:xfrm>
            <a:off x="1616054" y="2427383"/>
            <a:ext cx="8959892" cy="31694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indent="-228600">
              <a:lnSpc>
                <a:spcPct val="90000"/>
              </a:lnSpc>
              <a:spcBef>
                <a:spcPct val="0"/>
              </a:spcBef>
              <a:spcAft>
                <a:spcPts val="600"/>
              </a:spcAft>
              <a:buClrTx/>
              <a:buFont typeface="Arial" panose="020B0604020202020204" pitchFamily="34" charset="0"/>
              <a:buChar char="•"/>
            </a:pPr>
            <a:r>
              <a:rPr lang="en-US" altLang="en-US" sz="2000">
                <a:solidFill>
                  <a:schemeClr val="tx1">
                    <a:lumMod val="65000"/>
                    <a:lumOff val="35000"/>
                  </a:schemeClr>
                </a:solidFill>
                <a:latin typeface="+mn-lt"/>
              </a:rPr>
              <a:t>Every focused grid is marked with its intended focal distance and the side of the grid that should face the x-ray tube. If radiographs are taken at distances other than those intended, grid cutoff occurs.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7" name="Rectangle 4608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89" name="Freeform: Shape 4608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91" name="Rectangle 4609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93" name="Rectangle 4609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95" name="Freeform: Shape 4609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097" name="Isosceles Triangle 4609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082" name="Picture 2">
            <a:extLst>
              <a:ext uri="{FF2B5EF4-FFF2-40B4-BE49-F238E27FC236}">
                <a16:creationId xmlns:a16="http://schemas.microsoft.com/office/drawing/2014/main" id="{62F07EC0-732D-8ACF-D38D-56ABBB3B473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92730" y="643467"/>
            <a:ext cx="6006539" cy="5571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99" name="Isosceles Triangle 4609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11" name="Rectangle 471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13" name="Freeform: Shape 471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15" name="Rectangle 471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17" name="Rectangle 471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19" name="Freeform: Shape 471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121" name="Isosceles Triangle 471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106" name="Picture 2">
            <a:extLst>
              <a:ext uri="{FF2B5EF4-FFF2-40B4-BE49-F238E27FC236}">
                <a16:creationId xmlns:a16="http://schemas.microsoft.com/office/drawing/2014/main" id="{789D5F81-366E-9673-1F77-09909DA377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76453" y="643467"/>
            <a:ext cx="6039094" cy="5571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23" name="Isosceles Triangle 471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7" name="Rectangle 2048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89" name="Freeform: Shape 2048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91" name="Rectangle 2049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3" name="Rectangle 2049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5" name="Freeform: Shape 2049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497" name="Isosceles Triangle 2049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a:extLst>
              <a:ext uri="{FF2B5EF4-FFF2-40B4-BE49-F238E27FC236}">
                <a16:creationId xmlns:a16="http://schemas.microsoft.com/office/drawing/2014/main" id="{4C9F4DA6-CDD8-ED28-2BB2-932822D1430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65068" y="643467"/>
            <a:ext cx="4261864" cy="5571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99" name="Isosceles Triangle 2049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136" name="Rectangle 48135">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8" name="Rectangle 48137">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0" name="Rectangle 1">
            <a:extLst>
              <a:ext uri="{FF2B5EF4-FFF2-40B4-BE49-F238E27FC236}">
                <a16:creationId xmlns:a16="http://schemas.microsoft.com/office/drawing/2014/main" id="{4A35147C-8F28-179A-94DA-FA9754A99818}"/>
              </a:ext>
            </a:extLst>
          </p:cNvPr>
          <p:cNvSpPr>
            <a:spLocks noChangeArrowheads="1"/>
          </p:cNvSpPr>
          <p:nvPr/>
        </p:nvSpPr>
        <p:spPr bwMode="auto">
          <a:xfrm>
            <a:off x="871442" y="2447337"/>
            <a:ext cx="4353116" cy="377043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indent="-228600">
              <a:lnSpc>
                <a:spcPct val="90000"/>
              </a:lnSpc>
              <a:spcBef>
                <a:spcPct val="0"/>
              </a:spcBef>
              <a:spcAft>
                <a:spcPts val="600"/>
              </a:spcAft>
              <a:buClrTx/>
              <a:buFont typeface="Arial" panose="020B0604020202020204" pitchFamily="34" charset="0"/>
              <a:buChar char="•"/>
            </a:pPr>
            <a:r>
              <a:rPr lang="en-US" altLang="en-US" sz="2000">
                <a:solidFill>
                  <a:srgbClr val="595959"/>
                </a:solidFill>
                <a:latin typeface="+mn-lt"/>
              </a:rPr>
              <a:t>Air-Gap Technique</a:t>
            </a:r>
          </a:p>
          <a:p>
            <a:pPr indent="-228600">
              <a:lnSpc>
                <a:spcPct val="90000"/>
              </a:lnSpc>
              <a:spcBef>
                <a:spcPct val="0"/>
              </a:spcBef>
              <a:spcAft>
                <a:spcPts val="600"/>
              </a:spcAft>
              <a:buClrTx/>
              <a:buFont typeface="Arial" panose="020B0604020202020204" pitchFamily="34" charset="0"/>
              <a:buChar char="•"/>
            </a:pPr>
            <a:endParaRPr lang="en-US" altLang="en-US" sz="2000">
              <a:solidFill>
                <a:srgbClr val="595959"/>
              </a:solidFill>
              <a:latin typeface="+mn-lt"/>
            </a:endParaRPr>
          </a:p>
          <a:p>
            <a:pPr indent="-228600">
              <a:lnSpc>
                <a:spcPct val="90000"/>
              </a:lnSpc>
              <a:spcBef>
                <a:spcPct val="0"/>
              </a:spcBef>
              <a:spcAft>
                <a:spcPts val="600"/>
              </a:spcAft>
              <a:buClrTx/>
              <a:buFont typeface="Arial" panose="020B0604020202020204" pitchFamily="34" charset="0"/>
              <a:buChar char="•"/>
            </a:pPr>
            <a:r>
              <a:rPr lang="en-US" altLang="en-US" sz="2000">
                <a:solidFill>
                  <a:srgbClr val="595959"/>
                </a:solidFill>
                <a:latin typeface="+mn-lt"/>
              </a:rPr>
              <a:t>A clever technique that may be used as an alternative to the use of radiographic grids is the air-gap technique. The air-gap technique is another method of reducing scatter radiation, thereby enhancing image contrast.</a:t>
            </a:r>
          </a:p>
        </p:txBody>
      </p:sp>
      <p:pic>
        <p:nvPicPr>
          <p:cNvPr id="48131" name="Picture 2">
            <a:extLst>
              <a:ext uri="{FF2B5EF4-FFF2-40B4-BE49-F238E27FC236}">
                <a16:creationId xmlns:a16="http://schemas.microsoft.com/office/drawing/2014/main" id="{50BAFDBB-F593-D5C7-5E28-5B910493A93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81801" y="1580933"/>
            <a:ext cx="4797056" cy="374170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9" name="Rectangle 4915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161" name="Freeform: Shape 4916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163" name="Rectangle 4916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65" name="Rectangle 4916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67" name="Freeform: Shape 4916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169" name="Isosceles Triangle 4916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154" name="Picture 2">
            <a:extLst>
              <a:ext uri="{FF2B5EF4-FFF2-40B4-BE49-F238E27FC236}">
                <a16:creationId xmlns:a16="http://schemas.microsoft.com/office/drawing/2014/main" id="{C70D0339-6E5C-0DAC-4246-4870ED4128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2682" y="1201175"/>
            <a:ext cx="8238419" cy="4262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171" name="Isosceles Triangle 4917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183" name="Rectangle 50182">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85" name="Rectangle 50184">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87" name="Rectangle 50186">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8" name="Rectangle 1">
            <a:extLst>
              <a:ext uri="{FF2B5EF4-FFF2-40B4-BE49-F238E27FC236}">
                <a16:creationId xmlns:a16="http://schemas.microsoft.com/office/drawing/2014/main" id="{6C7815A1-735D-17A9-62F3-AC1ECC58E735}"/>
              </a:ext>
            </a:extLst>
          </p:cNvPr>
          <p:cNvSpPr>
            <a:spLocks noChangeArrowheads="1"/>
          </p:cNvSpPr>
          <p:nvPr/>
        </p:nvSpPr>
        <p:spPr bwMode="auto">
          <a:xfrm>
            <a:off x="1616054" y="2427383"/>
            <a:ext cx="8959892" cy="31694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indent="-228600">
              <a:lnSpc>
                <a:spcPct val="90000"/>
              </a:lnSpc>
              <a:spcBef>
                <a:spcPct val="0"/>
              </a:spcBef>
              <a:spcAft>
                <a:spcPts val="600"/>
              </a:spcAft>
              <a:buClrTx/>
              <a:buFont typeface="Arial" panose="020B0604020202020204" pitchFamily="34" charset="0"/>
              <a:buChar char="•"/>
            </a:pPr>
            <a:r>
              <a:rPr lang="en-US" altLang="en-US" sz="2000">
                <a:solidFill>
                  <a:schemeClr val="tx1">
                    <a:lumMod val="65000"/>
                    <a:lumOff val="35000"/>
                  </a:schemeClr>
                </a:solidFill>
                <a:latin typeface="+mn-lt"/>
              </a:rPr>
              <a:t>When the air-gap technique is used, the image receptor is moved 10 to 15 cm from the patient. A portion of the scattered x-rays generated in the patient would be scattered away from the image receptor and not be detected. Because fewer scattered x-rays interact with the image receptor, the contrast is enhanced.</a:t>
            </a:r>
          </a:p>
          <a:p>
            <a:pPr indent="-228600">
              <a:lnSpc>
                <a:spcPct val="90000"/>
              </a:lnSpc>
              <a:spcBef>
                <a:spcPct val="0"/>
              </a:spcBef>
              <a:spcAft>
                <a:spcPts val="600"/>
              </a:spcAft>
              <a:buClrTx/>
              <a:buFont typeface="Arial" panose="020B0604020202020204" pitchFamily="34" charset="0"/>
              <a:buChar char="•"/>
            </a:pPr>
            <a:endParaRPr lang="en-US" altLang="en-US" sz="2000">
              <a:solidFill>
                <a:schemeClr val="tx1">
                  <a:lumMod val="65000"/>
                  <a:lumOff val="35000"/>
                </a:schemeClr>
              </a:solidFill>
              <a:latin typeface="+mn-lt"/>
            </a:endParaRPr>
          </a:p>
          <a:p>
            <a:pPr indent="-228600">
              <a:lnSpc>
                <a:spcPct val="90000"/>
              </a:lnSpc>
              <a:spcBef>
                <a:spcPct val="0"/>
              </a:spcBef>
              <a:spcAft>
                <a:spcPts val="600"/>
              </a:spcAft>
              <a:buClrTx/>
              <a:buFont typeface="Arial" panose="020B0604020202020204" pitchFamily="34" charset="0"/>
              <a:buChar char="•"/>
            </a:pPr>
            <a:r>
              <a:rPr lang="en-US" altLang="en-US" sz="2000">
                <a:solidFill>
                  <a:schemeClr val="tx1">
                    <a:lumMod val="65000"/>
                    <a:lumOff val="35000"/>
                  </a:schemeClr>
                </a:solidFill>
                <a:latin typeface="+mn-lt"/>
              </a:rPr>
              <a:t>Usually, when an air-gap technique is used, the mAs is increased approximately 10% for every centimeter of air gap. The technique factors usually are about the same as those for an 8:1 grid. Therefore, the patient dose is higher than that associated with the non-grid technique and is approximately equivalent to that of an intermediate grid technique.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a:extLst>
              <a:ext uri="{FF2B5EF4-FFF2-40B4-BE49-F238E27FC236}">
                <a16:creationId xmlns:a16="http://schemas.microsoft.com/office/drawing/2014/main" id="{13B45EB4-68F8-448A-7C65-67C13D6051D5}"/>
              </a:ext>
            </a:extLst>
          </p:cNvPr>
          <p:cNvSpPr>
            <a:spLocks noGrp="1" noChangeArrowheads="1"/>
          </p:cNvSpPr>
          <p:nvPr>
            <p:ph type="title"/>
          </p:nvPr>
        </p:nvSpPr>
        <p:spPr/>
        <p:txBody>
          <a:bodyPr/>
          <a:lstStyle/>
          <a:p>
            <a:pPr algn="ctr" eaLnBrk="1" hangingPunct="1"/>
            <a:r>
              <a:rPr lang="en-US" altLang="en-US" b="1" u="sng">
                <a:solidFill>
                  <a:srgbClr val="FFC000"/>
                </a:solidFill>
              </a:rPr>
              <a:t>The Grid Conversion factor</a:t>
            </a:r>
          </a:p>
        </p:txBody>
      </p:sp>
      <p:sp>
        <p:nvSpPr>
          <p:cNvPr id="51203" name="Text Placeholder 5">
            <a:extLst>
              <a:ext uri="{FF2B5EF4-FFF2-40B4-BE49-F238E27FC236}">
                <a16:creationId xmlns:a16="http://schemas.microsoft.com/office/drawing/2014/main" id="{A2FC577C-7834-AA01-689D-F29ED69153D9}"/>
              </a:ext>
            </a:extLst>
          </p:cNvPr>
          <p:cNvSpPr>
            <a:spLocks noGrp="1" noChangeArrowheads="1"/>
          </p:cNvSpPr>
          <p:nvPr>
            <p:ph type="body" idx="1"/>
          </p:nvPr>
        </p:nvSpPr>
        <p:spPr/>
        <p:txBody>
          <a:bodyPr/>
          <a:lstStyle/>
          <a:p>
            <a:pPr eaLnBrk="1" hangingPunct="1"/>
            <a:r>
              <a:rPr lang="en-US" altLang="en-US">
                <a:solidFill>
                  <a:srgbClr val="FFC000"/>
                </a:solidFill>
              </a:rPr>
              <a:t>Grid Ratio</a:t>
            </a:r>
          </a:p>
        </p:txBody>
      </p:sp>
      <p:sp>
        <p:nvSpPr>
          <p:cNvPr id="51204" name="Content Placeholder 6">
            <a:extLst>
              <a:ext uri="{FF2B5EF4-FFF2-40B4-BE49-F238E27FC236}">
                <a16:creationId xmlns:a16="http://schemas.microsoft.com/office/drawing/2014/main" id="{7E4AB76E-2CAD-AA37-82CB-D994A3718386}"/>
              </a:ext>
            </a:extLst>
          </p:cNvPr>
          <p:cNvSpPr>
            <a:spLocks noGrp="1" noChangeArrowheads="1"/>
          </p:cNvSpPr>
          <p:nvPr>
            <p:ph sz="half" idx="2"/>
          </p:nvPr>
        </p:nvSpPr>
        <p:spPr/>
        <p:txBody>
          <a:bodyPr/>
          <a:lstStyle/>
          <a:p>
            <a:pPr eaLnBrk="1" hangingPunct="1"/>
            <a:r>
              <a:rPr lang="en-US" altLang="en-US" b="1"/>
              <a:t>Non –grid</a:t>
            </a:r>
          </a:p>
          <a:p>
            <a:pPr eaLnBrk="1" hangingPunct="1"/>
            <a:r>
              <a:rPr lang="en-US" altLang="en-US" b="1"/>
              <a:t>5:1</a:t>
            </a:r>
          </a:p>
          <a:p>
            <a:pPr eaLnBrk="1" hangingPunct="1"/>
            <a:r>
              <a:rPr lang="en-US" altLang="en-US" b="1"/>
              <a:t>6:1</a:t>
            </a:r>
          </a:p>
          <a:p>
            <a:pPr eaLnBrk="1" hangingPunct="1"/>
            <a:r>
              <a:rPr lang="en-US" altLang="en-US" b="1"/>
              <a:t>8:1</a:t>
            </a:r>
          </a:p>
          <a:p>
            <a:pPr eaLnBrk="1" hangingPunct="1"/>
            <a:r>
              <a:rPr lang="en-US" altLang="en-US" b="1"/>
              <a:t>12:1</a:t>
            </a:r>
          </a:p>
          <a:p>
            <a:pPr eaLnBrk="1" hangingPunct="1"/>
            <a:r>
              <a:rPr lang="en-US" altLang="en-US" b="1"/>
              <a:t>16:1</a:t>
            </a:r>
          </a:p>
        </p:txBody>
      </p:sp>
      <p:sp>
        <p:nvSpPr>
          <p:cNvPr id="51205" name="Text Placeholder 7">
            <a:extLst>
              <a:ext uri="{FF2B5EF4-FFF2-40B4-BE49-F238E27FC236}">
                <a16:creationId xmlns:a16="http://schemas.microsoft.com/office/drawing/2014/main" id="{996D3C5B-4EE7-0321-3126-9F5D94296CAF}"/>
              </a:ext>
            </a:extLst>
          </p:cNvPr>
          <p:cNvSpPr>
            <a:spLocks noGrp="1" noChangeArrowheads="1"/>
          </p:cNvSpPr>
          <p:nvPr>
            <p:ph type="body" sz="quarter" idx="3"/>
          </p:nvPr>
        </p:nvSpPr>
        <p:spPr/>
        <p:txBody>
          <a:bodyPr/>
          <a:lstStyle/>
          <a:p>
            <a:pPr eaLnBrk="1" hangingPunct="1"/>
            <a:r>
              <a:rPr lang="en-US" altLang="en-US">
                <a:solidFill>
                  <a:srgbClr val="FFC000"/>
                </a:solidFill>
              </a:rPr>
              <a:t>mAs Compensation</a:t>
            </a:r>
          </a:p>
        </p:txBody>
      </p:sp>
      <p:sp>
        <p:nvSpPr>
          <p:cNvPr id="51206" name="Content Placeholder 8">
            <a:extLst>
              <a:ext uri="{FF2B5EF4-FFF2-40B4-BE49-F238E27FC236}">
                <a16:creationId xmlns:a16="http://schemas.microsoft.com/office/drawing/2014/main" id="{E0444A61-96AB-5699-0BE1-AEF47BEB0A88}"/>
              </a:ext>
            </a:extLst>
          </p:cNvPr>
          <p:cNvSpPr>
            <a:spLocks noGrp="1" noChangeArrowheads="1"/>
          </p:cNvSpPr>
          <p:nvPr>
            <p:ph sz="quarter" idx="4"/>
          </p:nvPr>
        </p:nvSpPr>
        <p:spPr/>
        <p:txBody>
          <a:bodyPr/>
          <a:lstStyle/>
          <a:p>
            <a:pPr eaLnBrk="1" hangingPunct="1"/>
            <a:endParaRPr lang="en-US" altLang="en-US">
              <a:solidFill>
                <a:schemeClr val="bg2"/>
              </a:solidFill>
            </a:endParaRPr>
          </a:p>
          <a:p>
            <a:pPr eaLnBrk="1" hangingPunct="1"/>
            <a:r>
              <a:rPr lang="en-US" altLang="en-US" b="1"/>
              <a:t>2</a:t>
            </a:r>
            <a:r>
              <a:rPr lang="en-US" altLang="en-US"/>
              <a:t> </a:t>
            </a:r>
            <a:r>
              <a:rPr lang="en-US" altLang="en-US" sz="2000"/>
              <a:t>( 2 x non-grid mAs)</a:t>
            </a:r>
            <a:endParaRPr lang="en-US" altLang="en-US"/>
          </a:p>
          <a:p>
            <a:pPr eaLnBrk="1" hangingPunct="1"/>
            <a:r>
              <a:rPr lang="en-US" altLang="en-US" b="1"/>
              <a:t>3 </a:t>
            </a:r>
            <a:r>
              <a:rPr lang="en-US" altLang="en-US" sz="2000"/>
              <a:t>( 3 x non-grid mAs)</a:t>
            </a:r>
          </a:p>
          <a:p>
            <a:pPr eaLnBrk="1" hangingPunct="1"/>
            <a:r>
              <a:rPr lang="en-US" altLang="en-US" b="1"/>
              <a:t>4 </a:t>
            </a:r>
            <a:r>
              <a:rPr lang="en-US" altLang="en-US" sz="2000"/>
              <a:t>( 4 x non-grid mAs)</a:t>
            </a:r>
          </a:p>
          <a:p>
            <a:pPr eaLnBrk="1" hangingPunct="1"/>
            <a:r>
              <a:rPr lang="en-US" altLang="en-US" b="1"/>
              <a:t>5 </a:t>
            </a:r>
            <a:r>
              <a:rPr lang="en-US" altLang="en-US" sz="2000"/>
              <a:t>( 5 x non-grid mAs)</a:t>
            </a:r>
          </a:p>
          <a:p>
            <a:pPr eaLnBrk="1" hangingPunct="1"/>
            <a:r>
              <a:rPr lang="en-US" altLang="en-US" b="1"/>
              <a:t>6 </a:t>
            </a:r>
            <a:r>
              <a:rPr lang="en-US" altLang="en-US" sz="2000"/>
              <a:t>( 6 x non-grid mAs)</a:t>
            </a:r>
          </a:p>
          <a:p>
            <a:pPr eaLnBrk="1" hangingPunct="1"/>
            <a:endParaRPr lang="en-US" altLang="en-US">
              <a:solidFill>
                <a:schemeClr val="bg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1" name="Rectangle 21510">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3" name="Rectangle 21512">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5" name="Rectangle 21514">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Rectangle 1">
            <a:extLst>
              <a:ext uri="{FF2B5EF4-FFF2-40B4-BE49-F238E27FC236}">
                <a16:creationId xmlns:a16="http://schemas.microsoft.com/office/drawing/2014/main" id="{D0CA215C-CFF2-F56B-1EC2-4739C003FF55}"/>
              </a:ext>
            </a:extLst>
          </p:cNvPr>
          <p:cNvSpPr>
            <a:spLocks noChangeArrowheads="1"/>
          </p:cNvSpPr>
          <p:nvPr/>
        </p:nvSpPr>
        <p:spPr bwMode="auto">
          <a:xfrm>
            <a:off x="1616054" y="2427383"/>
            <a:ext cx="8959892" cy="31694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indent="-228600">
              <a:lnSpc>
                <a:spcPct val="90000"/>
              </a:lnSpc>
              <a:spcBef>
                <a:spcPct val="0"/>
              </a:spcBef>
              <a:spcAft>
                <a:spcPts val="600"/>
              </a:spcAft>
              <a:buClrTx/>
              <a:buFont typeface="Arial" panose="020B0604020202020204" pitchFamily="34" charset="0"/>
              <a:buChar char="•"/>
            </a:pPr>
            <a:r>
              <a:rPr lang="en-US" altLang="en-US" sz="2000">
                <a:solidFill>
                  <a:schemeClr val="tx1">
                    <a:lumMod val="65000"/>
                    <a:lumOff val="35000"/>
                  </a:schemeClr>
                </a:solidFill>
                <a:latin typeface="+mn-lt"/>
              </a:rPr>
              <a:t>In the normal situation, however, x-rays arriving at the image receptor consist of both transmitted and scattered x-rays.  This image would have moderate contrast. The loss of contrast results from the presence of scattered x-rays.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6" name="Rectangle 22535">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8" name="Rectangle 22537">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1">
            <a:extLst>
              <a:ext uri="{FF2B5EF4-FFF2-40B4-BE49-F238E27FC236}">
                <a16:creationId xmlns:a16="http://schemas.microsoft.com/office/drawing/2014/main" id="{06008237-846A-BA31-68F5-762459D93676}"/>
              </a:ext>
            </a:extLst>
          </p:cNvPr>
          <p:cNvSpPr>
            <a:spLocks noChangeArrowheads="1"/>
          </p:cNvSpPr>
          <p:nvPr/>
        </p:nvSpPr>
        <p:spPr bwMode="auto">
          <a:xfrm>
            <a:off x="871442" y="2447337"/>
            <a:ext cx="4353116" cy="377043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lnSpc>
                <a:spcPct val="90000"/>
              </a:lnSpc>
              <a:spcBef>
                <a:spcPct val="0"/>
              </a:spcBef>
              <a:spcAft>
                <a:spcPts val="600"/>
              </a:spcAft>
              <a:buClrTx/>
              <a:buNone/>
            </a:pPr>
            <a:r>
              <a:rPr lang="en-US" altLang="en-US" sz="1700" dirty="0">
                <a:solidFill>
                  <a:srgbClr val="595959"/>
                </a:solidFill>
                <a:latin typeface="+mn-lt"/>
              </a:rPr>
              <a:t>Radiographic Grids</a:t>
            </a:r>
          </a:p>
          <a:p>
            <a:pPr indent="-228600">
              <a:lnSpc>
                <a:spcPct val="90000"/>
              </a:lnSpc>
              <a:spcBef>
                <a:spcPct val="0"/>
              </a:spcBef>
              <a:spcAft>
                <a:spcPts val="600"/>
              </a:spcAft>
              <a:buClrTx/>
              <a:buFont typeface="Arial" panose="020B0604020202020204" pitchFamily="34" charset="0"/>
              <a:buChar char="•"/>
            </a:pPr>
            <a:endParaRPr lang="en-US" altLang="en-US" sz="1700" dirty="0">
              <a:solidFill>
                <a:srgbClr val="595959"/>
              </a:solidFill>
              <a:latin typeface="+mn-lt"/>
            </a:endParaRPr>
          </a:p>
          <a:p>
            <a:pPr indent="-228600">
              <a:lnSpc>
                <a:spcPct val="90000"/>
              </a:lnSpc>
              <a:spcBef>
                <a:spcPct val="0"/>
              </a:spcBef>
              <a:spcAft>
                <a:spcPts val="600"/>
              </a:spcAft>
              <a:buClrTx/>
              <a:buFont typeface="Arial" panose="020B0604020202020204" pitchFamily="34" charset="0"/>
              <a:buChar char="•"/>
            </a:pPr>
            <a:r>
              <a:rPr lang="en-US" altLang="en-US" sz="1700" dirty="0">
                <a:solidFill>
                  <a:srgbClr val="595959"/>
                </a:solidFill>
                <a:latin typeface="+mn-lt"/>
              </a:rPr>
              <a:t>Scattered x-rays that reach the image receptor are part of the image-forming process; indeed, the x-rays that are scattered forward do contribute to the image. An extremely effective device for reducing the level of scatter radiation that reaches the image receptor is the grid, a carefully fabricated series of sections of radiopaque material (grid strips) alternating with sections of radiolucent material (interspace material). The grid is positioned between the patient and the image receptor.</a:t>
            </a:r>
          </a:p>
        </p:txBody>
      </p:sp>
      <p:pic>
        <p:nvPicPr>
          <p:cNvPr id="22531" name="Picture 3">
            <a:extLst>
              <a:ext uri="{FF2B5EF4-FFF2-40B4-BE49-F238E27FC236}">
                <a16:creationId xmlns:a16="http://schemas.microsoft.com/office/drawing/2014/main" id="{A9D9BE24-C937-7A09-E879-18E252D1CA4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81801" y="2132595"/>
            <a:ext cx="4797056" cy="263838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59" name="Rectangle 23558">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1" name="Rectangle 23560">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3" name="Rectangle 23562">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1">
            <a:extLst>
              <a:ext uri="{FF2B5EF4-FFF2-40B4-BE49-F238E27FC236}">
                <a16:creationId xmlns:a16="http://schemas.microsoft.com/office/drawing/2014/main" id="{3C0C59EE-71D0-3F74-B3A1-570C067D316C}"/>
              </a:ext>
            </a:extLst>
          </p:cNvPr>
          <p:cNvSpPr>
            <a:spLocks noChangeArrowheads="1"/>
          </p:cNvSpPr>
          <p:nvPr/>
        </p:nvSpPr>
        <p:spPr bwMode="auto">
          <a:xfrm>
            <a:off x="1616054" y="2427383"/>
            <a:ext cx="8959892" cy="31694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indent="-228600">
              <a:lnSpc>
                <a:spcPct val="90000"/>
              </a:lnSpc>
              <a:spcBef>
                <a:spcPct val="0"/>
              </a:spcBef>
              <a:spcAft>
                <a:spcPts val="600"/>
              </a:spcAft>
              <a:buClrTx/>
              <a:buFont typeface="Arial" panose="020B0604020202020204" pitchFamily="34" charset="0"/>
              <a:buChar char="•"/>
            </a:pPr>
            <a:r>
              <a:rPr lang="en-US" altLang="en-US" sz="2000">
                <a:solidFill>
                  <a:schemeClr val="tx1">
                    <a:lumMod val="65000"/>
                    <a:lumOff val="35000"/>
                  </a:schemeClr>
                </a:solidFill>
                <a:latin typeface="+mn-lt"/>
              </a:rPr>
              <a:t>This technique for reducing the amount of scatter radiation that reaches the image receptor was first demonstrated in 1913 by Gustave Bucky. Over the years, Bucky's grid has been improved by more precise manufacturing, but the basic principle has not changed.</a:t>
            </a:r>
          </a:p>
          <a:p>
            <a:pPr indent="-228600">
              <a:lnSpc>
                <a:spcPct val="90000"/>
              </a:lnSpc>
              <a:spcBef>
                <a:spcPct val="0"/>
              </a:spcBef>
              <a:spcAft>
                <a:spcPts val="600"/>
              </a:spcAft>
              <a:buClrTx/>
              <a:buFont typeface="Arial" panose="020B0604020202020204" pitchFamily="34" charset="0"/>
              <a:buChar char="•"/>
            </a:pPr>
            <a:endParaRPr lang="en-US" altLang="en-US" sz="2000">
              <a:solidFill>
                <a:schemeClr val="tx1">
                  <a:lumMod val="65000"/>
                  <a:lumOff val="35000"/>
                </a:schemeClr>
              </a:solidFill>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a:extLst>
              <a:ext uri="{FF2B5EF4-FFF2-40B4-BE49-F238E27FC236}">
                <a16:creationId xmlns:a16="http://schemas.microsoft.com/office/drawing/2014/main" id="{BDD54FAA-E970-A108-C1B0-C623419A78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1" y="742951"/>
            <a:ext cx="8594725" cy="535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733AD378-1FAE-1406-72BB-069D236D086D}"/>
              </a:ext>
            </a:extLst>
          </p:cNvPr>
          <p:cNvSpPr/>
          <p:nvPr/>
        </p:nvSpPr>
        <p:spPr>
          <a:xfrm>
            <a:off x="2335214" y="265113"/>
            <a:ext cx="1017587"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No Grid</a:t>
            </a:r>
          </a:p>
        </p:txBody>
      </p:sp>
      <p:sp>
        <p:nvSpPr>
          <p:cNvPr id="4" name="Rectangle 3">
            <a:extLst>
              <a:ext uri="{FF2B5EF4-FFF2-40B4-BE49-F238E27FC236}">
                <a16:creationId xmlns:a16="http://schemas.microsoft.com/office/drawing/2014/main" id="{8244A019-DBF4-4D97-BB89-B11568BC2B97}"/>
              </a:ext>
            </a:extLst>
          </p:cNvPr>
          <p:cNvSpPr/>
          <p:nvPr/>
        </p:nvSpPr>
        <p:spPr>
          <a:xfrm>
            <a:off x="6846888" y="220663"/>
            <a:ext cx="1016000"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No Grid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9" name="Rectangle 25608">
            <a:extLst>
              <a:ext uri="{FF2B5EF4-FFF2-40B4-BE49-F238E27FC236}">
                <a16:creationId xmlns:a16="http://schemas.microsoft.com/office/drawing/2014/main" id="{50DF6B93-F3AC-40E0-8651-89582E5E8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1" name="Rectangle 25610">
            <a:extLst>
              <a:ext uri="{FF2B5EF4-FFF2-40B4-BE49-F238E27FC236}">
                <a16:creationId xmlns:a16="http://schemas.microsoft.com/office/drawing/2014/main" id="{E8027539-FDC1-4BD7-ABD3-2C9688465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153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3" name="Rectangle 25612">
            <a:extLst>
              <a:ext uri="{FF2B5EF4-FFF2-40B4-BE49-F238E27FC236}">
                <a16:creationId xmlns:a16="http://schemas.microsoft.com/office/drawing/2014/main" id="{8746EFA5-E6C7-4867-8011-E729148E8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799" y="685800"/>
            <a:ext cx="6742953"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Rectangle 1">
            <a:extLst>
              <a:ext uri="{FF2B5EF4-FFF2-40B4-BE49-F238E27FC236}">
                <a16:creationId xmlns:a16="http://schemas.microsoft.com/office/drawing/2014/main" id="{85DFF3D2-A481-898D-48D5-3456B488CC69}"/>
              </a:ext>
            </a:extLst>
          </p:cNvPr>
          <p:cNvSpPr>
            <a:spLocks noChangeArrowheads="1"/>
          </p:cNvSpPr>
          <p:nvPr/>
        </p:nvSpPr>
        <p:spPr bwMode="auto">
          <a:xfrm>
            <a:off x="1335799" y="2563907"/>
            <a:ext cx="5461225" cy="297619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indent="-228600">
              <a:lnSpc>
                <a:spcPct val="90000"/>
              </a:lnSpc>
              <a:spcBef>
                <a:spcPct val="0"/>
              </a:spcBef>
              <a:spcAft>
                <a:spcPts val="600"/>
              </a:spcAft>
              <a:buClrTx/>
              <a:buFont typeface="Arial" panose="020B0604020202020204" pitchFamily="34" charset="0"/>
              <a:buChar char="•"/>
            </a:pPr>
            <a:r>
              <a:rPr lang="en-US" altLang="en-US" sz="2000">
                <a:solidFill>
                  <a:schemeClr val="tx1">
                    <a:lumMod val="65000"/>
                    <a:lumOff val="35000"/>
                  </a:schemeClr>
                </a:solidFill>
                <a:latin typeface="+mn-lt"/>
              </a:rPr>
              <a:t>The grid is designed to transmit only those x-rays whose direction is on a straight line from the source to the image receptor. Scatter radiation is absorbed in the grid material. </a:t>
            </a:r>
          </a:p>
        </p:txBody>
      </p:sp>
      <p:pic>
        <p:nvPicPr>
          <p:cNvPr id="25603" name="Picture 2">
            <a:extLst>
              <a:ext uri="{FF2B5EF4-FFF2-40B4-BE49-F238E27FC236}">
                <a16:creationId xmlns:a16="http://schemas.microsoft.com/office/drawing/2014/main" id="{DB573244-7E30-89E8-08AF-4450BA056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275" r="1" b="29951"/>
          <a:stretch>
            <a:fillRect/>
          </a:stretch>
        </p:blipFill>
        <p:spPr bwMode="auto">
          <a:xfrm>
            <a:off x="8779933" y="685798"/>
            <a:ext cx="2726267" cy="242146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3">
            <a:extLst>
              <a:ext uri="{FF2B5EF4-FFF2-40B4-BE49-F238E27FC236}">
                <a16:creationId xmlns:a16="http://schemas.microsoft.com/office/drawing/2014/main" id="{C9C24CE7-6914-804B-C181-97ECFF3D51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621" r="2" b="2"/>
          <a:stretch>
            <a:fillRect/>
          </a:stretch>
        </p:blipFill>
        <p:spPr bwMode="auto">
          <a:xfrm>
            <a:off x="8779933" y="3750732"/>
            <a:ext cx="2726267" cy="242146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4A07E675-23CD-E55A-0A48-2007757FA6CB}"/>
              </a:ext>
            </a:extLst>
          </p:cNvPr>
          <p:cNvPicPr>
            <a:picLocks noChangeAspect="1"/>
          </p:cNvPicPr>
          <p:nvPr/>
        </p:nvPicPr>
        <p:blipFill>
          <a:blip r:embed="rId2"/>
          <a:stretch>
            <a:fillRect/>
          </a:stretch>
        </p:blipFill>
        <p:spPr>
          <a:xfrm rot="16200000">
            <a:off x="2345850" y="1621275"/>
            <a:ext cx="4979334" cy="357387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853</TotalTime>
  <Words>1226</Words>
  <Application>Microsoft Office PowerPoint</Application>
  <PresentationFormat>Widescreen</PresentationFormat>
  <Paragraphs>73</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Grids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Grid Conversion factor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Konrad Stelmark</dc:creator>
  <cp:lastModifiedBy>Konrad Stelmark</cp:lastModifiedBy>
  <cp:revision>2</cp:revision>
  <dcterms:created xsi:type="dcterms:W3CDTF">2025-10-19T20:04:48Z</dcterms:created>
  <dcterms:modified xsi:type="dcterms:W3CDTF">2025-10-20T10:18:41Z</dcterms:modified>
</cp:coreProperties>
</file>