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38" r:id="rId2"/>
    <p:sldId id="694" r:id="rId3"/>
    <p:sldId id="659" r:id="rId4"/>
    <p:sldId id="653" r:id="rId5"/>
    <p:sldId id="654" r:id="rId6"/>
    <p:sldId id="670" r:id="rId7"/>
    <p:sldId id="687" r:id="rId8"/>
    <p:sldId id="688" r:id="rId9"/>
    <p:sldId id="689" r:id="rId10"/>
    <p:sldId id="690" r:id="rId11"/>
    <p:sldId id="660" r:id="rId12"/>
    <p:sldId id="655" r:id="rId13"/>
    <p:sldId id="631" r:id="rId14"/>
    <p:sldId id="634" r:id="rId15"/>
    <p:sldId id="676" r:id="rId16"/>
    <p:sldId id="662" r:id="rId17"/>
    <p:sldId id="674" r:id="rId18"/>
    <p:sldId id="675" r:id="rId19"/>
    <p:sldId id="684" r:id="rId20"/>
    <p:sldId id="683" r:id="rId21"/>
    <p:sldId id="685" r:id="rId22"/>
    <p:sldId id="666" r:id="rId23"/>
    <p:sldId id="668" r:id="rId24"/>
    <p:sldId id="667" r:id="rId25"/>
    <p:sldId id="646" r:id="rId26"/>
    <p:sldId id="648" r:id="rId27"/>
    <p:sldId id="677" r:id="rId28"/>
    <p:sldId id="678" r:id="rId29"/>
    <p:sldId id="679" r:id="rId30"/>
    <p:sldId id="693" r:id="rId31"/>
    <p:sldId id="682" r:id="rId32"/>
    <p:sldId id="691" r:id="rId33"/>
    <p:sldId id="681" r:id="rId34"/>
    <p:sldId id="692" r:id="rId35"/>
    <p:sldId id="38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718" autoAdjust="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5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7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22C1A-7E54-4074-8DEA-43B94D48A3C6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15CE9-54C0-4D43-93E7-3A4D5D1274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6717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09690-EEDD-49AD-B9ED-815CD4775A11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4381C-0E83-4FF6-AF15-D5BCFE2BE2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8348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4381C-0E83-4FF6-AF15-D5BCFE2BE2A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300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4381C-0E83-4FF6-AF15-D5BCFE2BE2A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651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4381C-0E83-4FF6-AF15-D5BCFE2BE2A1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512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C8A4-9A11-458D-A0DE-9CA992112D07}" type="datetime1">
              <a:rPr lang="en-US" smtClean="0"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7F22-7C56-4678-84BF-D70EEA7120C8}" type="datetime1">
              <a:rPr lang="en-US" smtClean="0"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124D-23D9-4B8C-8CDC-10219E7F1972}" type="datetime1">
              <a:rPr lang="en-US" smtClean="0"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D90D-66CD-4FDE-A0EE-220B30348E2D}" type="datetime1">
              <a:rPr lang="en-US" smtClean="0"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2273-C123-4B4C-B13F-D25C55BC8ADC}" type="datetime1">
              <a:rPr lang="en-US" smtClean="0"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89FE-B4EC-4649-B525-EB205CA981A0}" type="datetime1">
              <a:rPr lang="en-US" smtClean="0"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4D619-8EA4-4C32-AC6D-F42EA935BA9C}" type="datetime1">
              <a:rPr lang="en-US" smtClean="0"/>
              <a:t>1/25/2022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8FD5-246E-4B25-806F-E22416B89039}" type="datetime1">
              <a:rPr lang="en-US" smtClean="0"/>
              <a:t>1/25/2022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D5D8-571B-455D-AEBF-6C2A78A2BC4D}" type="datetime1">
              <a:rPr lang="en-US" smtClean="0"/>
              <a:t>1/25/2022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ABE9-6E2E-4F59-A169-3EE59651BE4C}" type="datetime1">
              <a:rPr lang="en-US" smtClean="0"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715F-8A1B-489C-8A77-B0E9F2459D7D}" type="datetime1">
              <a:rPr lang="en-US" smtClean="0"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BE411-27FA-49F0-9146-669DE7F6794E}" type="datetime1">
              <a:rPr lang="en-US" smtClean="0"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6D8AC-2226-46DD-AD37-61AA8C59CA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hecker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600" dirty="0">
                <a:solidFill>
                  <a:schemeClr val="bg1"/>
                </a:solidFill>
                <a:latin typeface="Garamond" pitchFamily="18" charset="0"/>
              </a:rPr>
              <a:t>Contrast Media</a:t>
            </a:r>
            <a:br>
              <a:rPr lang="en-US" sz="5600" dirty="0">
                <a:solidFill>
                  <a:schemeClr val="bg1"/>
                </a:solidFill>
                <a:latin typeface="Garamond" pitchFamily="18" charset="0"/>
              </a:rPr>
            </a:br>
            <a:br>
              <a:rPr lang="en-US" sz="5600" dirty="0">
                <a:solidFill>
                  <a:schemeClr val="bg1"/>
                </a:solidFill>
                <a:latin typeface="Garamond" pitchFamily="18" charset="0"/>
              </a:rPr>
            </a:br>
            <a:r>
              <a:rPr lang="en-US" sz="5600" dirty="0">
                <a:solidFill>
                  <a:schemeClr val="bg1"/>
                </a:solidFill>
                <a:latin typeface="Garamond" pitchFamily="18" charset="0"/>
              </a:rPr>
              <a:t>Liver &amp; Biliary System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382000" cy="1752600"/>
          </a:xfrm>
        </p:spPr>
        <p:txBody>
          <a:bodyPr>
            <a:normAutofit/>
          </a:bodyPr>
          <a:lstStyle/>
          <a:p>
            <a:r>
              <a:rPr lang="en-US" dirty="0">
                <a:latin typeface="Garamond" pitchFamily="18" charset="0"/>
              </a:rPr>
              <a:t> </a:t>
            </a:r>
          </a:p>
          <a:p>
            <a:r>
              <a:rPr lang="en-US" sz="3600" dirty="0">
                <a:solidFill>
                  <a:schemeClr val="bg1"/>
                </a:solidFill>
                <a:latin typeface="Garamond" pitchFamily="18" charset="0"/>
              </a:rPr>
              <a:t>Prof. Arya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CABF8CB-FC1F-4914-807C-610992EEA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" y="3352800"/>
            <a:ext cx="3028071" cy="350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D5321EF-A5E2-4438-B742-6D60538A6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52800"/>
            <a:ext cx="3215640" cy="3471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Gallbladder Location</a:t>
            </a:r>
            <a:endParaRPr lang="en-US" altLang="en-US" sz="3600" dirty="0">
              <a:solidFill>
                <a:srgbClr val="7B9899"/>
              </a:solidFill>
            </a:endParaRPr>
          </a:p>
        </p:txBody>
      </p:sp>
      <p:sp>
        <p:nvSpPr>
          <p:cNvPr id="1434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066800"/>
            <a:ext cx="8077200" cy="52895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8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D685C9-FC6E-4CD7-B84A-E06369DB0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Content Placeholder 7" descr="978-0-323-05410-2_1694.jpg">
            <a:extLst>
              <a:ext uri="{FF2B5EF4-FFF2-40B4-BE49-F238E27FC236}">
                <a16:creationId xmlns:a16="http://schemas.microsoft.com/office/drawing/2014/main" id="{CF2B3F96-BF83-4847-9B8B-002DFA1757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600" y="1051560"/>
            <a:ext cx="8458200" cy="45878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81D1BAF-AABF-4AC7-A5D4-D7E09AAD042C}"/>
              </a:ext>
            </a:extLst>
          </p:cNvPr>
          <p:cNvSpPr/>
          <p:nvPr/>
        </p:nvSpPr>
        <p:spPr>
          <a:xfrm>
            <a:off x="533400" y="5654675"/>
            <a:ext cx="1519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u="sng" dirty="0">
                <a:solidFill>
                  <a:schemeClr val="bg1"/>
                </a:solidFill>
                <a:latin typeface="Garamond" panose="02020404030301010803" pitchFamily="18" charset="0"/>
              </a:rPr>
              <a:t>(high and lateral)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AFA5F3-C99C-4D3A-A941-3B328B5D75E9}"/>
              </a:ext>
            </a:extLst>
          </p:cNvPr>
          <p:cNvSpPr/>
          <p:nvPr/>
        </p:nvSpPr>
        <p:spPr>
          <a:xfrm>
            <a:off x="2590800" y="5639435"/>
            <a:ext cx="2285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u="sng" dirty="0">
                <a:solidFill>
                  <a:schemeClr val="bg1"/>
                </a:solidFill>
                <a:latin typeface="Garamond" panose="02020404030301010803" pitchFamily="18" charset="0"/>
              </a:rPr>
              <a:t>(</a:t>
            </a:r>
            <a:r>
              <a:rPr lang="en-US" altLang="en-US" i="1" u="sng" dirty="0">
                <a:solidFill>
                  <a:schemeClr val="bg1"/>
                </a:solidFill>
                <a:latin typeface="Garamond" pitchFamily="18" charset="0"/>
              </a:rPr>
              <a:t>between Xiphoid and lower rib margin)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A1D219-B54F-46B6-BF9B-A48E1FB8A1E2}"/>
              </a:ext>
            </a:extLst>
          </p:cNvPr>
          <p:cNvSpPr/>
          <p:nvPr/>
        </p:nvSpPr>
        <p:spPr>
          <a:xfrm>
            <a:off x="5414231" y="5755151"/>
            <a:ext cx="28153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u="sng" dirty="0">
                <a:solidFill>
                  <a:schemeClr val="bg1"/>
                </a:solidFill>
                <a:latin typeface="Garamond" panose="02020404030301010803" pitchFamily="18" charset="0"/>
              </a:rPr>
              <a:t>(near iliac crest)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935420"/>
      </p:ext>
    </p:extLst>
  </p:cSld>
  <p:clrMapOvr>
    <a:masterClrMapping/>
  </p:clrMapOvr>
  <p:transition spd="slow">
    <p:check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Bile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285750" indent="-285750">
              <a:defRPr/>
            </a:pPr>
            <a:r>
              <a:rPr lang="en-US" sz="3000" dirty="0">
                <a:solidFill>
                  <a:schemeClr val="bg1"/>
                </a:solidFill>
                <a:latin typeface="Garamond" panose="02020404030301010803" pitchFamily="18" charset="0"/>
              </a:rPr>
              <a:t>a bitter-tasting, dark green to yellowish brown color </a:t>
            </a:r>
          </a:p>
          <a:p>
            <a:pPr marL="285750" indent="-285750">
              <a:defRPr/>
            </a:pPr>
            <a:r>
              <a:rPr lang="en-US" sz="3000" dirty="0">
                <a:solidFill>
                  <a:schemeClr val="bg1"/>
                </a:solidFill>
                <a:latin typeface="Garamond" panose="02020404030301010803" pitchFamily="18" charset="0"/>
              </a:rPr>
              <a:t>manufactured by the liver</a:t>
            </a:r>
          </a:p>
          <a:p>
            <a:pPr marL="285750" indent="-285750">
              <a:defRPr/>
            </a:pPr>
            <a:r>
              <a:rPr lang="en-US" sz="3000" dirty="0">
                <a:solidFill>
                  <a:schemeClr val="bg1"/>
                </a:solidFill>
                <a:latin typeface="Garamond" panose="02020404030301010803" pitchFamily="18" charset="0"/>
              </a:rPr>
              <a:t>transported by various ducts, and </a:t>
            </a:r>
          </a:p>
          <a:p>
            <a:pPr marL="285750" indent="-285750">
              <a:defRPr/>
            </a:pPr>
            <a:r>
              <a:rPr lang="en-US" sz="3000" dirty="0">
                <a:solidFill>
                  <a:schemeClr val="bg1"/>
                </a:solidFill>
                <a:latin typeface="Garamond" panose="02020404030301010803" pitchFamily="18" charset="0"/>
              </a:rPr>
              <a:t>stored in the gallbladder</a:t>
            </a:r>
          </a:p>
          <a:p>
            <a:pPr marL="285750" indent="-285750">
              <a:defRPr/>
            </a:pPr>
            <a:r>
              <a:rPr lang="en-US" sz="3000" u="sng" dirty="0">
                <a:solidFill>
                  <a:schemeClr val="bg1"/>
                </a:solidFill>
                <a:latin typeface="Garamond" panose="02020404030301010803" pitchFamily="18" charset="0"/>
              </a:rPr>
              <a:t>major function:</a:t>
            </a:r>
            <a:r>
              <a:rPr lang="en-US" sz="3000" dirty="0">
                <a:solidFill>
                  <a:schemeClr val="bg1"/>
                </a:solidFill>
                <a:latin typeface="Garamond" panose="02020404030301010803" pitchFamily="18" charset="0"/>
              </a:rPr>
              <a:t> to aid in the digestion of fats by emulsifying </a:t>
            </a:r>
            <a:r>
              <a:rPr lang="en-US" sz="3000" i="1" u="sng" dirty="0">
                <a:solidFill>
                  <a:schemeClr val="bg1"/>
                </a:solidFill>
                <a:latin typeface="Garamond" panose="02020404030301010803" pitchFamily="18" charset="0"/>
              </a:rPr>
              <a:t>or</a:t>
            </a:r>
            <a:r>
              <a:rPr lang="en-US" sz="3000" dirty="0">
                <a:solidFill>
                  <a:schemeClr val="bg1"/>
                </a:solidFill>
                <a:latin typeface="Garamond" panose="02020404030301010803" pitchFamily="18" charset="0"/>
              </a:rPr>
              <a:t> breaking down fat globules and the absorption of fat following its digestion</a:t>
            </a:r>
          </a:p>
          <a:p>
            <a:pPr marL="285750" indent="-285750">
              <a:defRPr/>
            </a:pPr>
            <a:endParaRPr lang="en-US" sz="3600" dirty="0"/>
          </a:p>
          <a:p>
            <a:pPr marL="285750" indent="-285750">
              <a:defRPr/>
            </a:pPr>
            <a:endParaRPr lang="en-US" sz="3600" dirty="0"/>
          </a:p>
          <a:p>
            <a:pPr marL="0" indent="0">
              <a:buNone/>
              <a:defRPr/>
            </a:pPr>
            <a:endParaRPr lang="en-US" sz="3600" u="sng" dirty="0">
              <a:solidFill>
                <a:schemeClr val="bg1"/>
              </a:solidFill>
            </a:endParaRPr>
          </a:p>
          <a:p>
            <a:pPr marL="285750" indent="-285750">
              <a:defRPr/>
            </a:pPr>
            <a:endParaRPr lang="en-US" sz="3600" u="sng" dirty="0">
              <a:solidFill>
                <a:srgbClr val="FFFF00"/>
              </a:solidFill>
            </a:endParaRPr>
          </a:p>
          <a:p>
            <a:pPr marL="285750" indent="-285750">
              <a:defRPr/>
            </a:pP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B52F5F-55DE-4C50-A328-A753D880D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520526"/>
      </p:ext>
    </p:extLst>
  </p:cSld>
  <p:clrMapOvr>
    <a:masterClrMapping/>
  </p:clrMapOvr>
  <p:transition spd="slow">
    <p:check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altLang="en-US" sz="3600" dirty="0">
                <a:solidFill>
                  <a:schemeClr val="bg1"/>
                </a:solidFill>
                <a:latin typeface="Garamond" pitchFamily="18" charset="0"/>
              </a:rPr>
              <a:t>Biliary System/Tree</a:t>
            </a:r>
            <a:br>
              <a:rPr lang="en-US" altLang="en-US" sz="3600" dirty="0">
                <a:solidFill>
                  <a:schemeClr val="bg1"/>
                </a:solidFill>
                <a:latin typeface="Garamond" pitchFamily="18" charset="0"/>
              </a:rPr>
            </a:br>
            <a:r>
              <a:rPr lang="en-US" altLang="en-US" sz="3100" dirty="0">
                <a:solidFill>
                  <a:schemeClr val="bg1"/>
                </a:solidFill>
                <a:latin typeface="Garamond" pitchFamily="18" charset="0"/>
              </a:rPr>
              <a:t>(Gallbladder &amp; Bile ducts)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600" dirty="0">
                <a:solidFill>
                  <a:schemeClr val="bg1"/>
                </a:solidFill>
                <a:latin typeface="Garamond" pitchFamily="18" charset="0"/>
              </a:rPr>
              <a:t>bile is formed by liver lobules and travels to two main hepatic ducts in liver: right and left </a:t>
            </a:r>
          </a:p>
          <a:p>
            <a:pPr>
              <a:lnSpc>
                <a:spcPct val="90000"/>
              </a:lnSpc>
            </a:pPr>
            <a:r>
              <a:rPr lang="en-US" altLang="en-US" sz="2600" dirty="0">
                <a:solidFill>
                  <a:schemeClr val="bg1"/>
                </a:solidFill>
                <a:latin typeface="Garamond" pitchFamily="18" charset="0"/>
              </a:rPr>
              <a:t>Right and Left hepatic ducts join to continue as </a:t>
            </a:r>
            <a:r>
              <a:rPr lang="en-US" altLang="en-US" sz="2600" u="sng" dirty="0">
                <a:solidFill>
                  <a:schemeClr val="bg1"/>
                </a:solidFill>
                <a:latin typeface="Garamond" pitchFamily="18" charset="0"/>
              </a:rPr>
              <a:t>Common Hepatic Duct</a:t>
            </a:r>
            <a:r>
              <a:rPr lang="en-US" altLang="en-US" sz="2600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en-US" altLang="en-US" sz="2600" u="sng" dirty="0">
                <a:solidFill>
                  <a:schemeClr val="bg1"/>
                </a:solidFill>
                <a:latin typeface="Garamond" pitchFamily="18" charset="0"/>
              </a:rPr>
              <a:t>(CHD)</a:t>
            </a:r>
          </a:p>
          <a:p>
            <a:pPr>
              <a:lnSpc>
                <a:spcPct val="90000"/>
              </a:lnSpc>
            </a:pPr>
            <a:r>
              <a:rPr lang="en-US" altLang="en-US" sz="2600" dirty="0">
                <a:solidFill>
                  <a:schemeClr val="bg1"/>
                </a:solidFill>
                <a:latin typeface="Garamond" pitchFamily="18" charset="0"/>
              </a:rPr>
              <a:t>bile is carried to gall bladder by cystic duct for temporary storage</a:t>
            </a:r>
          </a:p>
          <a:p>
            <a:pPr>
              <a:lnSpc>
                <a:spcPct val="90000"/>
              </a:lnSpc>
            </a:pPr>
            <a:r>
              <a:rPr lang="en-US" altLang="en-US" sz="2600" dirty="0">
                <a:solidFill>
                  <a:schemeClr val="bg1"/>
                </a:solidFill>
                <a:latin typeface="Garamond" pitchFamily="18" charset="0"/>
              </a:rPr>
              <a:t>CHD unites with cystic duct of gall bladder to form </a:t>
            </a:r>
            <a:r>
              <a:rPr lang="en-US" altLang="en-US" sz="2600" u="sng" dirty="0">
                <a:solidFill>
                  <a:schemeClr val="bg1"/>
                </a:solidFill>
                <a:latin typeface="Garamond" pitchFamily="18" charset="0"/>
              </a:rPr>
              <a:t>Common Bile Duct</a:t>
            </a:r>
            <a:r>
              <a:rPr lang="en-US" altLang="en-US" sz="2600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en-US" altLang="en-US" sz="2600" u="sng" dirty="0">
                <a:solidFill>
                  <a:schemeClr val="bg1"/>
                </a:solidFill>
                <a:latin typeface="Garamond" pitchFamily="18" charset="0"/>
              </a:rPr>
              <a:t>(CBD)</a:t>
            </a:r>
          </a:p>
          <a:p>
            <a:pPr>
              <a:lnSpc>
                <a:spcPct val="90000"/>
              </a:lnSpc>
            </a:pPr>
            <a:r>
              <a:rPr lang="en-US" altLang="en-US" sz="2600" dirty="0">
                <a:solidFill>
                  <a:schemeClr val="bg1"/>
                </a:solidFill>
                <a:latin typeface="Garamond" pitchFamily="18" charset="0"/>
              </a:rPr>
              <a:t>CBD joins the pancreatic duct and together empty into the duodenum via the hepatopancreatic ampulla (ampulla of Vater)</a:t>
            </a:r>
          </a:p>
          <a:p>
            <a:pPr>
              <a:lnSpc>
                <a:spcPct val="90000"/>
              </a:lnSpc>
            </a:pPr>
            <a:r>
              <a:rPr lang="en-US" altLang="en-US" sz="2600" dirty="0">
                <a:solidFill>
                  <a:schemeClr val="bg1"/>
                </a:solidFill>
                <a:latin typeface="Garamond" pitchFamily="18" charset="0"/>
              </a:rPr>
              <a:t>Ampulla of Vater is controlled by muscle, called </a:t>
            </a:r>
            <a:r>
              <a:rPr lang="en-US" altLang="en-US" sz="2600" u="sng" dirty="0">
                <a:solidFill>
                  <a:schemeClr val="bg1"/>
                </a:solidFill>
                <a:latin typeface="Garamond" pitchFamily="18" charset="0"/>
              </a:rPr>
              <a:t>‘sphincter of hepatopancreatic ampulla </a:t>
            </a:r>
            <a:r>
              <a:rPr lang="en-US" altLang="en-US" sz="2600" i="1" u="sng" dirty="0">
                <a:solidFill>
                  <a:schemeClr val="bg1"/>
                </a:solidFill>
                <a:latin typeface="Garamond" pitchFamily="18" charset="0"/>
              </a:rPr>
              <a:t>or</a:t>
            </a:r>
            <a:r>
              <a:rPr lang="en-US" altLang="en-US" sz="2600" u="sng" dirty="0">
                <a:solidFill>
                  <a:schemeClr val="bg1"/>
                </a:solidFill>
                <a:latin typeface="Garamond" pitchFamily="18" charset="0"/>
              </a:rPr>
              <a:t> sphincter of Oddi’</a:t>
            </a:r>
            <a:endParaRPr lang="en-US" sz="2800" i="1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2600" u="sng" dirty="0">
              <a:solidFill>
                <a:schemeClr val="bg1"/>
              </a:solidFill>
              <a:latin typeface="Garamond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26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361FA8-2330-4927-9BF7-C054BF909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179933"/>
      </p:ext>
    </p:extLst>
  </p:cSld>
  <p:clrMapOvr>
    <a:masterClrMapping/>
  </p:clrMapOvr>
  <p:transition spd="slow">
    <p:check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aramond" pitchFamily="18" charset="0"/>
              </a:rPr>
              <a:t>Biliary System/Tree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4"/>
          </a:xfrm>
        </p:spPr>
        <p:txBody>
          <a:bodyPr>
            <a:normAutofit/>
          </a:bodyPr>
          <a:lstStyle/>
          <a:p>
            <a:pPr marL="285750" indent="-285750">
              <a:defRPr/>
            </a:pPr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radiographic examination of the biliary system involves studying the </a:t>
            </a:r>
            <a:r>
              <a:rPr lang="en-US" sz="2800" i="1" dirty="0">
                <a:solidFill>
                  <a:schemeClr val="bg1"/>
                </a:solidFill>
                <a:latin typeface="Garamond" panose="02020404030301010803" pitchFamily="18" charset="0"/>
              </a:rPr>
              <a:t>manufacture, transport, and storage of bile</a:t>
            </a:r>
            <a:endParaRPr lang="en-US" sz="28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285750" indent="-285750">
              <a:defRPr/>
            </a:pPr>
            <a:endParaRPr lang="en-US" sz="3600" u="sng" dirty="0">
              <a:solidFill>
                <a:srgbClr val="FFFF00"/>
              </a:solidFill>
            </a:endParaRPr>
          </a:p>
          <a:p>
            <a:pPr marL="285750" indent="-285750">
              <a:defRPr/>
            </a:pP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7625B82-4A91-4354-A721-8B63B4986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76600"/>
            <a:ext cx="2590800" cy="259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 descr="978-0-323-05410-2_1702.jpg">
            <a:extLst>
              <a:ext uri="{FF2B5EF4-FFF2-40B4-BE49-F238E27FC236}">
                <a16:creationId xmlns:a16="http://schemas.microsoft.com/office/drawing/2014/main" id="{0D55B366-9F98-44AD-B36A-9B0688B2B8EA}"/>
              </a:ext>
            </a:extLst>
          </p:cNvPr>
          <p:cNvSpPr/>
          <p:nvPr/>
        </p:nvSpPr>
        <p:spPr>
          <a:xfrm>
            <a:off x="2616591" y="2057400"/>
            <a:ext cx="3533644" cy="4654063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000" b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8D525FA-871E-4536-AA88-08D14BE6F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025" y="2051538"/>
            <a:ext cx="2986731" cy="46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2B34E3-2E23-475F-8CC8-760CEEC12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50239"/>
      </p:ext>
    </p:extLst>
  </p:cSld>
  <p:clrMapOvr>
    <a:masterClrMapping/>
  </p:clrMapOvr>
  <p:transition spd="slow">
    <p:check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Pathology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5791200" cy="571500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defRPr/>
            </a:pPr>
            <a:r>
              <a:rPr lang="en-US" sz="3000" u="sng" dirty="0">
                <a:solidFill>
                  <a:schemeClr val="bg1"/>
                </a:solidFill>
                <a:latin typeface="Garamond" panose="02020404030301010803" pitchFamily="18" charset="0"/>
              </a:rPr>
              <a:t>if bile is not needed for digestive purposes: </a:t>
            </a:r>
          </a:p>
          <a:p>
            <a:pPr marL="685800" lvl="1">
              <a:defRPr/>
            </a:pP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it is stored in the gall bladder </a:t>
            </a:r>
          </a:p>
          <a:p>
            <a:pPr marL="685800" lvl="1">
              <a:defRPr/>
            </a:pP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it is concentrated within the gall bladder as a result of hydrolysis (removal of water)</a:t>
            </a:r>
          </a:p>
          <a:p>
            <a:pPr marL="1085850" lvl="2">
              <a:defRPr/>
            </a:pPr>
            <a:r>
              <a:rPr lang="en-US" sz="2600" dirty="0">
                <a:solidFill>
                  <a:schemeClr val="bg1"/>
                </a:solidFill>
                <a:latin typeface="Garamond" panose="02020404030301010803" pitchFamily="18" charset="0"/>
              </a:rPr>
              <a:t>if too much water is absorbed </a:t>
            </a:r>
            <a:r>
              <a:rPr lang="en-US" sz="2600" i="1" u="sng" dirty="0">
                <a:solidFill>
                  <a:schemeClr val="bg1"/>
                </a:solidFill>
                <a:latin typeface="Garamond" panose="02020404030301010803" pitchFamily="18" charset="0"/>
              </a:rPr>
              <a:t>or</a:t>
            </a:r>
            <a:r>
              <a:rPr lang="en-US" sz="2600" dirty="0">
                <a:solidFill>
                  <a:schemeClr val="bg1"/>
                </a:solidFill>
                <a:latin typeface="Garamond" panose="02020404030301010803" pitchFamily="18" charset="0"/>
              </a:rPr>
              <a:t>  more commonly if the cholesterol becomes too concentrated, gallstones (choleliths) may form in the gallbladder </a:t>
            </a:r>
          </a:p>
          <a:p>
            <a:pPr marL="685800" lvl="1">
              <a:defRPr/>
            </a:pP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the gallbladder normally contracts when foods such as fats </a:t>
            </a:r>
            <a:r>
              <a:rPr lang="en-US" i="1" u="sng" dirty="0">
                <a:solidFill>
                  <a:schemeClr val="bg1"/>
                </a:solidFill>
                <a:latin typeface="Garamond" panose="02020404030301010803" pitchFamily="18" charset="0"/>
              </a:rPr>
              <a:t>or</a:t>
            </a: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fatty acids are in the duodenum</a:t>
            </a:r>
          </a:p>
          <a:p>
            <a:pPr marL="285750" indent="-285750">
              <a:defRPr/>
            </a:pPr>
            <a:endParaRPr lang="en-US" sz="4000" dirty="0">
              <a:solidFill>
                <a:srgbClr val="FFFF00"/>
              </a:solidFill>
            </a:endParaRPr>
          </a:p>
          <a:p>
            <a:pPr marL="285750" indent="-285750">
              <a:defRPr/>
            </a:pP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86FDC3-1482-4CE5-A457-1FF81594C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905000"/>
            <a:ext cx="3276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8673AD-363E-411F-B6A2-FCCD66DA6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872966"/>
      </p:ext>
    </p:extLst>
  </p:cSld>
  <p:clrMapOvr>
    <a:masterClrMapping/>
  </p:clrMapOvr>
  <p:transition spd="slow">
    <p:check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121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Radiographic Appearance of Gallstones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534400" cy="5486400"/>
          </a:xfrm>
        </p:spPr>
        <p:txBody>
          <a:bodyPr>
            <a:normAutofit/>
          </a:bodyPr>
          <a:lstStyle/>
          <a:p>
            <a:pPr marL="285750" indent="-285750">
              <a:defRPr/>
            </a:pPr>
            <a:r>
              <a:rPr lang="en-US" sz="2600" u="sng" dirty="0">
                <a:solidFill>
                  <a:schemeClr val="bg1"/>
                </a:solidFill>
                <a:latin typeface="Garamond" panose="02020404030301010803" pitchFamily="18" charset="0"/>
              </a:rPr>
              <a:t>60%:</a:t>
            </a:r>
            <a:r>
              <a:rPr lang="en-US" sz="2600" dirty="0">
                <a:solidFill>
                  <a:schemeClr val="bg1"/>
                </a:solidFill>
                <a:latin typeface="Garamond" panose="02020404030301010803" pitchFamily="18" charset="0"/>
              </a:rPr>
              <a:t> are primarily made up of </a:t>
            </a:r>
            <a:r>
              <a:rPr lang="en-US" sz="2600" i="1" u="sng" dirty="0">
                <a:solidFill>
                  <a:schemeClr val="bg1"/>
                </a:solidFill>
                <a:latin typeface="Garamond" panose="02020404030301010803" pitchFamily="18" charset="0"/>
              </a:rPr>
              <a:t>cholesterol,</a:t>
            </a:r>
            <a:r>
              <a:rPr lang="en-US" sz="2600" dirty="0">
                <a:solidFill>
                  <a:schemeClr val="bg1"/>
                </a:solidFill>
                <a:latin typeface="Garamond" panose="02020404030301010803" pitchFamily="18" charset="0"/>
              </a:rPr>
              <a:t> making them </a:t>
            </a:r>
            <a:r>
              <a:rPr lang="en-US" sz="2600" i="1" u="sng" dirty="0">
                <a:solidFill>
                  <a:schemeClr val="bg1"/>
                </a:solidFill>
                <a:latin typeface="Garamond" panose="02020404030301010803" pitchFamily="18" charset="0"/>
              </a:rPr>
              <a:t>highly radiolucent</a:t>
            </a:r>
          </a:p>
          <a:p>
            <a:pPr marL="285750" indent="-285750">
              <a:defRPr/>
            </a:pPr>
            <a:r>
              <a:rPr lang="en-US" sz="2600" u="sng" dirty="0">
                <a:solidFill>
                  <a:schemeClr val="bg1"/>
                </a:solidFill>
                <a:latin typeface="Garamond" panose="02020404030301010803" pitchFamily="18" charset="0"/>
              </a:rPr>
              <a:t>25% to 30%:</a:t>
            </a:r>
            <a:r>
              <a:rPr lang="en-US" sz="2600" dirty="0">
                <a:solidFill>
                  <a:schemeClr val="bg1"/>
                </a:solidFill>
                <a:latin typeface="Garamond" panose="02020404030301010803" pitchFamily="18" charset="0"/>
              </a:rPr>
              <a:t> are composed of primarily </a:t>
            </a:r>
            <a:r>
              <a:rPr lang="en-US" sz="2600" i="1" u="sng" dirty="0">
                <a:solidFill>
                  <a:schemeClr val="bg1"/>
                </a:solidFill>
                <a:latin typeface="Garamond" panose="02020404030301010803" pitchFamily="18" charset="0"/>
              </a:rPr>
              <a:t>cholesterol and/or crystalline salts</a:t>
            </a:r>
            <a:r>
              <a:rPr lang="en-US" sz="2600" i="1" dirty="0">
                <a:solidFill>
                  <a:schemeClr val="bg1"/>
                </a:solidFill>
                <a:latin typeface="Garamond" panose="02020404030301010803" pitchFamily="18" charset="0"/>
              </a:rPr>
              <a:t>,</a:t>
            </a:r>
            <a:r>
              <a:rPr lang="en-US" sz="2600" dirty="0">
                <a:solidFill>
                  <a:schemeClr val="bg1"/>
                </a:solidFill>
                <a:latin typeface="Garamond" panose="02020404030301010803" pitchFamily="18" charset="0"/>
              </a:rPr>
              <a:t> which also are </a:t>
            </a:r>
            <a:r>
              <a:rPr lang="en-US" sz="2600" i="1" u="sng" dirty="0">
                <a:solidFill>
                  <a:schemeClr val="bg1"/>
                </a:solidFill>
                <a:latin typeface="Garamond" panose="02020404030301010803" pitchFamily="18" charset="0"/>
              </a:rPr>
              <a:t>radiolucent</a:t>
            </a:r>
          </a:p>
          <a:p>
            <a:pPr marL="285750" indent="-285750">
              <a:defRPr/>
            </a:pPr>
            <a:r>
              <a:rPr lang="en-US" sz="2600" u="sng" dirty="0">
                <a:solidFill>
                  <a:schemeClr val="bg1"/>
                </a:solidFill>
                <a:latin typeface="Garamond" panose="02020404030301010803" pitchFamily="18" charset="0"/>
              </a:rPr>
              <a:t>10% to 15%:</a:t>
            </a:r>
            <a:r>
              <a:rPr lang="en-US" sz="2600" dirty="0">
                <a:solidFill>
                  <a:schemeClr val="bg1"/>
                </a:solidFill>
                <a:latin typeface="Garamond" panose="02020404030301010803" pitchFamily="18" charset="0"/>
              </a:rPr>
              <a:t> are composed of </a:t>
            </a:r>
            <a:r>
              <a:rPr lang="en-US" sz="2600" i="1" u="sng" dirty="0">
                <a:solidFill>
                  <a:schemeClr val="bg1"/>
                </a:solidFill>
                <a:latin typeface="Garamond" panose="02020404030301010803" pitchFamily="18" charset="0"/>
              </a:rPr>
              <a:t>crystalline calcium salts,</a:t>
            </a:r>
            <a:r>
              <a:rPr lang="en-US" sz="2600" i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sz="2600" dirty="0">
                <a:solidFill>
                  <a:schemeClr val="bg1"/>
                </a:solidFill>
                <a:latin typeface="Garamond" panose="02020404030301010803" pitchFamily="18" charset="0"/>
              </a:rPr>
              <a:t>which are </a:t>
            </a:r>
            <a:r>
              <a:rPr lang="en-US" sz="2600" u="sng" dirty="0">
                <a:solidFill>
                  <a:schemeClr val="bg1"/>
                </a:solidFill>
                <a:latin typeface="Garamond" panose="02020404030301010803" pitchFamily="18" charset="0"/>
              </a:rPr>
              <a:t>often visible on an abdominal radiographic image without contrast media</a:t>
            </a:r>
          </a:p>
          <a:p>
            <a:pPr marL="0" indent="0">
              <a:buNone/>
              <a:defRPr/>
            </a:pPr>
            <a:endParaRPr lang="en-US" sz="3000" u="sng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285750" indent="-285750">
              <a:defRPr/>
            </a:pP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835FC9-148F-4756-9BDB-4540243DA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343400"/>
            <a:ext cx="69342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98E03E-CA8E-4923-B721-4D1DB63C8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699614"/>
      </p:ext>
    </p:extLst>
  </p:cSld>
  <p:clrMapOvr>
    <a:masterClrMapping/>
  </p:clrMapOvr>
  <p:transition spd="slow">
    <p:check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7687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Terminology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562600"/>
          </a:xfrm>
        </p:spPr>
        <p:txBody>
          <a:bodyPr>
            <a:normAutofit fontScale="40000" lnSpcReduction="20000"/>
          </a:bodyPr>
          <a:lstStyle/>
          <a:p>
            <a:pPr marL="285750" indent="-285750">
              <a:defRPr/>
            </a:pPr>
            <a:r>
              <a:rPr lang="en-US" sz="6300" u="sng" dirty="0">
                <a:solidFill>
                  <a:schemeClr val="bg1"/>
                </a:solidFill>
                <a:latin typeface="Garamond" panose="02020404030301010803" pitchFamily="18" charset="0"/>
              </a:rPr>
              <a:t>Chole</a:t>
            </a:r>
            <a:r>
              <a:rPr lang="en-US" sz="6300" dirty="0">
                <a:solidFill>
                  <a:schemeClr val="bg1"/>
                </a:solidFill>
                <a:latin typeface="Garamond" panose="02020404030301010803" pitchFamily="18" charset="0"/>
              </a:rPr>
              <a:t>_: prefix related to bile</a:t>
            </a:r>
          </a:p>
          <a:p>
            <a:pPr marL="285750" indent="-285750">
              <a:defRPr/>
            </a:pPr>
            <a:r>
              <a:rPr lang="en-US" sz="6300" u="sng" dirty="0">
                <a:solidFill>
                  <a:schemeClr val="bg1"/>
                </a:solidFill>
                <a:latin typeface="Garamond" panose="02020404030301010803" pitchFamily="18" charset="0"/>
              </a:rPr>
              <a:t>Cysto</a:t>
            </a:r>
            <a:r>
              <a:rPr lang="en-US" sz="6300" dirty="0">
                <a:solidFill>
                  <a:schemeClr val="bg1"/>
                </a:solidFill>
                <a:latin typeface="Garamond" panose="02020404030301010803" pitchFamily="18" charset="0"/>
              </a:rPr>
              <a:t>_: prefix related to gallbladder</a:t>
            </a:r>
          </a:p>
          <a:p>
            <a:pPr marL="285750" indent="-285750">
              <a:defRPr/>
            </a:pPr>
            <a:r>
              <a:rPr lang="en-US" sz="6300" u="sng" dirty="0">
                <a:solidFill>
                  <a:schemeClr val="bg1"/>
                </a:solidFill>
                <a:latin typeface="Garamond" panose="02020404030301010803" pitchFamily="18" charset="0"/>
              </a:rPr>
              <a:t>Cholecystography:</a:t>
            </a:r>
            <a:r>
              <a:rPr lang="en-US" sz="6300" dirty="0">
                <a:solidFill>
                  <a:schemeClr val="bg1"/>
                </a:solidFill>
                <a:latin typeface="Garamond" panose="02020404030301010803" pitchFamily="18" charset="0"/>
              </a:rPr>
              <a:t> radiographic study of gallbladder</a:t>
            </a:r>
          </a:p>
          <a:p>
            <a:pPr marL="285750" indent="-285750">
              <a:defRPr/>
            </a:pPr>
            <a:r>
              <a:rPr lang="en-US" sz="6300" u="sng" dirty="0">
                <a:solidFill>
                  <a:schemeClr val="bg1"/>
                </a:solidFill>
                <a:latin typeface="Garamond" panose="02020404030301010803" pitchFamily="18" charset="0"/>
              </a:rPr>
              <a:t>Cholangiography:</a:t>
            </a:r>
            <a:r>
              <a:rPr lang="en-US" sz="6300" dirty="0">
                <a:solidFill>
                  <a:schemeClr val="bg1"/>
                </a:solidFill>
                <a:latin typeface="Garamond" panose="02020404030301010803" pitchFamily="18" charset="0"/>
              </a:rPr>
              <a:t> radiographic study of biliary ducts</a:t>
            </a:r>
          </a:p>
          <a:p>
            <a:pPr marL="285750" indent="-285750">
              <a:defRPr/>
            </a:pPr>
            <a:r>
              <a:rPr lang="en-US" sz="6300" u="sng" dirty="0">
                <a:solidFill>
                  <a:schemeClr val="bg1"/>
                </a:solidFill>
                <a:latin typeface="Garamond" panose="02020404030301010803" pitchFamily="18" charset="0"/>
              </a:rPr>
              <a:t>Cholecystocholangiography:</a:t>
            </a:r>
            <a:r>
              <a:rPr lang="en-US" sz="6300" dirty="0">
                <a:solidFill>
                  <a:schemeClr val="bg1"/>
                </a:solidFill>
                <a:latin typeface="Garamond" panose="02020404030301010803" pitchFamily="18" charset="0"/>
              </a:rPr>
              <a:t> radiographic study of gallbladder and biliary ducts</a:t>
            </a:r>
          </a:p>
          <a:p>
            <a:pPr marL="285750" indent="-285750">
              <a:defRPr/>
            </a:pPr>
            <a:r>
              <a:rPr lang="en-US" sz="6300" u="sng" dirty="0">
                <a:solidFill>
                  <a:schemeClr val="bg1"/>
                </a:solidFill>
                <a:latin typeface="Garamond" panose="02020404030301010803" pitchFamily="18" charset="0"/>
              </a:rPr>
              <a:t>Choleliths:</a:t>
            </a:r>
            <a:r>
              <a:rPr lang="en-US" sz="6300" dirty="0">
                <a:solidFill>
                  <a:schemeClr val="bg1"/>
                </a:solidFill>
                <a:latin typeface="Garamond" panose="02020404030301010803" pitchFamily="18" charset="0"/>
              </a:rPr>
              <a:t> gallstones</a:t>
            </a:r>
          </a:p>
          <a:p>
            <a:pPr marL="285750" indent="-285750">
              <a:defRPr/>
            </a:pPr>
            <a:r>
              <a:rPr lang="en-US" sz="6300" u="sng" dirty="0">
                <a:solidFill>
                  <a:schemeClr val="bg1"/>
                </a:solidFill>
                <a:latin typeface="Garamond" panose="02020404030301010803" pitchFamily="18" charset="0"/>
              </a:rPr>
              <a:t>Cholelithiasis:</a:t>
            </a:r>
            <a:r>
              <a:rPr lang="en-US" sz="6300" dirty="0">
                <a:solidFill>
                  <a:schemeClr val="bg1"/>
                </a:solidFill>
                <a:latin typeface="Garamond" panose="02020404030301010803" pitchFamily="18" charset="0"/>
              </a:rPr>
              <a:t> condition of having gallstones</a:t>
            </a:r>
          </a:p>
          <a:p>
            <a:pPr marL="285750" indent="-285750">
              <a:defRPr/>
            </a:pPr>
            <a:r>
              <a:rPr lang="en-US" sz="6300" u="sng" dirty="0">
                <a:solidFill>
                  <a:schemeClr val="bg1"/>
                </a:solidFill>
                <a:latin typeface="Garamond" panose="02020404030301010803" pitchFamily="18" charset="0"/>
              </a:rPr>
              <a:t>Choledocholithiasis:</a:t>
            </a:r>
            <a:r>
              <a:rPr lang="en-US" sz="6300" dirty="0">
                <a:solidFill>
                  <a:schemeClr val="bg1"/>
                </a:solidFill>
                <a:latin typeface="Garamond" panose="02020404030301010803" pitchFamily="18" charset="0"/>
              </a:rPr>
              <a:t> condition of gallstones in biliary ducts</a:t>
            </a:r>
          </a:p>
          <a:p>
            <a:pPr marL="285750" indent="-285750">
              <a:defRPr/>
            </a:pPr>
            <a:r>
              <a:rPr lang="en-US" sz="6300" u="sng" dirty="0">
                <a:solidFill>
                  <a:schemeClr val="bg1"/>
                </a:solidFill>
                <a:latin typeface="Garamond" panose="02020404030301010803" pitchFamily="18" charset="0"/>
              </a:rPr>
              <a:t>Cholecystitis:</a:t>
            </a:r>
            <a:r>
              <a:rPr lang="en-US" sz="6300" dirty="0">
                <a:solidFill>
                  <a:schemeClr val="bg1"/>
                </a:solidFill>
                <a:latin typeface="Garamond" panose="02020404030301010803" pitchFamily="18" charset="0"/>
              </a:rPr>
              <a:t> inflammation of gallbladder</a:t>
            </a:r>
          </a:p>
          <a:p>
            <a:pPr marL="285750" indent="-285750">
              <a:defRPr/>
            </a:pPr>
            <a:r>
              <a:rPr lang="en-US" sz="6300" u="sng" dirty="0">
                <a:solidFill>
                  <a:schemeClr val="bg1"/>
                </a:solidFill>
                <a:latin typeface="Garamond" panose="02020404030301010803" pitchFamily="18" charset="0"/>
              </a:rPr>
              <a:t>Cholecystectomy:</a:t>
            </a:r>
            <a:r>
              <a:rPr lang="en-US" sz="6300" dirty="0">
                <a:solidFill>
                  <a:schemeClr val="bg1"/>
                </a:solidFill>
                <a:latin typeface="Garamond" panose="02020404030301010803" pitchFamily="18" charset="0"/>
              </a:rPr>
              <a:t> removal of gallbladder</a:t>
            </a:r>
          </a:p>
          <a:p>
            <a:pPr marL="285750" indent="-285750">
              <a:defRPr/>
            </a:pPr>
            <a:r>
              <a:rPr lang="en-US" sz="6300" u="sng" dirty="0">
                <a:solidFill>
                  <a:schemeClr val="bg1"/>
                </a:solidFill>
                <a:latin typeface="Garamond" panose="02020404030301010803" pitchFamily="18" charset="0"/>
              </a:rPr>
              <a:t>Stenosis:</a:t>
            </a:r>
            <a:r>
              <a:rPr lang="en-US" sz="6300" dirty="0">
                <a:solidFill>
                  <a:schemeClr val="bg1"/>
                </a:solidFill>
                <a:latin typeface="Garamond" panose="02020404030301010803" pitchFamily="18" charset="0"/>
              </a:rPr>
              <a:t> narrowing</a:t>
            </a:r>
          </a:p>
          <a:p>
            <a:pPr marL="285750" indent="-285750">
              <a:defRPr/>
            </a:pPr>
            <a:r>
              <a:rPr lang="en-US" sz="6300" u="sng" dirty="0">
                <a:solidFill>
                  <a:schemeClr val="bg1"/>
                </a:solidFill>
                <a:latin typeface="Garamond" panose="02020404030301010803" pitchFamily="18" charset="0"/>
              </a:rPr>
              <a:t>Bilirubin:</a:t>
            </a:r>
            <a:r>
              <a:rPr lang="en-US" sz="6300" dirty="0">
                <a:solidFill>
                  <a:schemeClr val="bg1"/>
                </a:solidFill>
                <a:latin typeface="Garamond" panose="02020404030301010803" pitchFamily="18" charset="0"/>
              </a:rPr>
              <a:t> yellow bile pigment which is byproduct of RBC breakdown</a:t>
            </a:r>
          </a:p>
          <a:p>
            <a:pPr marL="285750" indent="-285750">
              <a:defRPr/>
            </a:pPr>
            <a:endParaRPr lang="en-US" sz="36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285750" indent="-285750">
              <a:defRPr/>
            </a:pP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99C751-7493-46D8-BAEC-33EB4B6FC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10661"/>
      </p:ext>
    </p:extLst>
  </p:cSld>
  <p:clrMapOvr>
    <a:masterClrMapping/>
  </p:clrMapOvr>
  <p:transition spd="slow">
    <p:check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Cholelithiasis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5595400" cy="5638800"/>
          </a:xfrm>
        </p:spPr>
        <p:txBody>
          <a:bodyPr>
            <a:normAutofit fontScale="55000" lnSpcReduction="20000"/>
          </a:bodyPr>
          <a:lstStyle/>
          <a:p>
            <a:pPr marL="285750" indent="-285750">
              <a:defRPr/>
            </a:pPr>
            <a:r>
              <a:rPr lang="en-US" sz="4700" dirty="0">
                <a:solidFill>
                  <a:schemeClr val="bg1"/>
                </a:solidFill>
                <a:latin typeface="Garamond" panose="02020404030301010803" pitchFamily="18" charset="0"/>
              </a:rPr>
              <a:t>a condition of gallstones due to abnormal calcification of bile </a:t>
            </a:r>
            <a:r>
              <a:rPr lang="en-US" sz="4700" b="1" dirty="0">
                <a:solidFill>
                  <a:schemeClr val="bg1"/>
                </a:solidFill>
                <a:latin typeface="Garamond" panose="02020404030301010803" pitchFamily="18" charset="0"/>
              </a:rPr>
              <a:t>in the gallbladder</a:t>
            </a:r>
            <a:endParaRPr lang="en-US" sz="47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285750" indent="-285750">
              <a:defRPr/>
            </a:pPr>
            <a:r>
              <a:rPr lang="en-US" sz="4700" u="sng" dirty="0">
                <a:solidFill>
                  <a:schemeClr val="bg1"/>
                </a:solidFill>
                <a:latin typeface="Garamond" panose="02020404030301010803" pitchFamily="18" charset="0"/>
              </a:rPr>
              <a:t>causes:</a:t>
            </a:r>
            <a:r>
              <a:rPr lang="en-US" sz="47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  <a:p>
            <a:pPr marL="685800" lvl="1">
              <a:defRPr/>
            </a:pPr>
            <a:r>
              <a:rPr lang="en-US" sz="4400" dirty="0">
                <a:solidFill>
                  <a:schemeClr val="bg1"/>
                </a:solidFill>
                <a:latin typeface="Garamond" panose="02020404030301010803" pitchFamily="18" charset="0"/>
              </a:rPr>
              <a:t>increased levels of bilirubin</a:t>
            </a:r>
          </a:p>
          <a:p>
            <a:pPr marL="685800" lvl="1">
              <a:defRPr/>
            </a:pPr>
            <a:r>
              <a:rPr lang="en-US" sz="4400" dirty="0">
                <a:solidFill>
                  <a:schemeClr val="bg1"/>
                </a:solidFill>
                <a:latin typeface="Garamond" panose="02020404030301010803" pitchFamily="18" charset="0"/>
              </a:rPr>
              <a:t>increased level of calcium</a:t>
            </a:r>
          </a:p>
          <a:p>
            <a:pPr marL="685800" lvl="1">
              <a:defRPr/>
            </a:pPr>
            <a:r>
              <a:rPr lang="en-US" sz="4400" dirty="0">
                <a:solidFill>
                  <a:schemeClr val="bg1"/>
                </a:solidFill>
                <a:latin typeface="Garamond" panose="02020404030301010803" pitchFamily="18" charset="0"/>
              </a:rPr>
              <a:t>increased level of cholesterol</a:t>
            </a:r>
          </a:p>
          <a:p>
            <a:pPr marL="285750" indent="-285750">
              <a:defRPr/>
            </a:pPr>
            <a:r>
              <a:rPr lang="en-US" sz="4700" u="sng" dirty="0">
                <a:solidFill>
                  <a:schemeClr val="bg1"/>
                </a:solidFill>
                <a:latin typeface="Garamond" panose="02020404030301010803" pitchFamily="18" charset="0"/>
              </a:rPr>
              <a:t>occurrence:</a:t>
            </a:r>
            <a:r>
              <a:rPr lang="en-US" sz="4700" dirty="0">
                <a:solidFill>
                  <a:schemeClr val="bg1"/>
                </a:solidFill>
                <a:latin typeface="Garamond" panose="02020404030301010803" pitchFamily="18" charset="0"/>
              </a:rPr>
              <a:t> most common in obese female patients</a:t>
            </a:r>
          </a:p>
          <a:p>
            <a:pPr marL="285750" indent="-285750">
              <a:defRPr/>
            </a:pPr>
            <a:r>
              <a:rPr lang="en-US" sz="4700" u="sng" dirty="0">
                <a:solidFill>
                  <a:schemeClr val="bg1"/>
                </a:solidFill>
                <a:latin typeface="Garamond" panose="02020404030301010803" pitchFamily="18" charset="0"/>
              </a:rPr>
              <a:t>symptoms:</a:t>
            </a:r>
          </a:p>
          <a:p>
            <a:pPr marL="685800" lvl="1">
              <a:defRPr/>
            </a:pPr>
            <a:r>
              <a:rPr lang="en-US" sz="4400" dirty="0">
                <a:solidFill>
                  <a:schemeClr val="bg1"/>
                </a:solidFill>
                <a:latin typeface="Garamond" panose="02020404030301010803" pitchFamily="18" charset="0"/>
              </a:rPr>
              <a:t>right upper quadrant pain usually after a meal</a:t>
            </a:r>
          </a:p>
          <a:p>
            <a:pPr marL="685800" lvl="1">
              <a:defRPr/>
            </a:pPr>
            <a:r>
              <a:rPr lang="en-US" sz="4400" dirty="0">
                <a:solidFill>
                  <a:schemeClr val="bg1"/>
                </a:solidFill>
                <a:latin typeface="Garamond" panose="02020404030301010803" pitchFamily="18" charset="0"/>
              </a:rPr>
              <a:t>nausea</a:t>
            </a:r>
          </a:p>
          <a:p>
            <a:pPr marL="685800" lvl="1">
              <a:defRPr/>
            </a:pPr>
            <a:r>
              <a:rPr lang="en-US" sz="4400" dirty="0">
                <a:solidFill>
                  <a:schemeClr val="bg1"/>
                </a:solidFill>
                <a:latin typeface="Garamond" panose="02020404030301010803" pitchFamily="18" charset="0"/>
              </a:rPr>
              <a:t>vomiting</a:t>
            </a:r>
          </a:p>
          <a:p>
            <a:pPr marL="457200" lvl="1" indent="0">
              <a:buNone/>
              <a:defRPr/>
            </a:pP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* patients with complete blockage of the biliary ducts may develop </a:t>
            </a:r>
            <a:r>
              <a:rPr lang="en-US" sz="3800" u="sng" dirty="0">
                <a:solidFill>
                  <a:schemeClr val="bg1"/>
                </a:solidFill>
                <a:latin typeface="Garamond" panose="02020404030301010803" pitchFamily="18" charset="0"/>
              </a:rPr>
              <a:t>jaundice.</a:t>
            </a:r>
          </a:p>
          <a:p>
            <a:pPr marL="285750" indent="-285750">
              <a:defRPr/>
            </a:pPr>
            <a:endParaRPr lang="en-US" sz="36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540644E-B210-4D5B-846E-358B93BB9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7800" y="1417638"/>
            <a:ext cx="3379788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FE5EF1-E7DF-482D-A1DF-6A2B0A8A9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798971"/>
      </p:ext>
    </p:extLst>
  </p:cSld>
  <p:clrMapOvr>
    <a:masterClrMapping/>
  </p:clrMapOvr>
  <p:transition spd="slow">
    <p:check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Choledocholithiasis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572000" cy="5486400"/>
          </a:xfrm>
        </p:spPr>
        <p:txBody>
          <a:bodyPr>
            <a:normAutofit/>
          </a:bodyPr>
          <a:lstStyle/>
          <a:p>
            <a:pPr marL="285750" indent="-285750">
              <a:defRPr/>
            </a:pPr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the presence of gallstones in the </a:t>
            </a:r>
            <a:r>
              <a:rPr lang="en-US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biliary ducts</a:t>
            </a:r>
          </a:p>
          <a:p>
            <a:pPr marL="685800" lvl="1">
              <a:defRPr/>
            </a:pPr>
            <a:r>
              <a:rPr lang="en-US" sz="2600" dirty="0">
                <a:solidFill>
                  <a:schemeClr val="bg1"/>
                </a:solidFill>
                <a:latin typeface="Garamond" panose="02020404030301010803" pitchFamily="18" charset="0"/>
              </a:rPr>
              <a:t>either moved from gall bladder </a:t>
            </a:r>
            <a:r>
              <a:rPr lang="en-US" sz="2600" i="1" u="sng" dirty="0">
                <a:solidFill>
                  <a:schemeClr val="bg1"/>
                </a:solidFill>
                <a:latin typeface="Garamond" panose="02020404030301010803" pitchFamily="18" charset="0"/>
              </a:rPr>
              <a:t>or</a:t>
            </a:r>
            <a:r>
              <a:rPr lang="en-US" sz="2600" dirty="0">
                <a:solidFill>
                  <a:schemeClr val="bg1"/>
                </a:solidFill>
                <a:latin typeface="Garamond" panose="02020404030301010803" pitchFamily="18" charset="0"/>
              </a:rPr>
              <a:t> formed in the ducts itself</a:t>
            </a:r>
          </a:p>
          <a:p>
            <a:pPr marL="685800" lvl="1">
              <a:defRPr/>
            </a:pPr>
            <a:r>
              <a:rPr lang="en-US" sz="2600" u="sng" dirty="0">
                <a:solidFill>
                  <a:schemeClr val="bg1"/>
                </a:solidFill>
                <a:latin typeface="Garamond" panose="02020404030301010803" pitchFamily="18" charset="0"/>
              </a:rPr>
              <a:t>symptoms:</a:t>
            </a:r>
          </a:p>
          <a:p>
            <a:pPr marL="1085850" lvl="2">
              <a:defRPr/>
            </a:pP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pain &amp; tenderness in the right upper quadrant</a:t>
            </a:r>
          </a:p>
          <a:p>
            <a:pPr marL="1085850" lvl="2">
              <a:defRPr/>
            </a:pP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jaundice, and</a:t>
            </a:r>
          </a:p>
          <a:p>
            <a:pPr marL="1085850" lvl="2">
              <a:defRPr/>
            </a:pP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Pancreatitis (sometimes)</a:t>
            </a:r>
          </a:p>
          <a:p>
            <a:pPr marL="285750" indent="-285750">
              <a:defRPr/>
            </a:pP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77B779-7662-4B8E-8B8E-06CFD24A5A79}"/>
              </a:ext>
            </a:extLst>
          </p:cNvPr>
          <p:cNvSpPr/>
          <p:nvPr/>
        </p:nvSpPr>
        <p:spPr>
          <a:xfrm>
            <a:off x="5105401" y="1417638"/>
            <a:ext cx="4038600" cy="4678362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ACD9CD-4F1D-43CA-83DA-B49FBCBC3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364584"/>
      </p:ext>
    </p:extLst>
  </p:cSld>
  <p:clrMapOvr>
    <a:masterClrMapping/>
  </p:clrMapOvr>
  <p:transition spd="slow">
    <p:check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Biliary Stenosis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495800" cy="5364162"/>
          </a:xfrm>
        </p:spPr>
        <p:txBody>
          <a:bodyPr>
            <a:normAutofit/>
          </a:bodyPr>
          <a:lstStyle/>
          <a:p>
            <a:pPr marL="285750" indent="-285750">
              <a:defRPr/>
            </a:pPr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is a </a:t>
            </a:r>
            <a:r>
              <a:rPr lang="en-US" sz="2800" dirty="0">
                <a:solidFill>
                  <a:srgbClr val="FF0000"/>
                </a:solidFill>
                <a:latin typeface="Garamond" panose="02020404030301010803" pitchFamily="18" charset="0"/>
              </a:rPr>
              <a:t>narrowing</a:t>
            </a:r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 of one of the biliary ducts</a:t>
            </a:r>
          </a:p>
          <a:p>
            <a:pPr marL="285750" indent="-285750">
              <a:defRPr/>
            </a:pPr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results in reduced flow of bile</a:t>
            </a:r>
          </a:p>
          <a:p>
            <a:pPr marL="285750" indent="-285750">
              <a:defRPr/>
            </a:pPr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leads to complete obstruction of duct, if small stones do not pass into duodenum</a:t>
            </a:r>
          </a:p>
          <a:p>
            <a:pPr marL="285750" indent="-285750">
              <a:defRPr/>
            </a:pPr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ultimately may lead to Cholecystitis and jaundice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65CD57D-69A2-43C6-A4EC-89574B395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676400"/>
            <a:ext cx="37338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A3F2B4-D980-451B-8CE7-54DCB9166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584201"/>
      </p:ext>
    </p:extLst>
  </p:cSld>
  <p:clrMapOvr>
    <a:masterClrMapping/>
  </p:clrMapOvr>
  <p:transition spd="slow"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23862" y="231775"/>
            <a:ext cx="8229600" cy="454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Liver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228600" y="685799"/>
            <a:ext cx="5181600" cy="6035675"/>
          </a:xfrm>
        </p:spPr>
        <p:txBody>
          <a:bodyPr>
            <a:normAutofit fontScale="92500" lnSpcReduction="10000"/>
          </a:bodyPr>
          <a:lstStyle/>
          <a:p>
            <a:r>
              <a:rPr lang="en-US" sz="2700" dirty="0">
                <a:solidFill>
                  <a:schemeClr val="bg1"/>
                </a:solidFill>
                <a:latin typeface="Garamond" panose="02020404030301010803" pitchFamily="18" charset="0"/>
              </a:rPr>
              <a:t>the </a:t>
            </a:r>
            <a:r>
              <a:rPr lang="en-US" sz="2700" b="1" dirty="0">
                <a:solidFill>
                  <a:schemeClr val="bg1"/>
                </a:solidFill>
                <a:latin typeface="Garamond" panose="02020404030301010803" pitchFamily="18" charset="0"/>
              </a:rPr>
              <a:t>largest solid organ </a:t>
            </a:r>
            <a:r>
              <a:rPr lang="en-US" sz="2700" dirty="0">
                <a:solidFill>
                  <a:schemeClr val="bg1"/>
                </a:solidFill>
                <a:latin typeface="Garamond" panose="02020404030301010803" pitchFamily="18" charset="0"/>
              </a:rPr>
              <a:t>in the human body: absolutely essential to life</a:t>
            </a:r>
          </a:p>
          <a:p>
            <a:pPr lvl="0"/>
            <a:r>
              <a:rPr lang="en-US" sz="2700" dirty="0">
                <a:solidFill>
                  <a:schemeClr val="bg1"/>
                </a:solidFill>
                <a:latin typeface="Garamond" panose="02020404030301010803" pitchFamily="18" charset="0"/>
              </a:rPr>
              <a:t>occupies most of the </a:t>
            </a:r>
            <a:r>
              <a:rPr lang="en-US" sz="2700" b="1" dirty="0">
                <a:solidFill>
                  <a:schemeClr val="bg1"/>
                </a:solidFill>
                <a:latin typeface="Garamond" panose="02020404030301010803" pitchFamily="18" charset="0"/>
              </a:rPr>
              <a:t>right upper quadrant (RUQ)</a:t>
            </a:r>
          </a:p>
          <a:p>
            <a:r>
              <a:rPr lang="en-US" sz="2700" dirty="0">
                <a:solidFill>
                  <a:schemeClr val="bg1"/>
                </a:solidFill>
                <a:latin typeface="Garamond" panose="02020404030301010803" pitchFamily="18" charset="0"/>
              </a:rPr>
              <a:t>extends to slightly below the lateral portion of the tenth rib just above the right kidney: right border is its greatest vertical dimension</a:t>
            </a:r>
          </a:p>
          <a:p>
            <a:pPr>
              <a:lnSpc>
                <a:spcPct val="90000"/>
              </a:lnSpc>
            </a:pPr>
            <a:r>
              <a:rPr lang="en-US" altLang="en-US" sz="2800" u="sng" dirty="0">
                <a:solidFill>
                  <a:schemeClr val="bg1"/>
                </a:solidFill>
                <a:latin typeface="Garamond" pitchFamily="18" charset="0"/>
              </a:rPr>
              <a:t>lobes:</a:t>
            </a:r>
            <a:r>
              <a:rPr lang="en-US" altLang="en-US" sz="2800" dirty="0">
                <a:solidFill>
                  <a:schemeClr val="bg1"/>
                </a:solidFill>
                <a:latin typeface="Garamond" pitchFamily="18" charset="0"/>
              </a:rPr>
              <a:t> 4 </a:t>
            </a:r>
          </a:p>
          <a:p>
            <a:pPr lvl="1">
              <a:lnSpc>
                <a:spcPct val="90000"/>
              </a:lnSpc>
            </a:pPr>
            <a:r>
              <a:rPr lang="en-US" altLang="en-US" sz="2600" u="sng" dirty="0">
                <a:solidFill>
                  <a:schemeClr val="bg1"/>
                </a:solidFill>
                <a:latin typeface="Garamond" pitchFamily="18" charset="0"/>
              </a:rPr>
              <a:t>major lobes: 2:</a:t>
            </a:r>
            <a:r>
              <a:rPr lang="en-US" altLang="en-US" sz="2600" dirty="0">
                <a:solidFill>
                  <a:schemeClr val="bg1"/>
                </a:solidFill>
                <a:latin typeface="Garamond" pitchFamily="18" charset="0"/>
              </a:rPr>
              <a:t> Falciform ligament divides liver into two major lobes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  <a:latin typeface="Garamond" pitchFamily="18" charset="0"/>
              </a:rPr>
              <a:t>Right lobe (larger than left lobe)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  <a:latin typeface="Garamond" pitchFamily="18" charset="0"/>
              </a:rPr>
              <a:t>Left lobe</a:t>
            </a:r>
          </a:p>
          <a:p>
            <a:pPr lvl="1">
              <a:lnSpc>
                <a:spcPct val="90000"/>
              </a:lnSpc>
            </a:pPr>
            <a:r>
              <a:rPr lang="en-US" altLang="en-US" sz="2600" u="sng" dirty="0">
                <a:solidFill>
                  <a:schemeClr val="bg1"/>
                </a:solidFill>
                <a:latin typeface="Garamond" pitchFamily="18" charset="0"/>
              </a:rPr>
              <a:t>minor lobes: 2:</a:t>
            </a:r>
            <a:r>
              <a:rPr lang="en-US" altLang="en-US" sz="2600" dirty="0">
                <a:solidFill>
                  <a:schemeClr val="bg1"/>
                </a:solidFill>
                <a:latin typeface="Garamond" pitchFamily="18" charset="0"/>
              </a:rPr>
              <a:t> on visceral surface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  <a:latin typeface="Garamond" pitchFamily="18" charset="0"/>
              </a:rPr>
              <a:t>Caudate lobe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  <a:latin typeface="Garamond" pitchFamily="18" charset="0"/>
              </a:rPr>
              <a:t>Quadrate lobe </a:t>
            </a:r>
          </a:p>
          <a:p>
            <a:endParaRPr lang="en-US" sz="28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lvl="0"/>
            <a:endParaRPr lang="en-US" sz="2800" b="1" dirty="0"/>
          </a:p>
          <a:p>
            <a:endParaRPr lang="en-US" sz="36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C5CCB62-4E76-4309-8475-273DBD83E8DB}"/>
              </a:ext>
            </a:extLst>
          </p:cNvPr>
          <p:cNvSpPr/>
          <p:nvPr/>
        </p:nvSpPr>
        <p:spPr>
          <a:xfrm>
            <a:off x="5598764" y="136525"/>
            <a:ext cx="3449986" cy="3292475"/>
          </a:xfrm>
          <a:prstGeom prst="round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F681E4-AF7B-48F1-A5D0-4AE7C7407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Rectangle 5" descr="978-0-323-05410-2_1691.jpg">
            <a:extLst>
              <a:ext uri="{FF2B5EF4-FFF2-40B4-BE49-F238E27FC236}">
                <a16:creationId xmlns:a16="http://schemas.microsoft.com/office/drawing/2014/main" id="{809EC065-3D1E-4078-95F7-E9D94320DD84}"/>
              </a:ext>
            </a:extLst>
          </p:cNvPr>
          <p:cNvSpPr/>
          <p:nvPr/>
        </p:nvSpPr>
        <p:spPr>
          <a:xfrm>
            <a:off x="5181600" y="3524250"/>
            <a:ext cx="3962400" cy="3211512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000" b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731170586"/>
      </p:ext>
    </p:extLst>
  </p:cSld>
  <p:clrMapOvr>
    <a:masterClrMapping/>
  </p:clrMapOvr>
  <p:transition spd="slow">
    <p:check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Cholecystitis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285750" indent="-285750">
              <a:defRPr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Garamond" panose="02020404030301010803" pitchFamily="18" charset="0"/>
              </a:rPr>
              <a:t>is </a:t>
            </a:r>
            <a:r>
              <a:rPr lang="en-US" sz="3000" b="1" dirty="0">
                <a:solidFill>
                  <a:schemeClr val="bg1"/>
                </a:solidFill>
                <a:latin typeface="Garamond" panose="02020404030301010803" pitchFamily="18" charset="0"/>
              </a:rPr>
              <a:t>inflammation of the gallbladder</a:t>
            </a:r>
          </a:p>
          <a:p>
            <a:pPr marL="685800" lvl="1">
              <a:defRPr/>
            </a:pPr>
            <a:r>
              <a:rPr lang="en-US" u="sng" dirty="0">
                <a:solidFill>
                  <a:schemeClr val="bg1"/>
                </a:solidFill>
                <a:latin typeface="Garamond" panose="02020404030301010803" pitchFamily="18" charset="0"/>
              </a:rPr>
              <a:t>Acute: </a:t>
            </a: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often a </a:t>
            </a:r>
            <a:r>
              <a:rPr lang="en-US" u="sng" dirty="0">
                <a:solidFill>
                  <a:schemeClr val="bg1"/>
                </a:solidFill>
                <a:latin typeface="Garamond" panose="02020404030301010803" pitchFamily="18" charset="0"/>
              </a:rPr>
              <a:t>blockage of the cystic duct restricts the flow of bile from the gallbladder into the common bile duct</a:t>
            </a:r>
          </a:p>
          <a:p>
            <a:pPr marL="685800" lvl="1">
              <a:defRPr/>
            </a:pPr>
            <a:r>
              <a:rPr lang="en-US" u="sng" dirty="0">
                <a:solidFill>
                  <a:schemeClr val="bg1"/>
                </a:solidFill>
                <a:latin typeface="Garamond" panose="02020404030301010803" pitchFamily="18" charset="0"/>
              </a:rPr>
              <a:t>Chronic:</a:t>
            </a: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the blockage is frequent</a:t>
            </a:r>
          </a:p>
          <a:p>
            <a:pPr marL="36576" indent="0">
              <a:buNone/>
              <a:defRPr/>
            </a:pPr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* </a:t>
            </a:r>
            <a:r>
              <a:rPr lang="en-US" sz="3000" dirty="0">
                <a:solidFill>
                  <a:schemeClr val="bg1"/>
                </a:solidFill>
                <a:latin typeface="Garamond" panose="02020404030301010803" pitchFamily="18" charset="0"/>
              </a:rPr>
              <a:t>after a period of time, the bile begins to irritate the inner lining of the gallbladder and it becomes inflamed</a:t>
            </a:r>
          </a:p>
          <a:p>
            <a:pPr marL="285750" indent="-285750">
              <a:defRPr/>
            </a:pPr>
            <a:endParaRPr lang="en-US" sz="3600" u="sng" dirty="0"/>
          </a:p>
          <a:p>
            <a:pPr marL="285750" indent="-285750">
              <a:defRPr/>
            </a:pPr>
            <a:endParaRPr lang="en-US" sz="3600" u="sng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C2EFC3-34CF-4350-8FFD-2FD23D152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411436"/>
      </p:ext>
    </p:extLst>
  </p:cSld>
  <p:clrMapOvr>
    <a:masterClrMapping/>
  </p:clrMapOvr>
  <p:transition spd="slow">
    <p:check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Neoplasm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Garamond" panose="02020404030301010803" pitchFamily="18" charset="0"/>
              </a:rPr>
              <a:t>are new growth</a:t>
            </a:r>
          </a:p>
          <a:p>
            <a:r>
              <a:rPr lang="en-US" sz="3000" dirty="0">
                <a:solidFill>
                  <a:schemeClr val="bg1"/>
                </a:solidFill>
                <a:latin typeface="Garamond" panose="02020404030301010803" pitchFamily="18" charset="0"/>
              </a:rPr>
              <a:t>may be benign </a:t>
            </a:r>
            <a:r>
              <a:rPr lang="en-US" sz="3000" i="1" u="sng" dirty="0">
                <a:solidFill>
                  <a:schemeClr val="bg1"/>
                </a:solidFill>
                <a:latin typeface="Garamond" panose="02020404030301010803" pitchFamily="18" charset="0"/>
              </a:rPr>
              <a:t>or</a:t>
            </a:r>
            <a:r>
              <a:rPr lang="en-US" sz="3000" dirty="0">
                <a:solidFill>
                  <a:schemeClr val="bg1"/>
                </a:solidFill>
                <a:latin typeface="Garamond" panose="02020404030301010803" pitchFamily="18" charset="0"/>
              </a:rPr>
              <a:t> malignant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malignant </a:t>
            </a:r>
            <a:r>
              <a:rPr lang="en-US" i="1" u="sng" dirty="0">
                <a:solidFill>
                  <a:schemeClr val="bg1"/>
                </a:solidFill>
                <a:latin typeface="Garamond" panose="02020404030301010803" pitchFamily="18" charset="0"/>
              </a:rPr>
              <a:t>or</a:t>
            </a: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cancerous tumors of the gallbladder can be aggressive and spread to the liver, pancreas, </a:t>
            </a:r>
            <a:r>
              <a:rPr lang="en-US" i="1" u="sng" dirty="0">
                <a:solidFill>
                  <a:schemeClr val="bg1"/>
                </a:solidFill>
                <a:latin typeface="Garamond" panose="02020404030301010803" pitchFamily="18" charset="0"/>
              </a:rPr>
              <a:t>or</a:t>
            </a: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GI tract 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bg1"/>
                </a:solidFill>
                <a:latin typeface="Garamond" panose="02020404030301010803" pitchFamily="18" charset="0"/>
              </a:rPr>
              <a:t>* fortunately, neoplasms of the gallbladder are relatively rare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2EF98B-7C75-4207-BD0A-2278EC1B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737121"/>
      </p:ext>
    </p:extLst>
  </p:cSld>
  <p:clrMapOvr>
    <a:masterClrMapping/>
  </p:clrMapOvr>
  <p:transition spd="slow">
    <p:check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Contrast &amp; Technical factors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105400"/>
          </a:xfrm>
        </p:spPr>
        <p:txBody>
          <a:bodyPr>
            <a:normAutofit/>
          </a:bodyPr>
          <a:lstStyle/>
          <a:p>
            <a:pPr marL="285750" indent="-285750">
              <a:defRPr/>
            </a:pPr>
            <a:r>
              <a:rPr lang="en-US" sz="3000" u="sng" dirty="0">
                <a:solidFill>
                  <a:schemeClr val="bg1"/>
                </a:solidFill>
                <a:latin typeface="Garamond" panose="02020404030301010803" pitchFamily="18" charset="0"/>
              </a:rPr>
              <a:t>contrast:</a:t>
            </a:r>
          </a:p>
          <a:p>
            <a:pPr marL="685800" lvl="1">
              <a:defRPr/>
            </a:pPr>
            <a:r>
              <a:rPr lang="en-US" u="sng" dirty="0">
                <a:solidFill>
                  <a:schemeClr val="bg1"/>
                </a:solidFill>
                <a:latin typeface="Garamond" panose="02020404030301010803" pitchFamily="18" charset="0"/>
              </a:rPr>
              <a:t>water-soluble Iodinated</a:t>
            </a:r>
          </a:p>
          <a:p>
            <a:pPr marL="1085850" lvl="2">
              <a:defRPr/>
            </a:pPr>
            <a:r>
              <a:rPr lang="en-US" sz="2600" i="1" u="sng" dirty="0">
                <a:solidFill>
                  <a:schemeClr val="bg1"/>
                </a:solidFill>
                <a:latin typeface="Garamond" panose="02020404030301010803" pitchFamily="18" charset="0"/>
              </a:rPr>
              <a:t>Non-injectable: (Oral):</a:t>
            </a:r>
            <a:r>
              <a:rPr lang="en-US" sz="2600" dirty="0">
                <a:solidFill>
                  <a:schemeClr val="bg1"/>
                </a:solidFill>
                <a:latin typeface="Garamond" panose="02020404030301010803" pitchFamily="18" charset="0"/>
              </a:rPr>
              <a:t> Telepaque, Bilopaque</a:t>
            </a:r>
          </a:p>
          <a:p>
            <a:pPr marL="1085850" lvl="2">
              <a:defRPr/>
            </a:pPr>
            <a:r>
              <a:rPr lang="en-US" sz="2600" i="1" u="sng" dirty="0">
                <a:solidFill>
                  <a:schemeClr val="bg1"/>
                </a:solidFill>
                <a:latin typeface="Garamond" panose="02020404030301010803" pitchFamily="18" charset="0"/>
              </a:rPr>
              <a:t>Injectable:</a:t>
            </a:r>
            <a:r>
              <a:rPr lang="en-US" sz="2600" dirty="0">
                <a:solidFill>
                  <a:schemeClr val="bg1"/>
                </a:solidFill>
                <a:latin typeface="Garamond" panose="02020404030301010803" pitchFamily="18" charset="0"/>
              </a:rPr>
              <a:t> Hypaque, Cholografin, Conray, Isovue, Renografin</a:t>
            </a:r>
          </a:p>
          <a:p>
            <a:pPr marL="285750" indent="-285750">
              <a:defRPr/>
            </a:pPr>
            <a:r>
              <a:rPr lang="en-US" sz="3000" u="sng" dirty="0">
                <a:solidFill>
                  <a:schemeClr val="bg1"/>
                </a:solidFill>
                <a:latin typeface="Garamond" panose="02020404030301010803" pitchFamily="18" charset="0"/>
              </a:rPr>
              <a:t>technical factors:</a:t>
            </a:r>
          </a:p>
          <a:p>
            <a:pPr marL="685800" lvl="1">
              <a:defRPr/>
            </a:pP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low kVp (60-70) as gallbladder is low contrast organ and bile dilutes the contrast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70578A-1D5F-463B-B2F7-AF067653C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988040"/>
      </p:ext>
    </p:extLst>
  </p:cSld>
  <p:clrMapOvr>
    <a:masterClrMapping/>
  </p:clrMapOvr>
  <p:transition spd="slow">
    <p:check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Types of Studies/Route of Administration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5181600"/>
          </a:xfrm>
        </p:spPr>
        <p:txBody>
          <a:bodyPr>
            <a:normAutofit/>
          </a:bodyPr>
          <a:lstStyle/>
          <a:p>
            <a:pPr marL="285750" indent="-285750">
              <a:defRPr/>
            </a:pPr>
            <a:r>
              <a:rPr lang="en-US" sz="2800" u="sng" dirty="0">
                <a:solidFill>
                  <a:schemeClr val="bg1"/>
                </a:solidFill>
                <a:latin typeface="Garamond" panose="02020404030301010803" pitchFamily="18" charset="0"/>
              </a:rPr>
              <a:t>Indirect routing:</a:t>
            </a:r>
          </a:p>
          <a:p>
            <a:pPr marL="685800" lvl="1">
              <a:defRPr/>
            </a:pPr>
            <a:r>
              <a:rPr lang="en-US" sz="2600" u="sng" dirty="0">
                <a:solidFill>
                  <a:schemeClr val="bg1"/>
                </a:solidFill>
                <a:latin typeface="Garamond" panose="02020404030301010803" pitchFamily="18" charset="0"/>
              </a:rPr>
              <a:t>Oral:</a:t>
            </a:r>
            <a:r>
              <a:rPr lang="en-US" sz="2600" dirty="0">
                <a:solidFill>
                  <a:schemeClr val="bg1"/>
                </a:solidFill>
                <a:latin typeface="Garamond" panose="02020404030301010803" pitchFamily="18" charset="0"/>
              </a:rPr>
              <a:t> Oral CholecystoGraphy (OCG)</a:t>
            </a:r>
          </a:p>
          <a:p>
            <a:pPr marL="685800" lvl="1">
              <a:defRPr/>
            </a:pPr>
            <a:r>
              <a:rPr lang="en-US" sz="2600" u="sng" dirty="0">
                <a:solidFill>
                  <a:schemeClr val="bg1"/>
                </a:solidFill>
                <a:latin typeface="Garamond" panose="02020404030301010803" pitchFamily="18" charset="0"/>
              </a:rPr>
              <a:t>Injection:</a:t>
            </a:r>
            <a:r>
              <a:rPr lang="en-US" sz="2600" dirty="0">
                <a:solidFill>
                  <a:schemeClr val="bg1"/>
                </a:solidFill>
                <a:latin typeface="Garamond" panose="02020404030301010803" pitchFamily="18" charset="0"/>
              </a:rPr>
              <a:t> into vein; Intravenous Cholangiography (IVC)</a:t>
            </a:r>
          </a:p>
          <a:p>
            <a:pPr marL="285750" indent="-285750">
              <a:defRPr/>
            </a:pPr>
            <a:r>
              <a:rPr lang="en-US" sz="2800" u="sng" dirty="0">
                <a:solidFill>
                  <a:schemeClr val="bg1"/>
                </a:solidFill>
                <a:latin typeface="Garamond" panose="02020404030301010803" pitchFamily="18" charset="0"/>
              </a:rPr>
              <a:t>Direct routing:</a:t>
            </a:r>
          </a:p>
          <a:p>
            <a:pPr marL="685800" lvl="1">
              <a:defRPr/>
            </a:pPr>
            <a:r>
              <a:rPr lang="en-US" sz="2600" dirty="0">
                <a:solidFill>
                  <a:schemeClr val="bg1"/>
                </a:solidFill>
                <a:latin typeface="Garamond" panose="02020404030301010803" pitchFamily="18" charset="0"/>
              </a:rPr>
              <a:t>Percutaneous Transhepatic Cholangiography (PTC)</a:t>
            </a:r>
          </a:p>
          <a:p>
            <a:pPr marL="685800" lvl="1">
              <a:defRPr/>
            </a:pPr>
            <a:r>
              <a:rPr lang="en-US" sz="2600" dirty="0">
                <a:solidFill>
                  <a:schemeClr val="bg1"/>
                </a:solidFill>
                <a:latin typeface="Garamond" panose="02020404030301010803" pitchFamily="18" charset="0"/>
              </a:rPr>
              <a:t>Operative Cholangiography</a:t>
            </a:r>
          </a:p>
          <a:p>
            <a:pPr marL="685800" lvl="1">
              <a:defRPr/>
            </a:pPr>
            <a:r>
              <a:rPr lang="en-US" sz="2600" dirty="0">
                <a:solidFill>
                  <a:schemeClr val="bg1"/>
                </a:solidFill>
                <a:latin typeface="Garamond" panose="02020404030301010803" pitchFamily="18" charset="0"/>
              </a:rPr>
              <a:t>T-tube Cholangiography: post-operative</a:t>
            </a:r>
          </a:p>
          <a:p>
            <a:pPr marL="685800" lvl="1">
              <a:defRPr/>
            </a:pPr>
            <a:r>
              <a:rPr lang="en-US" sz="2600" dirty="0">
                <a:solidFill>
                  <a:schemeClr val="bg1"/>
                </a:solidFill>
                <a:latin typeface="Garamond" panose="02020404030301010803" pitchFamily="18" charset="0"/>
              </a:rPr>
              <a:t>Endoscopic Retrograde Cholangiopancreatography (ERCP)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E8601D-8D68-4319-984E-EF74A7A16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095059"/>
      </p:ext>
    </p:extLst>
  </p:cSld>
  <p:clrMapOvr>
    <a:masterClrMapping/>
  </p:clrMapOvr>
  <p:transition spd="slow">
    <p:check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7849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Indications &amp; Contraindications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592762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defRPr/>
            </a:pPr>
            <a:r>
              <a:rPr lang="en-US" u="sng" dirty="0">
                <a:solidFill>
                  <a:schemeClr val="bg1"/>
                </a:solidFill>
                <a:latin typeface="Garamond" panose="02020404030301010803" pitchFamily="18" charset="0"/>
              </a:rPr>
              <a:t>indications (when to do the study)</a:t>
            </a:r>
          </a:p>
          <a:p>
            <a:pPr marL="685800" lvl="1">
              <a:defRPr/>
            </a:pPr>
            <a:r>
              <a:rPr lang="en-US" sz="3000" dirty="0">
                <a:solidFill>
                  <a:schemeClr val="bg1"/>
                </a:solidFill>
                <a:latin typeface="Garamond" panose="02020404030301010803" pitchFamily="18" charset="0"/>
              </a:rPr>
              <a:t>biliary calculi (gallstones)</a:t>
            </a:r>
          </a:p>
          <a:p>
            <a:pPr marL="685800" lvl="1">
              <a:defRPr/>
            </a:pPr>
            <a:r>
              <a:rPr lang="en-US" sz="3000" dirty="0">
                <a:solidFill>
                  <a:schemeClr val="bg1"/>
                </a:solidFill>
                <a:latin typeface="Garamond" panose="02020404030301010803" pitchFamily="18" charset="0"/>
              </a:rPr>
              <a:t>biliary stenosis</a:t>
            </a:r>
          </a:p>
          <a:p>
            <a:pPr marL="685800" lvl="1">
              <a:defRPr/>
            </a:pPr>
            <a:r>
              <a:rPr lang="en-US" sz="3000" dirty="0">
                <a:solidFill>
                  <a:schemeClr val="bg1"/>
                </a:solidFill>
                <a:latin typeface="Garamond" panose="02020404030301010803" pitchFamily="18" charset="0"/>
              </a:rPr>
              <a:t>Cholecystitis</a:t>
            </a:r>
          </a:p>
          <a:p>
            <a:pPr marL="285750" indent="-285750">
              <a:defRPr/>
            </a:pPr>
            <a:r>
              <a:rPr lang="en-US" u="sng" dirty="0">
                <a:solidFill>
                  <a:schemeClr val="bg1"/>
                </a:solidFill>
                <a:latin typeface="Garamond" panose="02020404030301010803" pitchFamily="18" charset="0"/>
              </a:rPr>
              <a:t>contraindications (when </a:t>
            </a:r>
            <a:r>
              <a:rPr lang="en-US" u="sng" dirty="0">
                <a:solidFill>
                  <a:srgbClr val="FF0000"/>
                </a:solidFill>
                <a:latin typeface="Garamond" panose="02020404030301010803" pitchFamily="18" charset="0"/>
              </a:rPr>
              <a:t>NOT</a:t>
            </a:r>
            <a:r>
              <a:rPr lang="en-US" u="sng" dirty="0">
                <a:solidFill>
                  <a:schemeClr val="bg1"/>
                </a:solidFill>
                <a:latin typeface="Garamond" panose="02020404030301010803" pitchFamily="18" charset="0"/>
              </a:rPr>
              <a:t> to do the study)</a:t>
            </a:r>
          </a:p>
          <a:p>
            <a:pPr marL="685800" lvl="1">
              <a:defRPr/>
            </a:pPr>
            <a:r>
              <a:rPr lang="en-US" i="1" u="sng" dirty="0">
                <a:solidFill>
                  <a:schemeClr val="bg1"/>
                </a:solidFill>
                <a:latin typeface="Garamond" panose="02020404030301010803" pitchFamily="18" charset="0"/>
              </a:rPr>
              <a:t>in case of confirmed jaundice:</a:t>
            </a: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DO NOT do the study as liver is not functioning normally</a:t>
            </a:r>
          </a:p>
          <a:p>
            <a:pPr marL="685800" lvl="1">
              <a:defRPr/>
            </a:pPr>
            <a:r>
              <a:rPr lang="en-US" i="1" u="sng" dirty="0">
                <a:solidFill>
                  <a:schemeClr val="bg1"/>
                </a:solidFill>
                <a:latin typeface="Garamond" panose="02020404030301010803" pitchFamily="18" charset="0"/>
              </a:rPr>
              <a:t>if confirmed gallstone:</a:t>
            </a: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no fatty food as it may lead to convulsion in OCG study</a:t>
            </a:r>
          </a:p>
          <a:p>
            <a:pPr marL="685800" lvl="1">
              <a:defRPr/>
            </a:pPr>
            <a:r>
              <a:rPr lang="en-US" sz="3000" dirty="0">
                <a:solidFill>
                  <a:schemeClr val="bg1"/>
                </a:solidFill>
                <a:latin typeface="Garamond" panose="02020404030301010803" pitchFamily="18" charset="0"/>
              </a:rPr>
              <a:t>hepatorenal disease</a:t>
            </a:r>
          </a:p>
          <a:p>
            <a:pPr marL="685800" lvl="1">
              <a:defRPr/>
            </a:pPr>
            <a:r>
              <a:rPr lang="en-US" sz="3000" dirty="0">
                <a:solidFill>
                  <a:schemeClr val="bg1"/>
                </a:solidFill>
                <a:latin typeface="Garamond" panose="02020404030301010803" pitchFamily="18" charset="0"/>
              </a:rPr>
              <a:t>vomiting</a:t>
            </a:r>
          </a:p>
          <a:p>
            <a:pPr marL="685800" lvl="1">
              <a:defRPr/>
            </a:pPr>
            <a:r>
              <a:rPr lang="en-US" sz="3000" dirty="0">
                <a:solidFill>
                  <a:schemeClr val="bg1"/>
                </a:solidFill>
                <a:latin typeface="Garamond" panose="02020404030301010803" pitchFamily="18" charset="0"/>
              </a:rPr>
              <a:t>diarrhea</a:t>
            </a:r>
          </a:p>
          <a:p>
            <a:pPr marL="685800" lvl="1">
              <a:defRPr/>
            </a:pPr>
            <a:r>
              <a:rPr lang="en-US" sz="3000" dirty="0">
                <a:solidFill>
                  <a:schemeClr val="bg1"/>
                </a:solidFill>
                <a:latin typeface="Garamond" panose="02020404030301010803" pitchFamily="18" charset="0"/>
              </a:rPr>
              <a:t>hypersensitivity to Iodine containing compounds</a:t>
            </a:r>
          </a:p>
          <a:p>
            <a:pPr marL="685800" lvl="1">
              <a:defRPr/>
            </a:pPr>
            <a:r>
              <a:rPr lang="en-US" sz="3000" dirty="0">
                <a:solidFill>
                  <a:schemeClr val="bg1"/>
                </a:solidFill>
                <a:latin typeface="Garamond" panose="02020404030301010803" pitchFamily="18" charset="0"/>
              </a:rPr>
              <a:t>pregnancy</a:t>
            </a:r>
          </a:p>
          <a:p>
            <a:pPr marL="400050" lvl="1" indent="0">
              <a:buNone/>
              <a:defRPr/>
            </a:pPr>
            <a:endParaRPr lang="en-US" sz="30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285750" indent="-285750">
              <a:defRPr/>
            </a:pPr>
            <a:endParaRPr lang="en-US" sz="3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F08CDD-2604-4D93-B61C-2F2040F54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253631"/>
      </p:ext>
    </p:extLst>
  </p:cSld>
  <p:clrMapOvr>
    <a:masterClrMapping/>
  </p:clrMapOvr>
  <p:transition spd="slow">
    <p:check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u="sng" dirty="0">
                <a:solidFill>
                  <a:schemeClr val="bg1"/>
                </a:solidFill>
                <a:latin typeface="Garamond" panose="02020404030301010803" pitchFamily="18" charset="0"/>
              </a:rPr>
              <a:t>O</a:t>
            </a: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ral </a:t>
            </a:r>
            <a:r>
              <a:rPr lang="en-US" sz="3600" u="sng" dirty="0">
                <a:solidFill>
                  <a:schemeClr val="bg1"/>
                </a:solidFill>
                <a:latin typeface="Garamond" panose="02020404030301010803" pitchFamily="18" charset="0"/>
              </a:rPr>
              <a:t>C</a:t>
            </a: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holecysto</a:t>
            </a:r>
            <a:r>
              <a:rPr lang="en-US" sz="3600" u="sng" dirty="0">
                <a:solidFill>
                  <a:schemeClr val="bg1"/>
                </a:solidFill>
                <a:latin typeface="Garamond" panose="02020404030301010803" pitchFamily="18" charset="0"/>
              </a:rPr>
              <a:t>G</a:t>
            </a: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raphy (OCG)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152400" y="990601"/>
            <a:ext cx="5562600" cy="5730874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defRPr/>
            </a:pPr>
            <a:r>
              <a:rPr lang="en-US" sz="3100" u="sng" dirty="0">
                <a:solidFill>
                  <a:schemeClr val="bg1"/>
                </a:solidFill>
                <a:latin typeface="Garamond" panose="02020404030301010803" pitchFamily="18" charset="0"/>
              </a:rPr>
              <a:t>purpose:</a:t>
            </a:r>
            <a:r>
              <a:rPr lang="en-US" sz="3100" dirty="0">
                <a:solidFill>
                  <a:schemeClr val="bg1"/>
                </a:solidFill>
                <a:latin typeface="Garamond" panose="02020404030301010803" pitchFamily="18" charset="0"/>
              </a:rPr>
              <a:t> to measure the functional ability of liver and gallbladder, &amp; patency of biliary ducts</a:t>
            </a:r>
          </a:p>
          <a:p>
            <a:pPr marL="285750" indent="-285750">
              <a:defRPr/>
            </a:pPr>
            <a:r>
              <a:rPr lang="en-US" sz="3100" u="sng" dirty="0">
                <a:solidFill>
                  <a:schemeClr val="bg1"/>
                </a:solidFill>
                <a:latin typeface="Garamond" panose="02020404030301010803" pitchFamily="18" charset="0"/>
              </a:rPr>
              <a:t>procedure</a:t>
            </a:r>
            <a:r>
              <a:rPr lang="en-US" sz="3100" dirty="0">
                <a:solidFill>
                  <a:schemeClr val="bg1"/>
                </a:solidFill>
                <a:latin typeface="Garamond" panose="02020404030301010803" pitchFamily="18" charset="0"/>
              </a:rPr>
              <a:t>: patients were prepared 24 hours before the study; given the contrast orally</a:t>
            </a:r>
          </a:p>
          <a:p>
            <a:pPr marL="285750" indent="-285750">
              <a:defRPr/>
            </a:pPr>
            <a:r>
              <a:rPr lang="en-US" sz="3100" dirty="0">
                <a:solidFill>
                  <a:schemeClr val="bg1"/>
                </a:solidFill>
                <a:latin typeface="Garamond" panose="02020404030301010803" pitchFamily="18" charset="0"/>
              </a:rPr>
              <a:t>images were taken before and after providing the patient with fatty food</a:t>
            </a:r>
          </a:p>
          <a:p>
            <a:r>
              <a:rPr lang="en-US" sz="3100" dirty="0">
                <a:solidFill>
                  <a:schemeClr val="bg1"/>
                </a:solidFill>
                <a:latin typeface="Garamond" panose="02020404030301010803" pitchFamily="18" charset="0"/>
              </a:rPr>
              <a:t>Sonography (Ultrasound) has replaced the OCG exams</a:t>
            </a:r>
          </a:p>
          <a:p>
            <a:r>
              <a:rPr lang="en-US" sz="3100" u="sng" dirty="0">
                <a:solidFill>
                  <a:schemeClr val="bg1"/>
                </a:solidFill>
                <a:latin typeface="Garamond" panose="02020404030301010803" pitchFamily="18" charset="0"/>
              </a:rPr>
              <a:t>advantages of Sonography over contrast study:</a:t>
            </a:r>
          </a:p>
          <a:p>
            <a:pPr lvl="1"/>
            <a:r>
              <a:rPr lang="en-US" sz="2600" dirty="0">
                <a:solidFill>
                  <a:schemeClr val="bg1"/>
                </a:solidFill>
                <a:latin typeface="Garamond" panose="02020404030301010803" pitchFamily="18" charset="0"/>
              </a:rPr>
              <a:t>no ionizing radiation</a:t>
            </a:r>
          </a:p>
          <a:p>
            <a:pPr lvl="1"/>
            <a:r>
              <a:rPr lang="en-US" sz="2600" dirty="0">
                <a:solidFill>
                  <a:schemeClr val="bg1"/>
                </a:solidFill>
                <a:latin typeface="Garamond" panose="02020404030301010803" pitchFamily="18" charset="0"/>
              </a:rPr>
              <a:t>no contrast medium</a:t>
            </a:r>
          </a:p>
          <a:p>
            <a:pPr lvl="1"/>
            <a:r>
              <a:rPr lang="en-US" sz="2600" dirty="0">
                <a:solidFill>
                  <a:schemeClr val="bg1"/>
                </a:solidFill>
                <a:latin typeface="Garamond" panose="02020404030301010803" pitchFamily="18" charset="0"/>
              </a:rPr>
              <a:t>detection of small calculi</a:t>
            </a:r>
          </a:p>
          <a:p>
            <a:pPr lvl="1"/>
            <a:r>
              <a:rPr lang="en-US" sz="2600" dirty="0">
                <a:solidFill>
                  <a:schemeClr val="bg1"/>
                </a:solidFill>
                <a:latin typeface="Garamond" panose="02020404030301010803" pitchFamily="18" charset="0"/>
              </a:rPr>
              <a:t>less patient preparation</a:t>
            </a:r>
            <a:endParaRPr lang="en-US" sz="30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685800" lvl="1">
              <a:defRPr/>
            </a:pP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1C63F8-0384-4F87-B00C-DB047F3DE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Rectangle 4" descr="978-0-323-05410-2_1757.jpg">
            <a:extLst>
              <a:ext uri="{FF2B5EF4-FFF2-40B4-BE49-F238E27FC236}">
                <a16:creationId xmlns:a16="http://schemas.microsoft.com/office/drawing/2014/main" id="{F6D055CA-D423-4C3D-A88C-F0CC2AD90D33}"/>
              </a:ext>
            </a:extLst>
          </p:cNvPr>
          <p:cNvSpPr/>
          <p:nvPr/>
        </p:nvSpPr>
        <p:spPr>
          <a:xfrm>
            <a:off x="5900737" y="2805255"/>
            <a:ext cx="3124200" cy="3916219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" b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151242"/>
      </p:ext>
    </p:extLst>
  </p:cSld>
  <p:clrMapOvr>
    <a:masterClrMapping/>
  </p:clrMapOvr>
  <p:transition spd="slow">
    <p:check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u="sng" dirty="0">
                <a:solidFill>
                  <a:schemeClr val="bg1"/>
                </a:solidFill>
                <a:latin typeface="Garamond" panose="02020404030301010803" pitchFamily="18" charset="0"/>
              </a:rPr>
              <a:t>I</a:t>
            </a: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ntra</a:t>
            </a:r>
            <a:r>
              <a:rPr lang="en-US" sz="3600" u="sng" dirty="0">
                <a:solidFill>
                  <a:schemeClr val="bg1"/>
                </a:solidFill>
                <a:latin typeface="Garamond" panose="02020404030301010803" pitchFamily="18" charset="0"/>
              </a:rPr>
              <a:t>v</a:t>
            </a: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enous </a:t>
            </a:r>
            <a:r>
              <a:rPr lang="en-US" sz="3600" u="sng" dirty="0">
                <a:solidFill>
                  <a:schemeClr val="bg1"/>
                </a:solidFill>
                <a:latin typeface="Garamond" panose="02020404030301010803" pitchFamily="18" charset="0"/>
              </a:rPr>
              <a:t>C</a:t>
            </a: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holangiography (IVC)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 fontScale="92500"/>
          </a:bodyPr>
          <a:lstStyle/>
          <a:p>
            <a:pPr marL="285750" indent="-285750">
              <a:defRPr/>
            </a:pPr>
            <a:r>
              <a:rPr lang="en-US" u="sng" dirty="0">
                <a:solidFill>
                  <a:schemeClr val="bg1"/>
                </a:solidFill>
                <a:latin typeface="Garamond" panose="02020404030301010803" pitchFamily="18" charset="0"/>
              </a:rPr>
              <a:t>reasons:</a:t>
            </a:r>
          </a:p>
          <a:p>
            <a:pPr marL="685800" lvl="1">
              <a:defRPr/>
            </a:pPr>
            <a:r>
              <a:rPr lang="en-US" sz="3000" dirty="0">
                <a:solidFill>
                  <a:schemeClr val="bg1"/>
                </a:solidFill>
                <a:latin typeface="Garamond" panose="02020404030301010803" pitchFamily="18" charset="0"/>
              </a:rPr>
              <a:t>when patient has no gallbladder</a:t>
            </a:r>
          </a:p>
          <a:p>
            <a:pPr marL="685800" lvl="1">
              <a:defRPr/>
            </a:pPr>
            <a:r>
              <a:rPr lang="en-US" sz="3000" dirty="0">
                <a:solidFill>
                  <a:schemeClr val="bg1"/>
                </a:solidFill>
                <a:latin typeface="Garamond" panose="02020404030301010803" pitchFamily="18" charset="0"/>
              </a:rPr>
              <a:t>when patient can not tolerate oral contrast medium</a:t>
            </a:r>
          </a:p>
          <a:p>
            <a:pPr marL="285750" indent="-285750">
              <a:defRPr/>
            </a:pPr>
            <a:r>
              <a:rPr lang="en-US" u="sng" dirty="0">
                <a:solidFill>
                  <a:schemeClr val="bg1"/>
                </a:solidFill>
                <a:latin typeface="Garamond" panose="02020404030301010803" pitchFamily="18" charset="0"/>
              </a:rPr>
              <a:t>contrast:</a:t>
            </a:r>
            <a:r>
              <a:rPr lang="en-US" sz="3600" u="sng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  <a:p>
            <a:pPr marL="685800" lvl="1">
              <a:defRPr/>
            </a:pPr>
            <a:r>
              <a:rPr lang="en-US" sz="3000" u="sng" dirty="0">
                <a:solidFill>
                  <a:schemeClr val="bg1"/>
                </a:solidFill>
                <a:latin typeface="Garamond" panose="02020404030301010803" pitchFamily="18" charset="0"/>
              </a:rPr>
              <a:t>inject </a:t>
            </a:r>
            <a:r>
              <a:rPr lang="en-US" sz="3000" dirty="0">
                <a:solidFill>
                  <a:schemeClr val="bg1"/>
                </a:solidFill>
                <a:latin typeface="Garamond" panose="02020404030301010803" pitchFamily="18" charset="0"/>
              </a:rPr>
              <a:t>Cholografin through vein</a:t>
            </a:r>
          </a:p>
          <a:p>
            <a:pPr marL="685800" lvl="1">
              <a:defRPr/>
            </a:pPr>
            <a:r>
              <a:rPr lang="en-US" sz="3000" dirty="0">
                <a:solidFill>
                  <a:schemeClr val="bg1"/>
                </a:solidFill>
                <a:latin typeface="Garamond" panose="02020404030301010803" pitchFamily="18" charset="0"/>
              </a:rPr>
              <a:t>not more than 20 cc </a:t>
            </a:r>
          </a:p>
          <a:p>
            <a:pPr marL="685800" lvl="1">
              <a:defRPr/>
            </a:pPr>
            <a:r>
              <a:rPr lang="en-US" sz="3000" dirty="0">
                <a:solidFill>
                  <a:schemeClr val="bg1"/>
                </a:solidFill>
                <a:latin typeface="Garamond" panose="02020404030301010803" pitchFamily="18" charset="0"/>
              </a:rPr>
              <a:t>wait 30-45 minutes</a:t>
            </a:r>
          </a:p>
          <a:p>
            <a:pPr marL="285750" indent="-285750">
              <a:defRPr/>
            </a:pPr>
            <a:r>
              <a:rPr lang="en-US" u="sng" dirty="0">
                <a:solidFill>
                  <a:schemeClr val="bg1"/>
                </a:solidFill>
                <a:latin typeface="Garamond" panose="02020404030301010803" pitchFamily="18" charset="0"/>
              </a:rPr>
              <a:t>position:</a:t>
            </a:r>
            <a:r>
              <a:rPr lang="en-US" sz="3600" u="sng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  <a:p>
            <a:pPr marL="685800" lvl="1">
              <a:defRPr/>
            </a:pPr>
            <a:r>
              <a:rPr lang="en-US" sz="3000" dirty="0">
                <a:solidFill>
                  <a:schemeClr val="bg1"/>
                </a:solidFill>
                <a:latin typeface="Garamond" panose="02020404030301010803" pitchFamily="18" charset="0"/>
              </a:rPr>
              <a:t>LAO </a:t>
            </a:r>
            <a:r>
              <a:rPr lang="en-US" sz="3000" i="1" u="sng" dirty="0">
                <a:solidFill>
                  <a:schemeClr val="bg1"/>
                </a:solidFill>
                <a:latin typeface="Garamond" panose="02020404030301010803" pitchFamily="18" charset="0"/>
              </a:rPr>
              <a:t>or</a:t>
            </a:r>
            <a:r>
              <a:rPr lang="en-US" sz="3000" dirty="0">
                <a:solidFill>
                  <a:schemeClr val="bg1"/>
                </a:solidFill>
                <a:latin typeface="Garamond" panose="02020404030301010803" pitchFamily="18" charset="0"/>
              </a:rPr>
              <a:t> RPO as less magnification and easy for patient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1D89A0-0FE6-4C0A-A15C-07D869A18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891846"/>
      </p:ext>
    </p:extLst>
  </p:cSld>
  <p:clrMapOvr>
    <a:masterClrMapping/>
  </p:clrMapOvr>
  <p:transition spd="slow">
    <p:check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 fontScale="90000"/>
          </a:bodyPr>
          <a:lstStyle/>
          <a:p>
            <a:br>
              <a:rPr lang="en-US" sz="3600" u="sng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3600" u="sng" dirty="0">
                <a:solidFill>
                  <a:schemeClr val="bg1"/>
                </a:solidFill>
                <a:latin typeface="Garamond" panose="02020404030301010803" pitchFamily="18" charset="0"/>
              </a:rPr>
              <a:t>P</a:t>
            </a: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ercutaneous </a:t>
            </a:r>
            <a:r>
              <a:rPr lang="en-US" sz="3600" u="sng" dirty="0">
                <a:solidFill>
                  <a:schemeClr val="bg1"/>
                </a:solidFill>
                <a:latin typeface="Garamond" panose="02020404030301010803" pitchFamily="18" charset="0"/>
              </a:rPr>
              <a:t>T</a:t>
            </a: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ranshepatic </a:t>
            </a:r>
            <a:r>
              <a:rPr lang="en-US" sz="3600" u="sng" dirty="0">
                <a:solidFill>
                  <a:schemeClr val="bg1"/>
                </a:solidFill>
                <a:latin typeface="Garamond" panose="02020404030301010803" pitchFamily="18" charset="0"/>
              </a:rPr>
              <a:t>C</a:t>
            </a: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holangiography (PTC)</a:t>
            </a:r>
            <a:b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endParaRPr lang="en-US" sz="3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defRPr/>
            </a:pPr>
            <a:r>
              <a:rPr lang="en-US" sz="3700" dirty="0">
                <a:solidFill>
                  <a:schemeClr val="bg1"/>
                </a:solidFill>
                <a:latin typeface="Garamond" panose="02020404030301010803" pitchFamily="18" charset="0"/>
              </a:rPr>
              <a:t>is done on patient who has jaundice (as OCG can not be done)</a:t>
            </a:r>
          </a:p>
          <a:p>
            <a:pPr marL="285750" indent="-285750">
              <a:defRPr/>
            </a:pPr>
            <a:r>
              <a:rPr lang="en-US" sz="3700" dirty="0">
                <a:solidFill>
                  <a:schemeClr val="bg1"/>
                </a:solidFill>
                <a:latin typeface="Garamond" panose="02020404030301010803" pitchFamily="18" charset="0"/>
              </a:rPr>
              <a:t>is pre-operative sterile procedure to check the blockage of biliary ducts</a:t>
            </a:r>
          </a:p>
          <a:p>
            <a:pPr marL="285750" indent="-285750">
              <a:defRPr/>
            </a:pPr>
            <a:r>
              <a:rPr lang="en-US" sz="3700" u="sng" dirty="0">
                <a:solidFill>
                  <a:schemeClr val="bg1"/>
                </a:solidFill>
                <a:latin typeface="Garamond" panose="02020404030301010803" pitchFamily="18" charset="0"/>
              </a:rPr>
              <a:t>procedure:</a:t>
            </a:r>
          </a:p>
          <a:p>
            <a:pPr marL="685800" lvl="1">
              <a:defRPr/>
            </a:pPr>
            <a:r>
              <a:rPr lang="en-US" sz="3100" dirty="0">
                <a:solidFill>
                  <a:schemeClr val="bg1"/>
                </a:solidFill>
                <a:latin typeface="Garamond" panose="02020404030301010803" pitchFamily="18" charset="0"/>
              </a:rPr>
              <a:t>patient supine local anesthesia</a:t>
            </a:r>
          </a:p>
          <a:p>
            <a:pPr marL="685800" lvl="1">
              <a:defRPr/>
            </a:pPr>
            <a:r>
              <a:rPr lang="en-US" sz="3100" dirty="0">
                <a:solidFill>
                  <a:schemeClr val="bg1"/>
                </a:solidFill>
                <a:latin typeface="Garamond" panose="02020404030301010803" pitchFamily="18" charset="0"/>
              </a:rPr>
              <a:t>Chiba needle is used, parallel to floor, inserted through skin into right lateral intercostal space towards liver hilum</a:t>
            </a:r>
          </a:p>
          <a:p>
            <a:pPr marL="685800" lvl="1">
              <a:defRPr/>
            </a:pPr>
            <a:r>
              <a:rPr lang="en-US" sz="3100" dirty="0">
                <a:solidFill>
                  <a:schemeClr val="bg1"/>
                </a:solidFill>
                <a:latin typeface="Garamond" panose="02020404030301010803" pitchFamily="18" charset="0"/>
              </a:rPr>
              <a:t>remove needle once contrast is in biliary tree</a:t>
            </a:r>
          </a:p>
          <a:p>
            <a:pPr marL="285750" indent="-285750">
              <a:defRPr/>
            </a:pPr>
            <a:r>
              <a:rPr lang="en-US" sz="3700" u="sng" dirty="0">
                <a:solidFill>
                  <a:schemeClr val="bg1"/>
                </a:solidFill>
                <a:latin typeface="Garamond" panose="02020404030301010803" pitchFamily="18" charset="0"/>
              </a:rPr>
              <a:t>projections/position:</a:t>
            </a:r>
          </a:p>
          <a:p>
            <a:pPr marL="685800" lvl="1">
              <a:defRPr/>
            </a:pPr>
            <a:r>
              <a:rPr lang="en-US" sz="3400" dirty="0">
                <a:solidFill>
                  <a:schemeClr val="bg1"/>
                </a:solidFill>
                <a:latin typeface="Garamond" panose="02020404030301010803" pitchFamily="18" charset="0"/>
              </a:rPr>
              <a:t>AP image </a:t>
            </a:r>
          </a:p>
          <a:p>
            <a:pPr marL="285750" indent="-285750">
              <a:defRPr/>
            </a:pPr>
            <a:r>
              <a:rPr lang="en-US" sz="3700" u="sng" dirty="0">
                <a:solidFill>
                  <a:schemeClr val="bg1"/>
                </a:solidFill>
                <a:latin typeface="Garamond" panose="02020404030301010803" pitchFamily="18" charset="0"/>
              </a:rPr>
              <a:t>risks:</a:t>
            </a:r>
            <a:r>
              <a:rPr lang="en-US" u="sng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  <a:p>
            <a:pPr marL="685800" lvl="1">
              <a:defRPr/>
            </a:pPr>
            <a:r>
              <a:rPr lang="en-US" sz="3400" dirty="0">
                <a:solidFill>
                  <a:schemeClr val="bg1"/>
                </a:solidFill>
                <a:latin typeface="Garamond" panose="02020404030301010803" pitchFamily="18" charset="0"/>
              </a:rPr>
              <a:t>lung puncture</a:t>
            </a:r>
          </a:p>
          <a:p>
            <a:pPr marL="685800" lvl="1">
              <a:defRPr/>
            </a:pPr>
            <a:r>
              <a:rPr lang="en-US" sz="3400" dirty="0">
                <a:solidFill>
                  <a:schemeClr val="bg1"/>
                </a:solidFill>
                <a:latin typeface="Garamond" panose="02020404030301010803" pitchFamily="18" charset="0"/>
              </a:rPr>
              <a:t>liver bleeding</a:t>
            </a:r>
          </a:p>
          <a:p>
            <a:pPr marL="685800" lvl="1">
              <a:defRPr/>
            </a:pPr>
            <a:r>
              <a:rPr lang="en-US" sz="3400" dirty="0">
                <a:solidFill>
                  <a:schemeClr val="bg1"/>
                </a:solidFill>
                <a:latin typeface="Garamond" panose="02020404030301010803" pitchFamily="18" charset="0"/>
              </a:rPr>
              <a:t>air while injecting</a:t>
            </a:r>
          </a:p>
          <a:p>
            <a:pPr marL="285750" indent="-285750">
              <a:defRPr/>
            </a:pPr>
            <a:endParaRPr lang="en-US" u="sng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0900DE-1BEC-4E06-9826-FC64DCAF3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015189"/>
      </p:ext>
    </p:extLst>
  </p:cSld>
  <p:clrMapOvr>
    <a:masterClrMapping/>
  </p:clrMapOvr>
  <p:transition spd="slow">
    <p:check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Operative Cholangiography</a:t>
            </a:r>
            <a:b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endParaRPr lang="en-US" sz="3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defRPr/>
            </a:pPr>
            <a:r>
              <a:rPr lang="en-US" sz="3000" u="sng" dirty="0">
                <a:solidFill>
                  <a:schemeClr val="bg1"/>
                </a:solidFill>
                <a:latin typeface="Garamond" panose="02020404030301010803" pitchFamily="18" charset="0"/>
              </a:rPr>
              <a:t>purpose:</a:t>
            </a:r>
            <a:r>
              <a:rPr lang="en-US" sz="3000" dirty="0">
                <a:solidFill>
                  <a:schemeClr val="bg1"/>
                </a:solidFill>
                <a:latin typeface="Garamond" panose="02020404030301010803" pitchFamily="18" charset="0"/>
              </a:rPr>
              <a:t> done after gallbladder is removed surgically, open </a:t>
            </a:r>
            <a:r>
              <a:rPr lang="en-US" sz="3000" i="1" u="sng" dirty="0">
                <a:solidFill>
                  <a:schemeClr val="bg1"/>
                </a:solidFill>
                <a:latin typeface="Garamond" panose="02020404030301010803" pitchFamily="18" charset="0"/>
              </a:rPr>
              <a:t>or</a:t>
            </a:r>
            <a:r>
              <a:rPr lang="en-US" sz="3000" dirty="0">
                <a:solidFill>
                  <a:schemeClr val="bg1"/>
                </a:solidFill>
                <a:latin typeface="Garamond" panose="02020404030301010803" pitchFamily="18" charset="0"/>
              </a:rPr>
              <a:t> laparoscopic, to</a:t>
            </a:r>
          </a:p>
          <a:p>
            <a:pPr marL="685800" lvl="1">
              <a:defRPr/>
            </a:pP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see the patency (expanded </a:t>
            </a:r>
            <a:r>
              <a:rPr lang="en-US" i="1" u="sng" dirty="0">
                <a:solidFill>
                  <a:schemeClr val="bg1"/>
                </a:solidFill>
                <a:latin typeface="Garamond" panose="02020404030301010803" pitchFamily="18" charset="0"/>
              </a:rPr>
              <a:t>or</a:t>
            </a: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unobstructed </a:t>
            </a:r>
            <a:r>
              <a:rPr lang="en-US" i="1" u="sng" dirty="0">
                <a:solidFill>
                  <a:schemeClr val="bg1"/>
                </a:solidFill>
                <a:latin typeface="Garamond" panose="02020404030301010803" pitchFamily="18" charset="0"/>
              </a:rPr>
              <a:t>or</a:t>
            </a: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condition of being open) of biliary tree</a:t>
            </a:r>
          </a:p>
          <a:p>
            <a:pPr marL="685800" lvl="1">
              <a:defRPr/>
            </a:pP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see the patency of hepatopancreatic ampulla of Vater</a:t>
            </a:r>
          </a:p>
          <a:p>
            <a:pPr marL="685800" lvl="1">
              <a:defRPr/>
            </a:pP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see the presence of residual stone</a:t>
            </a:r>
          </a:p>
          <a:p>
            <a:pPr marL="285750" indent="-285750">
              <a:defRPr/>
            </a:pPr>
            <a:r>
              <a:rPr lang="en-US" sz="3000" u="sng" dirty="0">
                <a:solidFill>
                  <a:schemeClr val="bg1"/>
                </a:solidFill>
                <a:latin typeface="Garamond" panose="02020404030301010803" pitchFamily="18" charset="0"/>
              </a:rPr>
              <a:t>contrast:</a:t>
            </a:r>
            <a:r>
              <a:rPr lang="en-US" sz="3000" dirty="0">
                <a:solidFill>
                  <a:schemeClr val="bg1"/>
                </a:solidFill>
                <a:latin typeface="Garamond" panose="02020404030301010803" pitchFamily="18" charset="0"/>
              </a:rPr>
              <a:t> water soluble, injectable (Isovue, Renografin)</a:t>
            </a:r>
          </a:p>
          <a:p>
            <a:pPr marL="285750" indent="-285750">
              <a:defRPr/>
            </a:pPr>
            <a:r>
              <a:rPr lang="en-US" sz="3000" u="sng" dirty="0">
                <a:solidFill>
                  <a:schemeClr val="bg1"/>
                </a:solidFill>
                <a:latin typeface="Garamond" panose="02020404030301010803" pitchFamily="18" charset="0"/>
              </a:rPr>
              <a:t>procedure:</a:t>
            </a:r>
            <a:r>
              <a:rPr lang="en-US" u="sng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  <a:p>
            <a:pPr marL="685800" lvl="1">
              <a:defRPr/>
            </a:pP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cystic duct is tied proximal to gallbladder neck</a:t>
            </a:r>
          </a:p>
          <a:p>
            <a:pPr marL="685800" lvl="1">
              <a:defRPr/>
            </a:pP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surgeon inserts a catheter into stump of cystic duct and inject contrast media</a:t>
            </a:r>
          </a:p>
          <a:p>
            <a:pPr marL="685800" lvl="1">
              <a:defRPr/>
            </a:pP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can be done by open </a:t>
            </a:r>
            <a:r>
              <a:rPr lang="en-US" i="1" u="sng" dirty="0">
                <a:solidFill>
                  <a:schemeClr val="bg1"/>
                </a:solidFill>
                <a:latin typeface="Garamond" panose="02020404030301010803" pitchFamily="18" charset="0"/>
              </a:rPr>
              <a:t>or</a:t>
            </a: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laparoscopic surgery (less recovery time)</a:t>
            </a:r>
          </a:p>
          <a:p>
            <a:pPr marL="285750" indent="-285750">
              <a:defRPr/>
            </a:pPr>
            <a:endParaRPr lang="en-US" u="sng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33ECE9-E125-492F-82F0-ACC85BEE1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368781"/>
      </p:ext>
    </p:extLst>
  </p:cSld>
  <p:clrMapOvr>
    <a:masterClrMapping/>
  </p:clrMapOvr>
  <p:transition spd="slow">
    <p:check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304800" y="302614"/>
            <a:ext cx="8229600" cy="916586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Garamond" panose="02020404030301010803" pitchFamily="18" charset="0"/>
              </a:rPr>
              <a:t>Operative Cholangiography</a:t>
            </a:r>
            <a:b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endParaRPr lang="en-US" sz="3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marL="285750" indent="-285750">
              <a:defRPr/>
            </a:pPr>
            <a:endParaRPr lang="en-US" u="sng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6FB431C-72AE-40A1-A2E7-8D3FB4DBE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990600"/>
            <a:ext cx="8305800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8D999B-6CF6-4823-A7FB-0F9EC745C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356811"/>
      </p:ext>
    </p:extLst>
  </p:cSld>
  <p:clrMapOvr>
    <a:masterClrMapping/>
  </p:clrMapOvr>
  <p:transition spd="slow">
    <p:check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Liver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5257800" cy="5715000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defRPr/>
            </a:pPr>
            <a:r>
              <a:rPr lang="en-US" sz="3300" dirty="0">
                <a:solidFill>
                  <a:schemeClr val="bg1"/>
                </a:solidFill>
                <a:latin typeface="Garamond" panose="02020404030301010803" pitchFamily="18" charset="0"/>
              </a:rPr>
              <a:t>highly vascular</a:t>
            </a:r>
          </a:p>
          <a:p>
            <a:pPr marL="285750" indent="-285750">
              <a:defRPr/>
            </a:pPr>
            <a:r>
              <a:rPr lang="en-US" sz="3300" dirty="0">
                <a:solidFill>
                  <a:schemeClr val="bg1"/>
                </a:solidFill>
                <a:latin typeface="Garamond" panose="02020404030301010803" pitchFamily="18" charset="0"/>
              </a:rPr>
              <a:t>can be easily lacerated, hence well protected by lower right rib cage</a:t>
            </a:r>
          </a:p>
          <a:p>
            <a:pPr>
              <a:lnSpc>
                <a:spcPct val="90000"/>
              </a:lnSpc>
            </a:pPr>
            <a:r>
              <a:rPr lang="en-US" altLang="en-US" sz="3300" u="sng" dirty="0">
                <a:solidFill>
                  <a:schemeClr val="bg1"/>
                </a:solidFill>
                <a:latin typeface="Garamond" pitchFamily="18" charset="0"/>
              </a:rPr>
              <a:t>blood supply:</a:t>
            </a:r>
          </a:p>
          <a:p>
            <a:pPr lvl="1">
              <a:lnSpc>
                <a:spcPct val="90000"/>
              </a:lnSpc>
            </a:pPr>
            <a:r>
              <a:rPr lang="en-US" altLang="en-US" sz="3100" i="1" u="sng" dirty="0">
                <a:solidFill>
                  <a:schemeClr val="bg1"/>
                </a:solidFill>
                <a:latin typeface="Garamond" pitchFamily="18" charset="0"/>
              </a:rPr>
              <a:t>Hepatic artery:</a:t>
            </a:r>
            <a:r>
              <a:rPr lang="en-US" altLang="en-US" sz="3100" dirty="0">
                <a:solidFill>
                  <a:schemeClr val="bg1"/>
                </a:solidFill>
                <a:latin typeface="Garamond" pitchFamily="18" charset="0"/>
              </a:rPr>
              <a:t> supplies oxygenated blood from abdominal aorta</a:t>
            </a:r>
          </a:p>
          <a:p>
            <a:pPr lvl="1">
              <a:lnSpc>
                <a:spcPct val="90000"/>
              </a:lnSpc>
            </a:pPr>
            <a:r>
              <a:rPr lang="en-US" altLang="en-US" sz="3100" i="1" u="sng" dirty="0">
                <a:solidFill>
                  <a:schemeClr val="bg1"/>
                </a:solidFill>
                <a:latin typeface="Garamond" pitchFamily="18" charset="0"/>
              </a:rPr>
              <a:t>Portal vein:</a:t>
            </a:r>
            <a:r>
              <a:rPr lang="en-US" altLang="en-US" sz="3100" dirty="0">
                <a:solidFill>
                  <a:schemeClr val="bg1"/>
                </a:solidFill>
                <a:latin typeface="Garamond" pitchFamily="18" charset="0"/>
              </a:rPr>
              <a:t> carries blood from digestive system to be filtered by liver</a:t>
            </a:r>
          </a:p>
          <a:p>
            <a:pPr marL="285750" indent="-285750">
              <a:defRPr/>
            </a:pPr>
            <a:r>
              <a:rPr lang="en-US" sz="3400" u="sng" dirty="0">
                <a:solidFill>
                  <a:schemeClr val="bg1"/>
                </a:solidFill>
                <a:latin typeface="Garamond" panose="02020404030301010803" pitchFamily="18" charset="0"/>
              </a:rPr>
              <a:t>functions:</a:t>
            </a:r>
            <a:r>
              <a:rPr lang="en-US" sz="3400" dirty="0">
                <a:solidFill>
                  <a:schemeClr val="bg1"/>
                </a:solidFill>
                <a:latin typeface="Garamond" panose="02020404030301010803" pitchFamily="18" charset="0"/>
              </a:rPr>
              <a:t> performs more than 100 different functions</a:t>
            </a:r>
          </a:p>
          <a:p>
            <a:pPr lvl="1">
              <a:lnSpc>
                <a:spcPct val="90000"/>
              </a:lnSpc>
            </a:pPr>
            <a:r>
              <a:rPr lang="en-US" altLang="en-US" sz="3100" u="sng" dirty="0">
                <a:solidFill>
                  <a:schemeClr val="bg1"/>
                </a:solidFill>
                <a:latin typeface="Garamond" pitchFamily="18" charset="0"/>
              </a:rPr>
              <a:t>primary function:</a:t>
            </a:r>
            <a:r>
              <a:rPr lang="en-US" altLang="en-US" sz="3100" dirty="0">
                <a:solidFill>
                  <a:schemeClr val="bg1"/>
                </a:solidFill>
                <a:latin typeface="Garamond" pitchFamily="18" charset="0"/>
              </a:rPr>
              <a:t> production of bile; </a:t>
            </a:r>
            <a:r>
              <a:rPr lang="en-US" sz="3100" dirty="0">
                <a:solidFill>
                  <a:schemeClr val="bg1"/>
                </a:solidFill>
                <a:latin typeface="Garamond" panose="02020404030301010803" pitchFamily="18" charset="0"/>
              </a:rPr>
              <a:t>800 to 1000 ml, </a:t>
            </a:r>
            <a:r>
              <a:rPr lang="en-US" sz="3100" i="1" u="sng" dirty="0">
                <a:solidFill>
                  <a:schemeClr val="bg1"/>
                </a:solidFill>
                <a:latin typeface="Garamond" panose="02020404030301010803" pitchFamily="18" charset="0"/>
              </a:rPr>
              <a:t>or</a:t>
            </a:r>
            <a:r>
              <a:rPr lang="en-US" sz="3100" dirty="0">
                <a:solidFill>
                  <a:schemeClr val="bg1"/>
                </a:solidFill>
                <a:latin typeface="Garamond" panose="02020404030301010803" pitchFamily="18" charset="0"/>
              </a:rPr>
              <a:t> about 1 quart per day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3100" dirty="0">
              <a:solidFill>
                <a:srgbClr val="FF0000"/>
              </a:solidFill>
              <a:latin typeface="Garamond" pitchFamily="18" charset="0"/>
            </a:endParaRPr>
          </a:p>
          <a:p>
            <a:pPr lvl="1">
              <a:lnSpc>
                <a:spcPct val="90000"/>
              </a:lnSpc>
            </a:pPr>
            <a:endParaRPr lang="en-US" sz="26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285750" indent="-285750">
              <a:defRPr/>
            </a:pP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589AA30-4E0A-4084-9F7F-F31C53FEBE76}"/>
              </a:ext>
            </a:extLst>
          </p:cNvPr>
          <p:cNvSpPr/>
          <p:nvPr/>
        </p:nvSpPr>
        <p:spPr>
          <a:xfrm>
            <a:off x="5715000" y="1371600"/>
            <a:ext cx="3222048" cy="4267200"/>
          </a:xfrm>
          <a:prstGeom prst="roundRect">
            <a:avLst>
              <a:gd name="adj" fmla="val 4065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1E2F65-B704-4A6D-A4AF-2BAAE3FF5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720882"/>
      </p:ext>
    </p:extLst>
  </p:cSld>
  <p:clrMapOvr>
    <a:masterClrMapping/>
  </p:clrMapOvr>
  <p:transition spd="slow">
    <p:check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b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b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Operative Cholangiography</a:t>
            </a:r>
            <a:b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b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endParaRPr lang="en-US" altLang="en-US" sz="36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48829" y="1447800"/>
            <a:ext cx="8385571" cy="4691063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z="3200" dirty="0"/>
          </a:p>
        </p:txBody>
      </p:sp>
      <p:pic>
        <p:nvPicPr>
          <p:cNvPr id="43012" name="Picture 6" descr="http://i.ytimg.com/vi/ecQCvZb9qUA/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2027239"/>
            <a:ext cx="3477816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8" descr="http://med.brown.edu/pedisurg/images/ImageBank/Biliary/IO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524000"/>
            <a:ext cx="3555206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10" descr="http://upload.wikimedia.org/wikipedia/commons/c/c7/Laprascopy-Roentg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4869" y="1517469"/>
            <a:ext cx="3717131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5B3DC0-227D-4AA9-809D-6F6EE9DFC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525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T-tube Cholangiography: post-operative 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rmAutofit fontScale="62500" lnSpcReduction="20000"/>
          </a:bodyPr>
          <a:lstStyle/>
          <a:p>
            <a:pPr marL="285750" indent="-285750">
              <a:defRPr/>
            </a:pPr>
            <a:r>
              <a:rPr lang="en-US" sz="4200" u="sng" dirty="0">
                <a:solidFill>
                  <a:schemeClr val="bg1"/>
                </a:solidFill>
                <a:latin typeface="Garamond" panose="02020404030301010803" pitchFamily="18" charset="0"/>
              </a:rPr>
              <a:t>purpose:</a:t>
            </a:r>
            <a:r>
              <a:rPr lang="en-US" sz="4200" dirty="0">
                <a:solidFill>
                  <a:schemeClr val="bg1"/>
                </a:solidFill>
                <a:latin typeface="Garamond" panose="02020404030301010803" pitchFamily="18" charset="0"/>
              </a:rPr>
              <a:t> done after gallbladder is removed to</a:t>
            </a:r>
          </a:p>
          <a:p>
            <a:pPr marL="685800" lvl="1">
              <a:defRPr/>
            </a:pP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see the patency of biliary tree</a:t>
            </a:r>
          </a:p>
          <a:p>
            <a:pPr marL="685800" lvl="1">
              <a:defRPr/>
            </a:pP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see the patency of hepatopancreatic ampulla of Vater</a:t>
            </a:r>
          </a:p>
          <a:p>
            <a:pPr marL="685800" lvl="1">
              <a:defRPr/>
            </a:pP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see the presence of residual stone</a:t>
            </a:r>
          </a:p>
          <a:p>
            <a:pPr marL="285750" indent="-285750">
              <a:defRPr/>
            </a:pPr>
            <a:r>
              <a:rPr lang="en-US" sz="4200" u="sng" dirty="0">
                <a:solidFill>
                  <a:schemeClr val="bg1"/>
                </a:solidFill>
                <a:latin typeface="Garamond" panose="02020404030301010803" pitchFamily="18" charset="0"/>
              </a:rPr>
              <a:t>contrast:</a:t>
            </a:r>
            <a:r>
              <a:rPr lang="en-US" sz="4200" dirty="0">
                <a:solidFill>
                  <a:schemeClr val="bg1"/>
                </a:solidFill>
                <a:latin typeface="Garamond" panose="02020404030301010803" pitchFamily="18" charset="0"/>
              </a:rPr>
              <a:t> water soluble, injectable (Isovue, Renografin)</a:t>
            </a:r>
          </a:p>
          <a:p>
            <a:pPr marL="285750" indent="-285750">
              <a:defRPr/>
            </a:pPr>
            <a:r>
              <a:rPr lang="en-US" sz="4200" u="sng" dirty="0">
                <a:solidFill>
                  <a:schemeClr val="bg1"/>
                </a:solidFill>
                <a:latin typeface="Garamond" panose="02020404030301010803" pitchFamily="18" charset="0"/>
              </a:rPr>
              <a:t>procedure: </a:t>
            </a:r>
          </a:p>
          <a:p>
            <a:pPr marL="685800" lvl="1">
              <a:defRPr/>
            </a:pP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cystic duct is tied proximal to gallbladder neck</a:t>
            </a:r>
          </a:p>
          <a:p>
            <a:pPr marL="685800" lvl="1">
              <a:defRPr/>
            </a:pP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surgeon inserts a catheter into stump of cystic duct and inject contrast media</a:t>
            </a:r>
          </a:p>
          <a:p>
            <a:pPr marL="685800" lvl="1">
              <a:defRPr/>
            </a:pP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can be done by open </a:t>
            </a:r>
            <a:r>
              <a:rPr lang="en-US" sz="3800" i="1" u="sng" dirty="0">
                <a:solidFill>
                  <a:schemeClr val="bg1"/>
                </a:solidFill>
                <a:latin typeface="Garamond" panose="02020404030301010803" pitchFamily="18" charset="0"/>
              </a:rPr>
              <a:t>or</a:t>
            </a: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 laparoscopic surgery (less recovery time)</a:t>
            </a:r>
          </a:p>
          <a:p>
            <a:pPr marL="285750" indent="-285750">
              <a:defRPr/>
            </a:pPr>
            <a:r>
              <a:rPr lang="en-US" sz="4200" u="sng" dirty="0">
                <a:solidFill>
                  <a:schemeClr val="bg1"/>
                </a:solidFill>
                <a:latin typeface="Garamond" panose="02020404030301010803" pitchFamily="18" charset="0"/>
              </a:rPr>
              <a:t> projections/position: </a:t>
            </a:r>
          </a:p>
          <a:p>
            <a:pPr marL="685800" lvl="1">
              <a:defRPr/>
            </a:pP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scout </a:t>
            </a:r>
          </a:p>
          <a:p>
            <a:pPr marL="685800" lvl="1">
              <a:defRPr/>
            </a:pP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RPO</a:t>
            </a:r>
          </a:p>
          <a:p>
            <a:pPr marL="685800" lvl="1">
              <a:defRPr/>
            </a:pPr>
            <a:r>
              <a:rPr lang="en-US" sz="3800" dirty="0">
                <a:solidFill>
                  <a:schemeClr val="bg1"/>
                </a:solidFill>
                <a:latin typeface="Garamond" panose="02020404030301010803" pitchFamily="18" charset="0"/>
              </a:rPr>
              <a:t>lateral</a:t>
            </a:r>
          </a:p>
          <a:p>
            <a:pPr marL="685800" lvl="1">
              <a:defRPr/>
            </a:pP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285750" indent="-285750">
              <a:defRPr/>
            </a:pPr>
            <a:endParaRPr lang="en-US" u="sng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DD63E7-C829-401A-B00E-D8CBD9BFC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18143"/>
      </p:ext>
    </p:extLst>
  </p:cSld>
  <p:clrMapOvr>
    <a:masterClrMapping/>
  </p:clrMapOvr>
  <p:transition spd="slow">
    <p:check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br>
              <a:rPr lang="en-US" sz="3600" u="sng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br>
              <a:rPr lang="en-US" sz="3600" u="sng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3600" u="sng" dirty="0">
                <a:solidFill>
                  <a:schemeClr val="bg1"/>
                </a:solidFill>
                <a:latin typeface="Garamond" panose="02020404030301010803" pitchFamily="18" charset="0"/>
              </a:rPr>
              <a:t>E</a:t>
            </a: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ndoscopic </a:t>
            </a:r>
            <a:r>
              <a:rPr lang="en-US" sz="3600" u="sng" dirty="0">
                <a:solidFill>
                  <a:schemeClr val="bg1"/>
                </a:solidFill>
                <a:latin typeface="Garamond" panose="02020404030301010803" pitchFamily="18" charset="0"/>
              </a:rPr>
              <a:t>R</a:t>
            </a: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etrograde </a:t>
            </a:r>
            <a:r>
              <a:rPr lang="en-US" sz="3600" u="sng" dirty="0">
                <a:solidFill>
                  <a:schemeClr val="bg1"/>
                </a:solidFill>
                <a:latin typeface="Garamond" panose="02020404030301010803" pitchFamily="18" charset="0"/>
              </a:rPr>
              <a:t>C</a:t>
            </a: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holangio</a:t>
            </a:r>
            <a:r>
              <a:rPr lang="en-US" sz="3600" u="sng" dirty="0">
                <a:solidFill>
                  <a:schemeClr val="bg1"/>
                </a:solidFill>
                <a:latin typeface="Garamond" panose="02020404030301010803" pitchFamily="18" charset="0"/>
              </a:rPr>
              <a:t>P</a:t>
            </a: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ancreatography (ERCP)</a:t>
            </a:r>
            <a:b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b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endParaRPr lang="en-US" altLang="en-US" sz="36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3" y="1417638"/>
            <a:ext cx="4316288" cy="53038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 b="1" dirty="0">
                <a:solidFill>
                  <a:schemeClr val="bg1"/>
                </a:solidFill>
                <a:latin typeface="Garamond" panose="02020404030301010803" pitchFamily="18" charset="0"/>
              </a:rPr>
              <a:t>E</a:t>
            </a:r>
            <a:r>
              <a:rPr lang="en-US" sz="2600" dirty="0">
                <a:solidFill>
                  <a:schemeClr val="bg1"/>
                </a:solidFill>
                <a:latin typeface="Garamond" panose="02020404030301010803" pitchFamily="18" charset="0"/>
              </a:rPr>
              <a:t>ndoscopic </a:t>
            </a:r>
            <a:r>
              <a:rPr lang="en-US" sz="2600" b="1" dirty="0">
                <a:solidFill>
                  <a:schemeClr val="bg1"/>
                </a:solidFill>
                <a:latin typeface="Garamond" panose="02020404030301010803" pitchFamily="18" charset="0"/>
              </a:rPr>
              <a:t>R</a:t>
            </a:r>
            <a:r>
              <a:rPr lang="en-US" sz="2600" dirty="0">
                <a:solidFill>
                  <a:schemeClr val="bg1"/>
                </a:solidFill>
                <a:latin typeface="Garamond" panose="02020404030301010803" pitchFamily="18" charset="0"/>
              </a:rPr>
              <a:t>etrograde </a:t>
            </a:r>
            <a:r>
              <a:rPr lang="en-US" sz="2600" b="1" dirty="0">
                <a:solidFill>
                  <a:schemeClr val="bg1"/>
                </a:solidFill>
                <a:latin typeface="Garamond" panose="02020404030301010803" pitchFamily="18" charset="0"/>
              </a:rPr>
              <a:t>C</a:t>
            </a:r>
            <a:r>
              <a:rPr lang="en-US" sz="2600" dirty="0">
                <a:solidFill>
                  <a:schemeClr val="bg1"/>
                </a:solidFill>
                <a:latin typeface="Garamond" panose="02020404030301010803" pitchFamily="18" charset="0"/>
              </a:rPr>
              <a:t>holangio</a:t>
            </a:r>
            <a:r>
              <a:rPr lang="en-US" sz="2600" b="1" dirty="0">
                <a:solidFill>
                  <a:schemeClr val="bg1"/>
                </a:solidFill>
                <a:latin typeface="Garamond" panose="02020404030301010803" pitchFamily="18" charset="0"/>
              </a:rPr>
              <a:t>P</a:t>
            </a:r>
            <a:r>
              <a:rPr lang="en-US" sz="2600" dirty="0">
                <a:solidFill>
                  <a:schemeClr val="bg1"/>
                </a:solidFill>
                <a:latin typeface="Garamond" panose="02020404030301010803" pitchFamily="18" charset="0"/>
              </a:rPr>
              <a:t>ancreatography (ERCP)</a:t>
            </a:r>
          </a:p>
          <a:p>
            <a:pPr>
              <a:defRPr/>
            </a:pPr>
            <a:r>
              <a:rPr lang="en-US" sz="2600" dirty="0">
                <a:solidFill>
                  <a:schemeClr val="bg1"/>
                </a:solidFill>
                <a:latin typeface="Garamond" panose="02020404030301010803" pitchFamily="18" charset="0"/>
              </a:rPr>
              <a:t>thin catheter fed into CBD </a:t>
            </a:r>
            <a:r>
              <a:rPr lang="en-US" sz="2600" i="1" u="sng" dirty="0">
                <a:solidFill>
                  <a:schemeClr val="bg1"/>
                </a:solidFill>
                <a:latin typeface="Garamond" panose="02020404030301010803" pitchFamily="18" charset="0"/>
              </a:rPr>
              <a:t>or</a:t>
            </a:r>
            <a:r>
              <a:rPr lang="en-US" sz="2600" dirty="0">
                <a:solidFill>
                  <a:schemeClr val="bg1"/>
                </a:solidFill>
                <a:latin typeface="Garamond" panose="02020404030301010803" pitchFamily="18" charset="0"/>
              </a:rPr>
              <a:t> pancreatic duct from duodenal C-loop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600" u="sng" dirty="0">
                <a:solidFill>
                  <a:schemeClr val="bg1"/>
                </a:solidFill>
                <a:latin typeface="Garamond" panose="02020404030301010803" pitchFamily="18" charset="0"/>
              </a:rPr>
              <a:t>purpose:</a:t>
            </a:r>
            <a:r>
              <a:rPr lang="en-US" sz="2600" dirty="0">
                <a:solidFill>
                  <a:schemeClr val="bg1"/>
                </a:solidFill>
                <a:latin typeface="Garamond" panose="02020404030301010803" pitchFamily="18" charset="0"/>
              </a:rPr>
              <a:t> to visualize biliary system and main pancreatic duct for obstruction, bleeding disorders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6DC426-8310-4F63-9A1C-E3F3FE2E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2561" y="8210550"/>
            <a:ext cx="2133600" cy="365125"/>
          </a:xfrm>
        </p:spPr>
        <p:txBody>
          <a:bodyPr/>
          <a:lstStyle/>
          <a:p>
            <a:fld id="{4AC6D8AC-2226-46DD-AD37-61AA8C59CA5A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DD97F7-F77F-4950-B9E2-8A50FC807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1766887"/>
            <a:ext cx="4230561" cy="440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09351"/>
      </p:ext>
    </p:extLst>
  </p:cSld>
  <p:clrMapOvr>
    <a:masterClrMapping/>
  </p:clrMapOvr>
  <p:transition spd="slow"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3600" u="sng" dirty="0">
                <a:solidFill>
                  <a:schemeClr val="bg1"/>
                </a:solidFill>
                <a:latin typeface="Garamond" panose="02020404030301010803" pitchFamily="18" charset="0"/>
              </a:rPr>
              <a:t>E</a:t>
            </a: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ndoscopic </a:t>
            </a:r>
            <a:r>
              <a:rPr lang="en-US" sz="3600" u="sng" dirty="0">
                <a:solidFill>
                  <a:schemeClr val="bg1"/>
                </a:solidFill>
                <a:latin typeface="Garamond" panose="02020404030301010803" pitchFamily="18" charset="0"/>
              </a:rPr>
              <a:t>R</a:t>
            </a: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etrograde </a:t>
            </a:r>
            <a:r>
              <a:rPr lang="en-US" sz="3600" u="sng" dirty="0">
                <a:solidFill>
                  <a:schemeClr val="bg1"/>
                </a:solidFill>
                <a:latin typeface="Garamond" panose="02020404030301010803" pitchFamily="18" charset="0"/>
              </a:rPr>
              <a:t>C</a:t>
            </a: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holangio</a:t>
            </a:r>
            <a:r>
              <a:rPr lang="en-US" sz="3600" u="sng" dirty="0">
                <a:solidFill>
                  <a:schemeClr val="bg1"/>
                </a:solidFill>
                <a:latin typeface="Garamond" panose="02020404030301010803" pitchFamily="18" charset="0"/>
              </a:rPr>
              <a:t>P</a:t>
            </a: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ancreatography (ERCP)</a:t>
            </a:r>
            <a:b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endParaRPr lang="en-US" sz="3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228600" y="1219199"/>
            <a:ext cx="8686800" cy="5502275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defRPr/>
            </a:pPr>
            <a:r>
              <a:rPr lang="en-US" sz="3100" u="sng" dirty="0">
                <a:solidFill>
                  <a:schemeClr val="bg1"/>
                </a:solidFill>
                <a:latin typeface="Garamond" panose="02020404030301010803" pitchFamily="18" charset="0"/>
              </a:rPr>
              <a:t>purpose:</a:t>
            </a:r>
            <a:r>
              <a:rPr lang="en-US" sz="3100" dirty="0">
                <a:solidFill>
                  <a:schemeClr val="bg1"/>
                </a:solidFill>
                <a:latin typeface="Garamond" panose="02020404030301010803" pitchFamily="18" charset="0"/>
              </a:rPr>
              <a:t> both diagnostic and therapeutic to</a:t>
            </a:r>
          </a:p>
          <a:p>
            <a:pPr marL="685800" lvl="1">
              <a:defRPr/>
            </a:pP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diagnose biliary and pancreatic pathological conditions</a:t>
            </a:r>
          </a:p>
          <a:p>
            <a:pPr marL="685800" lvl="1">
              <a:defRPr/>
            </a:pP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useful when biliary ducts are not dilated</a:t>
            </a:r>
          </a:p>
          <a:p>
            <a:pPr marL="685800" lvl="1">
              <a:defRPr/>
            </a:pP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useful when no obstruction at the level of ampulla of Vater</a:t>
            </a:r>
          </a:p>
          <a:p>
            <a:pPr marL="285750" indent="-285750">
              <a:defRPr/>
            </a:pPr>
            <a:r>
              <a:rPr lang="en-US" sz="3100" u="sng" dirty="0">
                <a:solidFill>
                  <a:schemeClr val="bg1"/>
                </a:solidFill>
                <a:latin typeface="Garamond" panose="02020404030301010803" pitchFamily="18" charset="0"/>
              </a:rPr>
              <a:t>contrast: </a:t>
            </a:r>
            <a:r>
              <a:rPr lang="en-US" sz="3100" dirty="0">
                <a:solidFill>
                  <a:schemeClr val="bg1"/>
                </a:solidFill>
                <a:latin typeface="Garamond" panose="02020404030301010803" pitchFamily="18" charset="0"/>
              </a:rPr>
              <a:t>water soluble, injectable (Isovue, Renografin)</a:t>
            </a:r>
          </a:p>
          <a:p>
            <a:pPr marL="285750" indent="-285750">
              <a:defRPr/>
            </a:pPr>
            <a:r>
              <a:rPr lang="en-US" sz="3100" u="sng" dirty="0">
                <a:solidFill>
                  <a:schemeClr val="bg1"/>
                </a:solidFill>
                <a:latin typeface="Garamond" panose="02020404030301010803" pitchFamily="18" charset="0"/>
              </a:rPr>
              <a:t>procedure: </a:t>
            </a:r>
          </a:p>
          <a:p>
            <a:pPr marL="685800" lvl="1">
              <a:defRPr/>
            </a:pP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no meal 1 hour before procedure</a:t>
            </a:r>
          </a:p>
          <a:p>
            <a:pPr marL="685800" lvl="1">
              <a:defRPr/>
            </a:pP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patient sedated</a:t>
            </a:r>
          </a:p>
          <a:p>
            <a:pPr marL="685800" lvl="1">
              <a:defRPr/>
            </a:pP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fiber optic endoscope is inserted from mouth to duodenum</a:t>
            </a:r>
          </a:p>
          <a:p>
            <a:pPr marL="685800" lvl="1">
              <a:defRPr/>
            </a:pP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small cannula with contrast into CBD via ampulla</a:t>
            </a:r>
          </a:p>
          <a:p>
            <a:pPr marL="285750" indent="-285750">
              <a:defRPr/>
            </a:pPr>
            <a:r>
              <a:rPr lang="en-US" sz="3100" u="sng" dirty="0">
                <a:solidFill>
                  <a:schemeClr val="bg1"/>
                </a:solidFill>
                <a:latin typeface="Garamond" panose="02020404030301010803" pitchFamily="18" charset="0"/>
              </a:rPr>
              <a:t>projections/position: </a:t>
            </a:r>
          </a:p>
          <a:p>
            <a:pPr marL="685800" lvl="1">
              <a:defRPr/>
            </a:pP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left lateral oblique to prevent overlap of CBD and pancreatic duct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BA0C24-3808-4F84-BE17-A80BDCB05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46430"/>
      </p:ext>
    </p:extLst>
  </p:cSld>
  <p:clrMapOvr>
    <a:masterClrMapping/>
  </p:clrMapOvr>
  <p:transition spd="slow">
    <p:check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000" dirty="0">
                <a:solidFill>
                  <a:schemeClr val="bg1"/>
                </a:solidFill>
                <a:latin typeface="Garamond" pitchFamily="18" charset="0"/>
              </a:rPr>
              <a:t>ERCP</a:t>
            </a:r>
            <a:br>
              <a:rPr lang="en-US" altLang="en-US" sz="4400" dirty="0"/>
            </a:br>
            <a:r>
              <a:rPr lang="en-US" alt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Endoscopic Retrograde CholangioPancreatography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155950-E191-4FA4-A8E6-8F88D1A8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6" name="Picture 2" descr="Image result for ercp patient positioning">
            <a:extLst>
              <a:ext uri="{FF2B5EF4-FFF2-40B4-BE49-F238E27FC236}">
                <a16:creationId xmlns:a16="http://schemas.microsoft.com/office/drawing/2014/main" id="{2C925AFC-9552-4F33-B1EC-F0E009DC9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58" y="1196578"/>
            <a:ext cx="3641372" cy="268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ercp patient positioning">
            <a:extLst>
              <a:ext uri="{FF2B5EF4-FFF2-40B4-BE49-F238E27FC236}">
                <a16:creationId xmlns:a16="http://schemas.microsoft.com/office/drawing/2014/main" id="{8922B0D9-3C9C-4E87-8372-384043602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78" y="3898345"/>
            <a:ext cx="428625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¤¦¤.My.Documents.¤¦¤\¤¦¤.Panettieri.Documents.¤¦¤\¤¦¤.Pathology-Rad.34.¤¦¤\¤¦¤.PowerPoint.Documents.¤¦¤\ERCP.jpg">
            <a:extLst>
              <a:ext uri="{FF2B5EF4-FFF2-40B4-BE49-F238E27FC236}">
                <a16:creationId xmlns:a16="http://schemas.microsoft.com/office/drawing/2014/main" id="{10E77EC4-8CFB-41C6-AAC1-B31A0234D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1277" y="1122760"/>
            <a:ext cx="2274094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3277680"/>
      </p:ext>
    </p:extLst>
  </p:cSld>
  <p:clrMapOvr>
    <a:masterClrMapping/>
  </p:clrMapOvr>
  <p:transition spd="slow">
    <p:check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endParaRPr lang="en-US" sz="3600" dirty="0">
              <a:latin typeface="Garamond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>
                <a:solidFill>
                  <a:schemeClr val="bg1"/>
                </a:solidFill>
              </a:rPr>
              <a:pPr/>
              <a:t>35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371600"/>
            <a:ext cx="4800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solidFill>
                  <a:schemeClr val="bg1"/>
                </a:solidFill>
                <a:latin typeface="Garamond" pitchFamily="18" charset="0"/>
              </a:rPr>
              <a:t>Gallbladder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2999"/>
            <a:ext cx="8229600" cy="557847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Garamond" pitchFamily="18" charset="0"/>
              </a:rPr>
              <a:t>thin-walled musculomembranous sac 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Garamond" pitchFamily="18" charset="0"/>
              </a:rPr>
              <a:t>found on visceral surface of right lobe of liver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>
                <a:solidFill>
                  <a:schemeClr val="bg1"/>
                </a:solidFill>
                <a:latin typeface="Garamond" pitchFamily="18" charset="0"/>
              </a:rPr>
              <a:t>distal end extends below the anterior and inferior margin of liver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>
                <a:solidFill>
                  <a:schemeClr val="bg1"/>
                </a:solidFill>
                <a:latin typeface="Garamond" pitchFamily="18" charset="0"/>
              </a:rPr>
              <a:t>rest of the gallbladder lies along the inferior and posterior surface of the liver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Garamond" pitchFamily="18" charset="0"/>
              </a:rPr>
              <a:t>position of gallbladder varies with body habitus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Garamond" pitchFamily="18" charset="0"/>
              </a:rPr>
              <a:t>neck of gallbladder consistent with cystic duct</a:t>
            </a:r>
          </a:p>
          <a:p>
            <a:pPr>
              <a:lnSpc>
                <a:spcPct val="90000"/>
              </a:lnSpc>
            </a:pPr>
            <a:r>
              <a:rPr lang="en-US" altLang="en-US" sz="2800" u="sng" dirty="0">
                <a:solidFill>
                  <a:schemeClr val="bg1"/>
                </a:solidFill>
                <a:latin typeface="Garamond" pitchFamily="18" charset="0"/>
              </a:rPr>
              <a:t>functions:</a:t>
            </a:r>
            <a:r>
              <a:rPr lang="en-US" altLang="en-US" sz="2800" dirty="0">
                <a:solidFill>
                  <a:schemeClr val="bg1"/>
                </a:solidFill>
                <a:latin typeface="Garamond" pitchFamily="18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>
                <a:solidFill>
                  <a:schemeClr val="bg1"/>
                </a:solidFill>
                <a:latin typeface="Garamond" pitchFamily="18" charset="0"/>
              </a:rPr>
              <a:t>to store bile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>
                <a:solidFill>
                  <a:schemeClr val="bg1"/>
                </a:solidFill>
                <a:latin typeface="Garamond" pitchFamily="18" charset="0"/>
              </a:rPr>
              <a:t>to concentrate bile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>
                <a:solidFill>
                  <a:schemeClr val="bg1"/>
                </a:solidFill>
                <a:latin typeface="Garamond" pitchFamily="18" charset="0"/>
              </a:rPr>
              <a:t>releases bile when stimulated by hormone, </a:t>
            </a:r>
            <a:r>
              <a:rPr lang="en-US" altLang="en-US" sz="2600" i="1" u="sng" dirty="0">
                <a:solidFill>
                  <a:srgbClr val="FF0000"/>
                </a:solidFill>
                <a:latin typeface="Garamond" pitchFamily="18" charset="0"/>
              </a:rPr>
              <a:t>‘cholecystokinin pancreozymin’ (CCK-PZ) produced by duodenal mucosa</a:t>
            </a:r>
          </a:p>
          <a:p>
            <a:pPr lvl="1">
              <a:lnSpc>
                <a:spcPct val="90000"/>
              </a:lnSpc>
            </a:pPr>
            <a:endParaRPr lang="en-US" altLang="en-US" sz="2600" dirty="0">
              <a:solidFill>
                <a:schemeClr val="bg1"/>
              </a:solidFill>
              <a:latin typeface="Garamond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26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79EF91-C05B-434C-A99D-26DA916A1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052155"/>
      </p:ext>
    </p:extLst>
  </p:cSld>
  <p:clrMapOvr>
    <a:masterClrMapping/>
  </p:clrMapOvr>
  <p:transition spd="slow">
    <p:check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>
                <a:solidFill>
                  <a:schemeClr val="bg1"/>
                </a:solidFill>
                <a:latin typeface="Garamond" pitchFamily="18" charset="0"/>
              </a:rPr>
              <a:t>Gallbladder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10751"/>
            <a:ext cx="4038600" cy="474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A1604-16-03A">
            <a:extLst>
              <a:ext uri="{FF2B5EF4-FFF2-40B4-BE49-F238E27FC236}">
                <a16:creationId xmlns:a16="http://schemas.microsoft.com/office/drawing/2014/main" id="{708ED117-DA2F-49A5-B49E-CBA1E22E5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600200"/>
            <a:ext cx="4953000" cy="47455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361B61-ED7C-42CD-B137-CDE2E561F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259392"/>
      </p:ext>
    </p:extLst>
  </p:cSld>
  <p:clrMapOvr>
    <a:masterClrMapping/>
  </p:clrMapOvr>
  <p:transition spd="slow">
    <p:check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altLang="en-US" sz="3600" dirty="0">
                <a:solidFill>
                  <a:schemeClr val="bg1"/>
                </a:solidFill>
                <a:latin typeface="Garamond" pitchFamily="18" charset="0"/>
              </a:rPr>
              <a:t>Gallbladder Location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566896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u="sng" dirty="0">
                <a:solidFill>
                  <a:schemeClr val="bg1"/>
                </a:solidFill>
                <a:latin typeface="Garamond" pitchFamily="18" charset="0"/>
              </a:rPr>
              <a:t>Hypersthenic:</a:t>
            </a:r>
            <a:r>
              <a:rPr lang="en-US" altLang="en-US" sz="2800" dirty="0">
                <a:solidFill>
                  <a:schemeClr val="bg1"/>
                </a:solidFill>
                <a:latin typeface="Garamond" pitchFamily="18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Garamond" panose="02020404030301010803" pitchFamily="18" charset="0"/>
              </a:rPr>
              <a:t>high and almost transverse (lateral) and lies well to the right of the midline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Garamond" panose="02020404030301010803" pitchFamily="18" charset="0"/>
              </a:rPr>
              <a:t>located near duodenal bulb and pylorus region of the stomach</a:t>
            </a:r>
            <a:endParaRPr lang="en-US" altLang="en-US" sz="2400" dirty="0">
              <a:solidFill>
                <a:schemeClr val="bg1"/>
              </a:solidFill>
              <a:latin typeface="Garamond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  <a:latin typeface="Garamond" pitchFamily="18" charset="0"/>
              </a:rPr>
              <a:t>LAO 15</a:t>
            </a:r>
            <a:r>
              <a:rPr lang="en-US" altLang="en-US" sz="2400" baseline="30000" dirty="0">
                <a:solidFill>
                  <a:schemeClr val="bg1"/>
                </a:solidFill>
                <a:latin typeface="Garamond" panose="02020404030301010803" pitchFamily="18" charset="0"/>
              </a:rPr>
              <a:t>0</a:t>
            </a:r>
            <a:r>
              <a:rPr lang="en-US" altLang="en-US" sz="2400" dirty="0">
                <a:solidFill>
                  <a:schemeClr val="bg1"/>
                </a:solidFill>
                <a:latin typeface="Garamond" panose="02020404030301010803" pitchFamily="18" charset="0"/>
              </a:rPr>
              <a:t> – 20</a:t>
            </a:r>
            <a:r>
              <a:rPr lang="en-US" altLang="en-US" sz="2400" baseline="30000" dirty="0">
                <a:solidFill>
                  <a:schemeClr val="bg1"/>
                </a:solidFill>
                <a:latin typeface="Garamond" panose="02020404030301010803" pitchFamily="18" charset="0"/>
              </a:rPr>
              <a:t>0</a:t>
            </a:r>
            <a:r>
              <a:rPr lang="en-US" altLang="en-US" sz="2400" dirty="0">
                <a:solidFill>
                  <a:schemeClr val="bg1"/>
                </a:solidFill>
                <a:latin typeface="Garamond" panose="02020404030301010803" pitchFamily="18" charset="0"/>
              </a:rPr>
              <a:t> to prevent superimposing spine</a:t>
            </a:r>
          </a:p>
          <a:p>
            <a:pPr>
              <a:lnSpc>
                <a:spcPct val="90000"/>
              </a:lnSpc>
            </a:pPr>
            <a:r>
              <a:rPr lang="en-US" altLang="en-US" sz="2800" u="sng" dirty="0">
                <a:solidFill>
                  <a:schemeClr val="bg1"/>
                </a:solidFill>
                <a:latin typeface="Garamond" pitchFamily="18" charset="0"/>
              </a:rPr>
              <a:t>Sthenic:</a:t>
            </a:r>
            <a:r>
              <a:rPr lang="en-US" altLang="en-US" sz="2800" dirty="0">
                <a:solidFill>
                  <a:schemeClr val="bg1"/>
                </a:solidFill>
                <a:latin typeface="Garamond" pitchFamily="18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Garamond" panose="02020404030301010803" pitchFamily="18" charset="0"/>
              </a:rPr>
              <a:t>less transverse and lies midway between the lateral abdominal wall and the midline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  <a:latin typeface="Garamond" panose="02020404030301010803" pitchFamily="18" charset="0"/>
              </a:rPr>
              <a:t>between Xiphoid and lower rib margin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  <a:latin typeface="Garamond" panose="02020404030301010803" pitchFamily="18" charset="0"/>
              </a:rPr>
              <a:t>LAO 20</a:t>
            </a:r>
            <a:r>
              <a:rPr lang="en-US" altLang="en-US" sz="2400" baseline="30000" dirty="0">
                <a:solidFill>
                  <a:schemeClr val="bg1"/>
                </a:solidFill>
                <a:latin typeface="Garamond" pitchFamily="18" charset="0"/>
              </a:rPr>
              <a:t>0</a:t>
            </a:r>
            <a:r>
              <a:rPr lang="en-US" altLang="en-US" sz="2400" dirty="0">
                <a:solidFill>
                  <a:schemeClr val="bg1"/>
                </a:solidFill>
                <a:latin typeface="Garamond" pitchFamily="18" charset="0"/>
              </a:rPr>
              <a:t>-25</a:t>
            </a:r>
            <a:r>
              <a:rPr lang="en-US" altLang="en-US" sz="2400" baseline="30000" dirty="0">
                <a:solidFill>
                  <a:schemeClr val="bg1"/>
                </a:solidFill>
                <a:latin typeface="Garamond" pitchFamily="18" charset="0"/>
              </a:rPr>
              <a:t>0</a:t>
            </a:r>
            <a:r>
              <a:rPr lang="en-US" altLang="en-US" sz="2400" dirty="0">
                <a:solidFill>
                  <a:schemeClr val="bg1"/>
                </a:solidFill>
                <a:latin typeface="Garamond" pitchFamily="18" charset="0"/>
              </a:rPr>
              <a:t> to prevent superimposing spine</a:t>
            </a:r>
          </a:p>
          <a:p>
            <a:pPr>
              <a:lnSpc>
                <a:spcPct val="90000"/>
              </a:lnSpc>
            </a:pPr>
            <a:r>
              <a:rPr lang="en-US" altLang="en-US" sz="2800" u="sng" dirty="0">
                <a:solidFill>
                  <a:schemeClr val="bg1"/>
                </a:solidFill>
                <a:latin typeface="Garamond" pitchFamily="18" charset="0"/>
              </a:rPr>
              <a:t>Asthenic: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Garamond" panose="02020404030301010803" pitchFamily="18" charset="0"/>
              </a:rPr>
              <a:t>near the midline on the right side at the level of the iliac crest (L3-L4)</a:t>
            </a:r>
            <a:endParaRPr lang="en-US" altLang="en-US" sz="2400" dirty="0">
              <a:solidFill>
                <a:schemeClr val="bg1"/>
              </a:solidFill>
              <a:latin typeface="Garamond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  <a:latin typeface="Garamond" pitchFamily="18" charset="0"/>
              </a:rPr>
              <a:t>LAO 35</a:t>
            </a:r>
            <a:r>
              <a:rPr lang="en-US" altLang="en-US" sz="2400" baseline="30000" dirty="0">
                <a:solidFill>
                  <a:schemeClr val="bg1"/>
                </a:solidFill>
                <a:latin typeface="Garamond" pitchFamily="18" charset="0"/>
              </a:rPr>
              <a:t>0</a:t>
            </a:r>
            <a:r>
              <a:rPr lang="en-US" altLang="en-US" sz="2400" dirty="0">
                <a:solidFill>
                  <a:schemeClr val="bg1"/>
                </a:solidFill>
                <a:latin typeface="Garamond" pitchFamily="18" charset="0"/>
              </a:rPr>
              <a:t>- 40</a:t>
            </a:r>
            <a:r>
              <a:rPr lang="en-US" altLang="en-US" sz="2400" baseline="30000" dirty="0">
                <a:solidFill>
                  <a:schemeClr val="bg1"/>
                </a:solidFill>
                <a:latin typeface="Garamond" pitchFamily="18" charset="0"/>
              </a:rPr>
              <a:t>0</a:t>
            </a:r>
            <a:r>
              <a:rPr lang="en-US" altLang="en-US" sz="2400" dirty="0">
                <a:solidFill>
                  <a:schemeClr val="bg1"/>
                </a:solidFill>
                <a:latin typeface="Garamond" pitchFamily="18" charset="0"/>
              </a:rPr>
              <a:t> to prevent superimposing spine</a:t>
            </a:r>
            <a:endParaRPr lang="en-US" altLang="en-US" sz="22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753CD4-C464-48A1-8688-1B4DD9919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98732"/>
      </p:ext>
    </p:extLst>
  </p:cSld>
  <p:clrMapOvr>
    <a:masterClrMapping/>
  </p:clrMapOvr>
  <p:transition spd="slow">
    <p:check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Hypersthenic Body Habitus &amp; Gallbladder</a:t>
            </a:r>
            <a:b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3100" i="1" u="sng" dirty="0">
                <a:solidFill>
                  <a:schemeClr val="bg1"/>
                </a:solidFill>
                <a:latin typeface="Garamond" panose="02020404030301010803" pitchFamily="18" charset="0"/>
              </a:rPr>
              <a:t>(high and lateral)</a:t>
            </a:r>
            <a:endParaRPr lang="en-US" altLang="en-US" sz="3100" i="1" u="sng" dirty="0">
              <a:solidFill>
                <a:srgbClr val="7B9899"/>
              </a:solidFill>
            </a:endParaRPr>
          </a:p>
        </p:txBody>
      </p:sp>
      <p:sp>
        <p:nvSpPr>
          <p:cNvPr id="1434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066800"/>
            <a:ext cx="8077200" cy="52895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br>
              <a:rPr lang="en-US" altLang="en-US" sz="2000" dirty="0"/>
            </a:br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D685C9-FC6E-4CD7-B84A-E06369DB0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 descr="978-0-323-05410-2_1695.jpg">
            <a:extLst>
              <a:ext uri="{FF2B5EF4-FFF2-40B4-BE49-F238E27FC236}">
                <a16:creationId xmlns:a16="http://schemas.microsoft.com/office/drawing/2014/main" id="{33C28D6F-FB17-4B2A-B605-0958CE3784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3999"/>
            <a:ext cx="8077200" cy="496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978-0-323-05410-2_1700.jpg">
            <a:extLst>
              <a:ext uri="{FF2B5EF4-FFF2-40B4-BE49-F238E27FC236}">
                <a16:creationId xmlns:a16="http://schemas.microsoft.com/office/drawing/2014/main" id="{71A0682F-29B1-49A3-A950-5E46A7ED02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8257" y="1523999"/>
            <a:ext cx="2881312" cy="498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94533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Sthenic Body Habitus &amp; Gallbladder</a:t>
            </a:r>
            <a:b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3100" i="1" u="sng" dirty="0">
                <a:solidFill>
                  <a:schemeClr val="bg1"/>
                </a:solidFill>
                <a:latin typeface="Garamond" panose="02020404030301010803" pitchFamily="18" charset="0"/>
              </a:rPr>
              <a:t>(</a:t>
            </a:r>
            <a:r>
              <a:rPr lang="en-US" altLang="en-US" sz="3100" i="1" u="sng" dirty="0">
                <a:solidFill>
                  <a:schemeClr val="bg1"/>
                </a:solidFill>
                <a:latin typeface="Garamond" pitchFamily="18" charset="0"/>
              </a:rPr>
              <a:t>between Xiphoid and lower rib margin)</a:t>
            </a:r>
            <a:endParaRPr lang="en-US" altLang="en-US" sz="3600" dirty="0">
              <a:solidFill>
                <a:srgbClr val="7B9899"/>
              </a:solidFill>
            </a:endParaRPr>
          </a:p>
        </p:txBody>
      </p:sp>
      <p:sp>
        <p:nvSpPr>
          <p:cNvPr id="1434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066800"/>
            <a:ext cx="8077200" cy="52895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br>
              <a:rPr lang="en-US" altLang="en-US" sz="2000" dirty="0"/>
            </a:br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D685C9-FC6E-4CD7-B84A-E06369DB0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Content Placeholder 3" descr="978-0-323-05410-2_1696.jpg">
            <a:extLst>
              <a:ext uri="{FF2B5EF4-FFF2-40B4-BE49-F238E27FC236}">
                <a16:creationId xmlns:a16="http://schemas.microsoft.com/office/drawing/2014/main" id="{8460336D-07B5-41FE-8376-5FA9700551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2582" y="1295399"/>
            <a:ext cx="4711700" cy="4981575"/>
          </a:xfrm>
          <a:prstGeom prst="rect">
            <a:avLst/>
          </a:prstGeom>
        </p:spPr>
      </p:pic>
      <p:pic>
        <p:nvPicPr>
          <p:cNvPr id="10" name="Content Placeholder 4" descr="978-0-323-05410-2_1701.jpg">
            <a:extLst>
              <a:ext uri="{FF2B5EF4-FFF2-40B4-BE49-F238E27FC236}">
                <a16:creationId xmlns:a16="http://schemas.microsoft.com/office/drawing/2014/main" id="{90D0DE23-69D4-4C00-8DE7-1F513E4F4F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86400" y="1295399"/>
            <a:ext cx="3048000" cy="498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54747"/>
      </p:ext>
    </p:extLst>
  </p:cSld>
  <p:clrMapOvr>
    <a:masterClrMapping/>
  </p:clrMapOvr>
  <p:transition spd="slow">
    <p:check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Hyposthenic/Asthenic Body Habitus &amp; Gallbladder</a:t>
            </a:r>
            <a:b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3100" i="1" u="sng" dirty="0">
                <a:solidFill>
                  <a:schemeClr val="bg1"/>
                </a:solidFill>
                <a:latin typeface="Garamond" panose="02020404030301010803" pitchFamily="18" charset="0"/>
              </a:rPr>
              <a:t>(near iliac crest)</a:t>
            </a:r>
            <a:endParaRPr lang="en-US" altLang="en-US" sz="3100" i="1" u="sng" dirty="0">
              <a:solidFill>
                <a:srgbClr val="7B9899"/>
              </a:solidFill>
            </a:endParaRPr>
          </a:p>
        </p:txBody>
      </p:sp>
      <p:sp>
        <p:nvSpPr>
          <p:cNvPr id="1434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066800"/>
            <a:ext cx="8077200" cy="52895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br>
              <a:rPr lang="en-US" altLang="en-US" sz="2000" dirty="0"/>
            </a:br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D685C9-FC6E-4CD7-B84A-E06369DB0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5" descr="978-0-323-05410-2_1695.jpg">
            <a:extLst>
              <a:ext uri="{FF2B5EF4-FFF2-40B4-BE49-F238E27FC236}">
                <a16:creationId xmlns:a16="http://schemas.microsoft.com/office/drawing/2014/main" id="{C9D3656A-8785-4716-9103-95BE99011D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76400"/>
            <a:ext cx="8066796" cy="486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4" descr="978-0-323-05410-2_1703.jpg">
            <a:extLst>
              <a:ext uri="{FF2B5EF4-FFF2-40B4-BE49-F238E27FC236}">
                <a16:creationId xmlns:a16="http://schemas.microsoft.com/office/drawing/2014/main" id="{CE6B7E73-D197-4240-BBC0-BA2E98CAA8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2000" y="1676400"/>
            <a:ext cx="3810000" cy="496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22682"/>
      </p:ext>
    </p:extLst>
  </p:cSld>
  <p:clrMapOvr>
    <a:masterClrMapping/>
  </p:clrMapOvr>
  <p:transition spd="slow">
    <p:check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12188</TotalTime>
  <Words>1761</Words>
  <Application>Microsoft Office PowerPoint</Application>
  <PresentationFormat>On-screen Show (4:3)</PresentationFormat>
  <Paragraphs>282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Garamond</vt:lpstr>
      <vt:lpstr>Office Theme</vt:lpstr>
      <vt:lpstr>Contrast Media  Liver &amp; Biliary System</vt:lpstr>
      <vt:lpstr>Liver</vt:lpstr>
      <vt:lpstr>Liver</vt:lpstr>
      <vt:lpstr>Gallbladder</vt:lpstr>
      <vt:lpstr>Gallbladder</vt:lpstr>
      <vt:lpstr>Gallbladder Location</vt:lpstr>
      <vt:lpstr>Hypersthenic Body Habitus &amp; Gallbladder (high and lateral)</vt:lpstr>
      <vt:lpstr>Sthenic Body Habitus &amp; Gallbladder (between Xiphoid and lower rib margin)</vt:lpstr>
      <vt:lpstr>Hyposthenic/Asthenic Body Habitus &amp; Gallbladder (near iliac crest)</vt:lpstr>
      <vt:lpstr>Gallbladder Location</vt:lpstr>
      <vt:lpstr>Bile</vt:lpstr>
      <vt:lpstr>Biliary System/Tree (Gallbladder &amp; Bile ducts)</vt:lpstr>
      <vt:lpstr>Biliary System/Tree</vt:lpstr>
      <vt:lpstr>Pathology</vt:lpstr>
      <vt:lpstr>Radiographic Appearance of Gallstones</vt:lpstr>
      <vt:lpstr>Terminology</vt:lpstr>
      <vt:lpstr>Cholelithiasis</vt:lpstr>
      <vt:lpstr>Choledocholithiasis</vt:lpstr>
      <vt:lpstr>Biliary Stenosis</vt:lpstr>
      <vt:lpstr>Cholecystitis</vt:lpstr>
      <vt:lpstr>Neoplasm</vt:lpstr>
      <vt:lpstr>Contrast &amp; Technical factors</vt:lpstr>
      <vt:lpstr>Types of Studies/Route of Administration</vt:lpstr>
      <vt:lpstr>Indications &amp; Contraindications</vt:lpstr>
      <vt:lpstr>Oral CholecystoGraphy (OCG)</vt:lpstr>
      <vt:lpstr>Intravenous Cholangiography (IVC)</vt:lpstr>
      <vt:lpstr> Percutaneous Transhepatic Cholangiography (PTC) </vt:lpstr>
      <vt:lpstr>Operative Cholangiography </vt:lpstr>
      <vt:lpstr>Operative Cholangiography </vt:lpstr>
      <vt:lpstr>  Operative Cholangiography  </vt:lpstr>
      <vt:lpstr>T-tube Cholangiography: post-operative </vt:lpstr>
      <vt:lpstr>  Endoscopic Retrograde CholangioPancreatography (ERCP)  </vt:lpstr>
      <vt:lpstr>Endoscopic Retrograde CholangioPancreatography (ERCP) </vt:lpstr>
      <vt:lpstr>ERCP Endoscopic Retrograde CholangioPancreatography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Sacrum, Coccyx</dc:title>
  <dc:creator>Sanjay Arya</dc:creator>
  <cp:lastModifiedBy>Sanjay Arya</cp:lastModifiedBy>
  <cp:revision>616</cp:revision>
  <dcterms:created xsi:type="dcterms:W3CDTF">2014-01-15T16:46:15Z</dcterms:created>
  <dcterms:modified xsi:type="dcterms:W3CDTF">2022-01-25T21:29:17Z</dcterms:modified>
</cp:coreProperties>
</file>