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4" r:id="rId6"/>
    <p:sldId id="295" r:id="rId7"/>
    <p:sldId id="291" r:id="rId8"/>
    <p:sldId id="292" r:id="rId9"/>
    <p:sldId id="293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1F8A-888D-848D-800D-552FF4333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EFDA9-8951-7D92-AF77-6AE646FD0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C6CDE-8B31-A5D0-3D28-72AEBBD2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D7E9-F1EA-4DA9-A220-5F6F6271FBC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2124-B2AD-978F-6CAD-25852534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D4E77-5BA8-4731-FA8A-A28AA251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FBCB-F391-4426-B765-6FF763E0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5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B863-E2B6-8F54-CB8C-9BB67DB1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861E4-DE2A-A217-DE56-082C2FA27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1314F-AA48-C2A5-A589-835EC0B7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D7E9-F1EA-4DA9-A220-5F6F6271FBC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B8C6F-29C8-5E70-9BD1-B9812CAB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CA64D-62F4-8AAE-700B-29A0C5FB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FBCB-F391-4426-B765-6FF763E0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69473-4DC4-3D91-154D-C98876FE6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DBB71-07EF-81F8-689C-CDE24EE92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81BAF-FF39-53B5-9108-DF69FB7E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D7E9-F1EA-4DA9-A220-5F6F6271FBC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8AF2-6397-EDAF-6B85-07DE664F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D9BE8-C8BF-1DCE-0795-81F6E200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FBCB-F391-4426-B765-6FF763E0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9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097D-665D-EBDE-C3E2-E8A57686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39E83-F798-F7AB-0620-FA56CE386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F4260-B63F-D43B-C22E-8C71E188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D7E9-F1EA-4DA9-A220-5F6F6271FBC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9773A-3FB5-C587-A748-9AD7ED2B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4537-815D-ADFE-7889-22BE9E2C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FBCB-F391-4426-B765-6FF763E0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2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8978-1418-B062-45DD-2921FB14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AC2A0-C8B1-1305-237F-38F6C3833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851F-9FD1-0049-046C-B91D4824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D7E9-F1EA-4DA9-A220-5F6F6271FBC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97A8F-80DA-69E4-C892-2CD887C0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E0764-DF8A-FE7D-8BBA-6C16F08D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FBCB-F391-4426-B765-6FF763E0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7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03DC-BB39-B8FC-E7DB-31BF20ED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65-359E-AC85-3A84-DB2CA66CF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BCBDF-35A3-D69A-9369-F1027A372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8151A-5890-15DE-D5E9-858B5785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D7E9-F1EA-4DA9-A220-5F6F6271FBC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1E8A3-9FAD-0B81-878E-865743D3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D84A9-6EEF-11C4-5282-C5F9BC4A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FBCB-F391-4426-B765-6FF763E0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7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CCCB-3026-22E5-E02A-57B5C082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2E16B-294D-72AB-3317-121FCE64C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F6C79-21A8-64BD-42DA-DAC05D1B7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91142-FDFE-9795-4B9D-F5902C205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756BC-F849-1548-A383-F30346805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A6871-E67D-8E70-2DAB-51ACC421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D7E9-F1EA-4DA9-A220-5F6F6271FBC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5D57A-31C2-D8DC-CAC1-78D7D98B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DAADA-FB91-F231-A086-6857F996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FBCB-F391-4426-B765-6FF763E0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4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EBB1-CEF2-8B27-ACE1-9CF498DF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CED3A-A184-8F02-277F-BF186BC2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D7E9-F1EA-4DA9-A220-5F6F6271FBC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91115-26C3-BBD3-0E2E-932D5038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E0375-7FAD-15B7-DE0A-DC022B24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FBCB-F391-4426-B765-6FF763E0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3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29C70-81BC-8864-860A-144AE9BF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D7E9-F1EA-4DA9-A220-5F6F6271FBC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2C526-C9F7-9E1C-7EB4-F82CCDFD4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13A8E-1052-435F-C635-B7969F91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FBCB-F391-4426-B765-6FF763E0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319F1-4A5F-9CAF-5A8D-7137EE50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1496E-002C-5208-2F7C-B8F31D9CA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409E2-D198-5BA6-7385-4DDD9D7F7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EBB3B-BE27-33E1-F52C-EB6202E5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D7E9-F1EA-4DA9-A220-5F6F6271FBC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943DE-774F-94AB-78AD-4FD23C5E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85ECA-8B94-F28D-2DA9-1B9E2D1C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FBCB-F391-4426-B765-6FF763E0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9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53DA-24F3-E43B-9713-FFBC3574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62F29-6652-DA63-44F9-BB301825C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0A76E-E8A1-AF60-7CF2-F49B4530F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61BCE-3E66-99CB-BCF1-3D713321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D7E9-F1EA-4DA9-A220-5F6F6271FBC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4261B-BE5B-EFEE-612C-F240D864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C2A24-B591-EC67-5841-8EAB9D4B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FBCB-F391-4426-B765-6FF763E0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9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A4ABC-91A7-66A5-EBA5-B5215425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04994-9800-FF59-C772-647B56D32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586E2-8E4F-98B7-8C37-1A692E208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E9D7E9-F1EA-4DA9-A220-5F6F6271FBC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D50CB-CDD7-7328-AC3D-5D694B9AF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3BBA6-ED37-CB15-9352-9BA586B16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15FBCB-F391-4426-B765-6FF763E0F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3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FEA699-CA4A-8E41-88E9-92AAB5E6EF16}"/>
              </a:ext>
            </a:extLst>
          </p:cNvPr>
          <p:cNvSpPr txBox="1"/>
          <p:nvPr/>
        </p:nvSpPr>
        <p:spPr>
          <a:xfrm>
            <a:off x="1718975" y="240637"/>
            <a:ext cx="8318015" cy="2516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>
                <a:latin typeface="+mj-lt"/>
                <a:ea typeface="+mj-ea"/>
                <a:cs typeface="+mj-cs"/>
              </a:rPr>
              <a:t>Direct Square Law</a:t>
            </a:r>
            <a:endParaRPr lang="en-US" sz="2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Prof. Jarek Stelmark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Hostos Community College – The City University of New York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7831C-7FA8-94B0-40EA-40AAB30E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07" y="3046200"/>
            <a:ext cx="2676899" cy="3372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48C05-6AB1-2338-B76D-C4E3D873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550" y="3046200"/>
            <a:ext cx="2676899" cy="3372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6AB624-338E-7E3B-C8A2-7C9243B7C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661" y="3046200"/>
            <a:ext cx="2676899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0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Female Teacher Gesturing - Animated Clipart">
            <a:extLst>
              <a:ext uri="{FF2B5EF4-FFF2-40B4-BE49-F238E27FC236}">
                <a16:creationId xmlns:a16="http://schemas.microsoft.com/office/drawing/2014/main" id="{C6621702-BC35-706F-ADF4-729FE6E7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720" y="1146506"/>
            <a:ext cx="3527853" cy="352785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4AB26-7F90-ACB1-B107-F10E2D432F2F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Summary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Direct Square Law = exposure maintenance formula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Adjust mAs whenever SID changes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Keeps </a:t>
            </a:r>
            <a:r>
              <a:rPr lang="en-US" b="1"/>
              <a:t>EI constant</a:t>
            </a:r>
            <a:r>
              <a:rPr lang="en-US"/>
              <a:t> in digital radiography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Prevents repeats and dose creep</a:t>
            </a:r>
          </a:p>
        </p:txBody>
      </p:sp>
    </p:spTree>
    <p:extLst>
      <p:ext uri="{BB962C8B-B14F-4D97-AF65-F5344CB8AC3E}">
        <p14:creationId xmlns:p14="http://schemas.microsoft.com/office/powerpoint/2010/main" val="415306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9FD414-E086-33E4-C8D6-50C5BF7C17EB}"/>
              </a:ext>
            </a:extLst>
          </p:cNvPr>
          <p:cNvSpPr txBox="1"/>
          <p:nvPr/>
        </p:nvSpPr>
        <p:spPr>
          <a:xfrm>
            <a:off x="563940" y="1463287"/>
            <a:ext cx="11064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Purpose: keep receptor exposure constant when changing distance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3D31B-3C8A-643E-B81B-E4E1932B3ACA}"/>
              </a:ext>
            </a:extLst>
          </p:cNvPr>
          <p:cNvSpPr txBox="1"/>
          <p:nvPr/>
        </p:nvSpPr>
        <p:spPr>
          <a:xfrm>
            <a:off x="2852457" y="446947"/>
            <a:ext cx="6094878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dirty="0">
                <a:latin typeface="+mj-lt"/>
                <a:ea typeface="+mj-ea"/>
                <a:cs typeface="+mj-cs"/>
              </a:rPr>
              <a:t>Direct Square Law</a:t>
            </a: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2D20CE-7645-886E-5452-DDFF72856D0F}"/>
                  </a:ext>
                </a:extLst>
              </p:cNvPr>
              <p:cNvSpPr txBox="1"/>
              <p:nvPr/>
            </p:nvSpPr>
            <p:spPr>
              <a:xfrm>
                <a:off x="3047440" y="2796637"/>
                <a:ext cx="6094878" cy="927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𝑚𝐴</m:t>
                          </m:r>
                          <m:sSub>
                            <m:sSub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𝑚𝐴</m:t>
                          </m:r>
                          <m:sSub>
                            <m:sSub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ar-AE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𝑆𝐼</m:t>
                          </m:r>
                          <m:sSubSup>
                            <m:sSubSup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𝑆𝐼</m:t>
                          </m:r>
                          <m:sSubSup>
                            <m:sSubSup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2D20CE-7645-886E-5452-DDFF72856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440" y="2796637"/>
                <a:ext cx="6094878" cy="9276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55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668F5-F793-A918-DD50-A7730747C122}"/>
              </a:ext>
            </a:extLst>
          </p:cNvPr>
          <p:cNvSpPr txBox="1"/>
          <p:nvPr/>
        </p:nvSpPr>
        <p:spPr>
          <a:xfrm>
            <a:off x="1616054" y="2427383"/>
            <a:ext cx="8959892" cy="3169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Inverse Square vs Direct Square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Inverse Square Law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→ describes beam intensity (physics principle)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Direct Square Law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→ technologist’s formula to adjust mAs in practice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Inverse = physics, Direct = clinical application</a:t>
            </a:r>
          </a:p>
        </p:txBody>
      </p:sp>
    </p:spTree>
    <p:extLst>
      <p:ext uri="{BB962C8B-B14F-4D97-AF65-F5344CB8AC3E}">
        <p14:creationId xmlns:p14="http://schemas.microsoft.com/office/powerpoint/2010/main" val="78670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8F354-01E9-6B50-7230-A9D8A8FB745D}"/>
              </a:ext>
            </a:extLst>
          </p:cNvPr>
          <p:cNvSpPr txBox="1"/>
          <p:nvPr/>
        </p:nvSpPr>
        <p:spPr>
          <a:xfrm>
            <a:off x="1616054" y="2768321"/>
            <a:ext cx="8959892" cy="2828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Why Distance Matters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As SID increases → beam spreads out → intensity decreases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As SID decreases → beam intensity increases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Must adjust mAs to keep exposure to detector constant</a:t>
            </a:r>
          </a:p>
        </p:txBody>
      </p:sp>
    </p:spTree>
    <p:extLst>
      <p:ext uri="{BB962C8B-B14F-4D97-AF65-F5344CB8AC3E}">
        <p14:creationId xmlns:p14="http://schemas.microsoft.com/office/powerpoint/2010/main" val="369661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Radioactive Sign">
            <a:extLst>
              <a:ext uri="{FF2B5EF4-FFF2-40B4-BE49-F238E27FC236}">
                <a16:creationId xmlns:a16="http://schemas.microsoft.com/office/drawing/2014/main" id="{53AC6254-5F60-C5BA-E02C-4640363CC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91CCA-BEDC-3840-DAE1-B09B06AF5811}"/>
              </a:ext>
            </a:extLst>
          </p:cNvPr>
          <p:cNvSpPr txBox="1"/>
          <p:nvPr/>
        </p:nvSpPr>
        <p:spPr>
          <a:xfrm>
            <a:off x="2187364" y="4072044"/>
            <a:ext cx="5801917" cy="2057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Advantages of Correct Use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Prevents underexposure (quantum mottle)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Prevents overexposure (dose creep)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Consistency across projections and patient positioning</a:t>
            </a:r>
          </a:p>
        </p:txBody>
      </p:sp>
      <p:pic>
        <p:nvPicPr>
          <p:cNvPr id="9" name="Graphic 8" descr="Radioactive Sign">
            <a:extLst>
              <a:ext uri="{FF2B5EF4-FFF2-40B4-BE49-F238E27FC236}">
                <a16:creationId xmlns:a16="http://schemas.microsoft.com/office/drawing/2014/main" id="{8C4DC618-CFBD-456B-8F2E-911D72BF3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1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A0A116-C9FB-E41D-AF06-CC8EF5F5FDE6}"/>
              </a:ext>
            </a:extLst>
          </p:cNvPr>
          <p:cNvSpPr txBox="1"/>
          <p:nvPr/>
        </p:nvSpPr>
        <p:spPr>
          <a:xfrm>
            <a:off x="500350" y="473593"/>
            <a:ext cx="111515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Common Mistakes</a:t>
            </a:r>
          </a:p>
          <a:p>
            <a:pPr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Forgetting to square the distance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Confusing inverse vs direct square law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Forgetting to round </a:t>
            </a:r>
            <a:r>
              <a:rPr lang="en-US" dirty="0" err="1"/>
              <a:t>mAs</a:t>
            </a:r>
            <a:r>
              <a:rPr lang="en-US" dirty="0"/>
              <a:t> to the closest machine setting</a:t>
            </a:r>
          </a:p>
        </p:txBody>
      </p:sp>
    </p:spTree>
    <p:extLst>
      <p:ext uri="{BB962C8B-B14F-4D97-AF65-F5344CB8AC3E}">
        <p14:creationId xmlns:p14="http://schemas.microsoft.com/office/powerpoint/2010/main" val="331355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DDB6E-297F-7A66-EF21-3D2CA45E8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96" y="1795623"/>
            <a:ext cx="2676899" cy="3372321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54586025-1F3A-160D-2486-1D3DC369E579}"/>
              </a:ext>
            </a:extLst>
          </p:cNvPr>
          <p:cNvSpPr/>
          <p:nvPr/>
        </p:nvSpPr>
        <p:spPr>
          <a:xfrm>
            <a:off x="1569997" y="61415"/>
            <a:ext cx="2676898" cy="1487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</a:rPr>
              <a:t>100 cm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65 kVp@4 </a:t>
            </a:r>
            <a:r>
              <a:rPr lang="en-US" dirty="0" err="1">
                <a:solidFill>
                  <a:schemeClr val="bg2"/>
                </a:solidFill>
              </a:rPr>
              <a:t>mAs</a:t>
            </a:r>
            <a:endParaRPr lang="en-US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EI 800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TEI 800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E949DC08-BB77-EBB5-5D15-4DDBC66ACF22}"/>
              </a:ext>
            </a:extLst>
          </p:cNvPr>
          <p:cNvSpPr/>
          <p:nvPr/>
        </p:nvSpPr>
        <p:spPr>
          <a:xfrm>
            <a:off x="7324803" y="61415"/>
            <a:ext cx="2676898" cy="1487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</a:rPr>
              <a:t>400 cm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65 kVp@16 </a:t>
            </a:r>
            <a:r>
              <a:rPr lang="en-US" dirty="0" err="1">
                <a:solidFill>
                  <a:schemeClr val="bg2"/>
                </a:solidFill>
              </a:rPr>
              <a:t>mAs</a:t>
            </a:r>
            <a:endParaRPr lang="en-US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EI 800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TEI 800</a:t>
            </a: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2FD33A1E-2745-AD46-3185-A20C67749175}"/>
              </a:ext>
            </a:extLst>
          </p:cNvPr>
          <p:cNvSpPr/>
          <p:nvPr/>
        </p:nvSpPr>
        <p:spPr>
          <a:xfrm>
            <a:off x="4309782" y="3065929"/>
            <a:ext cx="2776818" cy="43703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F5E41-FAAF-F655-E1C7-842E3F1DB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803" y="1795623"/>
            <a:ext cx="2676899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5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7D77D-E88D-FD7E-D1C1-5A489DF9D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C35A44-05FE-2F33-A74C-64968E418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96" y="1795623"/>
            <a:ext cx="2676899" cy="3372321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E749AA7F-9C23-C562-33F5-003AA8690D88}"/>
              </a:ext>
            </a:extLst>
          </p:cNvPr>
          <p:cNvSpPr/>
          <p:nvPr/>
        </p:nvSpPr>
        <p:spPr>
          <a:xfrm>
            <a:off x="1569997" y="61415"/>
            <a:ext cx="2676898" cy="1487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</a:rPr>
              <a:t>400 cm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65 kVp@4 </a:t>
            </a:r>
            <a:r>
              <a:rPr lang="en-US" dirty="0" err="1">
                <a:solidFill>
                  <a:schemeClr val="bg2"/>
                </a:solidFill>
              </a:rPr>
              <a:t>mAs</a:t>
            </a:r>
            <a:endParaRPr lang="en-US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EI 800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TEI 800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5BAC838E-E0D3-2D36-EB1E-B4285F344EFC}"/>
              </a:ext>
            </a:extLst>
          </p:cNvPr>
          <p:cNvSpPr/>
          <p:nvPr/>
        </p:nvSpPr>
        <p:spPr>
          <a:xfrm>
            <a:off x="7324803" y="61415"/>
            <a:ext cx="2676898" cy="1487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</a:rPr>
              <a:t>100 cm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65 kVp@1 </a:t>
            </a:r>
            <a:r>
              <a:rPr lang="en-US" dirty="0" err="1">
                <a:solidFill>
                  <a:schemeClr val="bg2"/>
                </a:solidFill>
              </a:rPr>
              <a:t>mAs</a:t>
            </a:r>
            <a:endParaRPr lang="en-US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EI 800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TEI 800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B26789-20B0-8287-8B1C-C563B75FA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4803" y="1742839"/>
            <a:ext cx="2676899" cy="3372321"/>
          </a:xfrm>
          <a:prstGeom prst="rect">
            <a:avLst/>
          </a:prstGeom>
        </p:spPr>
      </p:pic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1454F6DE-0954-5976-1717-B5B32F69EAB4}"/>
              </a:ext>
            </a:extLst>
          </p:cNvPr>
          <p:cNvSpPr/>
          <p:nvPr/>
        </p:nvSpPr>
        <p:spPr>
          <a:xfrm>
            <a:off x="4309782" y="3065929"/>
            <a:ext cx="2776818" cy="43703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2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B0D74-CF88-7B73-CE0C-F2F55998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1" r="1" b="1"/>
          <a:stretch>
            <a:fillRect/>
          </a:stretch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3ACBA-0C18-6928-6B2E-EAA0D09A3C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296" b="20523"/>
          <a:stretch>
            <a:fillRect/>
          </a:stretch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5F4496-B8B6-93BA-F5C6-12DCA826A02D}"/>
              </a:ext>
            </a:extLst>
          </p:cNvPr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alpha val="80000"/>
                  </a:schemeClr>
                </a:solidFill>
              </a:rPr>
              <a:t>Applications in Practice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Chest radiographs at 72″ → standard technique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Portable chest at 56″ → adjust mAs using formula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Trauma or OR cases where distance varies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26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238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Konrad Stelmark</dc:creator>
  <cp:lastModifiedBy>Konrad Stelmark</cp:lastModifiedBy>
  <cp:revision>7</cp:revision>
  <dcterms:created xsi:type="dcterms:W3CDTF">2025-09-16T19:33:51Z</dcterms:created>
  <dcterms:modified xsi:type="dcterms:W3CDTF">2025-09-16T20:09:17Z</dcterms:modified>
</cp:coreProperties>
</file>