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1" r:id="rId3"/>
    <p:sldId id="277" r:id="rId4"/>
    <p:sldId id="280" r:id="rId5"/>
    <p:sldId id="282" r:id="rId6"/>
    <p:sldId id="267" r:id="rId7"/>
    <p:sldId id="266" r:id="rId8"/>
    <p:sldId id="264" r:id="rId9"/>
    <p:sldId id="268" r:id="rId10"/>
    <p:sldId id="269" r:id="rId11"/>
    <p:sldId id="287" r:id="rId12"/>
    <p:sldId id="270" r:id="rId13"/>
    <p:sldId id="294" r:id="rId14"/>
    <p:sldId id="297" r:id="rId15"/>
    <p:sldId id="298" r:id="rId16"/>
    <p:sldId id="299" r:id="rId17"/>
    <p:sldId id="300" r:id="rId18"/>
    <p:sldId id="278" r:id="rId19"/>
    <p:sldId id="279" r:id="rId20"/>
    <p:sldId id="301" r:id="rId21"/>
    <p:sldId id="302" r:id="rId22"/>
    <p:sldId id="303" r:id="rId23"/>
    <p:sldId id="283" r:id="rId24"/>
    <p:sldId id="284" r:id="rId25"/>
    <p:sldId id="285" r:id="rId26"/>
    <p:sldId id="289" r:id="rId27"/>
    <p:sldId id="286" r:id="rId28"/>
    <p:sldId id="271" r:id="rId29"/>
    <p:sldId id="274" r:id="rId30"/>
    <p:sldId id="273" r:id="rId31"/>
    <p:sldId id="275" r:id="rId32"/>
    <p:sldId id="304"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40" d="100"/>
          <a:sy n="140" d="100"/>
        </p:scale>
        <p:origin x="102"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4425C-4B23-4EA1-8050-549D7A175E12}"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C1428-94B6-4282-AE1E-5361935946DA}" type="slidenum">
              <a:rPr lang="en-US" smtClean="0"/>
              <a:t>‹#›</a:t>
            </a:fld>
            <a:endParaRPr lang="en-US"/>
          </a:p>
        </p:txBody>
      </p:sp>
    </p:spTree>
    <p:extLst>
      <p:ext uri="{BB962C8B-B14F-4D97-AF65-F5344CB8AC3E}">
        <p14:creationId xmlns:p14="http://schemas.microsoft.com/office/powerpoint/2010/main" val="160485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1E5E6C9-0A81-5E9C-5301-12A104A51947}"/>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40F78EB7-387D-AA14-F1C2-1E2964F6CD3F}"/>
              </a:ext>
            </a:extLst>
          </p:cNvPr>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3012" name="Slide Number Placeholder 3">
            <a:extLst>
              <a:ext uri="{FF2B5EF4-FFF2-40B4-BE49-F238E27FC236}">
                <a16:creationId xmlns:a16="http://schemas.microsoft.com/office/drawing/2014/main" id="{5D2E4B66-0D44-EBB2-9E65-C3122857A05E}"/>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00D1B1D-1861-4817-BF86-525E4781EDE8}" type="slidenum">
              <a:rPr lang="en-US" altLang="en-US"/>
              <a:pPr eaLnBrk="1" hangingPunct="1">
                <a:spcBef>
                  <a:spcPct val="0"/>
                </a:spcBef>
              </a:pPr>
              <a:t>27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62BD-406F-DC5B-611F-4D286D9E94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08CB0A-83DB-5048-C206-6F2ED59F0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71A9D3-7953-3F1D-9BAA-CB8E53BD299E}"/>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060038E5-D5E8-2B63-F56A-92135F599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36CCA-2119-18C2-B081-1E4690A1B375}"/>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410810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24EA-CD97-6E91-554C-22BE521E0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3B5AA2-2F5B-092D-EAD4-ED13122B3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5C731-A36E-40E8-38E0-5054183B8CA8}"/>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73D5D202-6D7E-F375-6C4A-F03AE1F52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CC54F-EFCB-71F3-FCB0-B796F5C2F2AD}"/>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315490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5D1E3-D3A6-A7F8-8F8D-A1FFE5DAED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C3A150-AE45-8EEC-1E02-AE0C8901A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A9E22-685C-50AB-F677-0961EC5EB214}"/>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7D340FF7-F3C1-BB89-19B1-A6350EB2B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BCBE6-B4A7-C2B6-F349-F48B12770D3C}"/>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61659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CF00-1AFD-361A-FF30-7DC25F1DC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72A10-9758-3239-EAB4-BE59295F9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FCDA5-F5B7-DCF9-E5F2-49F0E5483F34}"/>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40350487-96D1-7972-CF21-857191E0A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357DC-496D-6101-9187-B2B03426A9F4}"/>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201897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195E-81B5-CF68-F3CC-A559571285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F3867F-F683-EB6B-D4A7-8B576EB75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300325-89C9-28D9-B1F2-91CED29D1B1C}"/>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D44024EE-2F94-C76C-58FF-30DF811E1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44C45-497F-D221-1BE3-BF0C5E9B9E03}"/>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146548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7B36-0A1D-9055-57C3-390E526A4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234E7-E8D6-7FCA-0384-C3F32215D2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193BEB-CE5E-0EF0-3595-69D5A4F88D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C12796-49CD-4448-E520-BB63366E3E0C}"/>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6" name="Footer Placeholder 5">
            <a:extLst>
              <a:ext uri="{FF2B5EF4-FFF2-40B4-BE49-F238E27FC236}">
                <a16:creationId xmlns:a16="http://schemas.microsoft.com/office/drawing/2014/main" id="{31963276-232C-7822-7ED0-760891F74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A6CB9-8621-0D66-FBCB-B04F83BC88D5}"/>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111515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8CBD6-62CB-E227-3FCF-CC5CA9A35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A12DD9-7AAE-A69C-7B34-A52341665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FC060A-FCC7-C915-210F-5DC0CA0AF3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63372-1C21-25CA-E08D-3F1FD89A0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139638-7E6D-887A-4135-183C5F210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36BF9-EDCD-E5EE-59A9-DED59138816C}"/>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8" name="Footer Placeholder 7">
            <a:extLst>
              <a:ext uri="{FF2B5EF4-FFF2-40B4-BE49-F238E27FC236}">
                <a16:creationId xmlns:a16="http://schemas.microsoft.com/office/drawing/2014/main" id="{952502B4-5D31-AFF1-63B9-4C9E7B4365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43AAB6-56A1-D629-1AD0-819804A52438}"/>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2352121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2B21-F24C-8A03-D157-EB3664EDB0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84F508-4A12-61B1-6333-3392B6DE17EE}"/>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4" name="Footer Placeholder 3">
            <a:extLst>
              <a:ext uri="{FF2B5EF4-FFF2-40B4-BE49-F238E27FC236}">
                <a16:creationId xmlns:a16="http://schemas.microsoft.com/office/drawing/2014/main" id="{ED11DE80-8579-C6DC-6EE9-9305ED27F2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B2A205-573E-3D55-6859-AA3C6F465A37}"/>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394628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B9863B-C0D0-5629-8F1C-40E96807C73D}"/>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3" name="Footer Placeholder 2">
            <a:extLst>
              <a:ext uri="{FF2B5EF4-FFF2-40B4-BE49-F238E27FC236}">
                <a16:creationId xmlns:a16="http://schemas.microsoft.com/office/drawing/2014/main" id="{D88B9770-C535-325B-E611-8784CDD60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8704D-6647-4AA6-D6E5-04A73403A0BC}"/>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226509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923E-D916-DE15-B2CE-545C43801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A40E24-7905-9752-6BD3-D0623CD81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CEC46-3363-B22D-F9F2-464EAAE6C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E2604-999E-F46D-4143-512BE35C4DBA}"/>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6" name="Footer Placeholder 5">
            <a:extLst>
              <a:ext uri="{FF2B5EF4-FFF2-40B4-BE49-F238E27FC236}">
                <a16:creationId xmlns:a16="http://schemas.microsoft.com/office/drawing/2014/main" id="{5C0803D9-CF8E-6165-F7C9-EAC570EBB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FA4D3-DE6A-4CEB-8EB3-03046CC3E892}"/>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411013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D6A8-123D-1BA1-C0C1-8850D7EED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51DF81-4326-4F71-5419-25F7CDD91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D63E6C-C2D3-61B1-9BEC-5E70F6309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DFB2B-070B-AA73-1C67-73E7D2EF762D}"/>
              </a:ext>
            </a:extLst>
          </p:cNvPr>
          <p:cNvSpPr>
            <a:spLocks noGrp="1"/>
          </p:cNvSpPr>
          <p:nvPr>
            <p:ph type="dt" sz="half" idx="10"/>
          </p:nvPr>
        </p:nvSpPr>
        <p:spPr/>
        <p:txBody>
          <a:bodyPr/>
          <a:lstStyle/>
          <a:p>
            <a:fld id="{2EC73A5F-F5E0-4FB1-B412-DDF549012929}" type="datetimeFigureOut">
              <a:rPr lang="en-US" smtClean="0"/>
              <a:t>11/4/2025</a:t>
            </a:fld>
            <a:endParaRPr lang="en-US"/>
          </a:p>
        </p:txBody>
      </p:sp>
      <p:sp>
        <p:nvSpPr>
          <p:cNvPr id="6" name="Footer Placeholder 5">
            <a:extLst>
              <a:ext uri="{FF2B5EF4-FFF2-40B4-BE49-F238E27FC236}">
                <a16:creationId xmlns:a16="http://schemas.microsoft.com/office/drawing/2014/main" id="{8F686004-00CE-E21E-72D3-99086C80E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38E74-A0CA-CD45-40D6-8C07786976EB}"/>
              </a:ext>
            </a:extLst>
          </p:cNvPr>
          <p:cNvSpPr>
            <a:spLocks noGrp="1"/>
          </p:cNvSpPr>
          <p:nvPr>
            <p:ph type="sldNum" sz="quarter" idx="12"/>
          </p:nvPr>
        </p:nvSpPr>
        <p:spPr/>
        <p:txBody>
          <a:bodyPr/>
          <a:lstStyle/>
          <a:p>
            <a:fld id="{88D31A69-21B9-4CC4-B6AF-7CEF1F3FB78F}" type="slidenum">
              <a:rPr lang="en-US" smtClean="0"/>
              <a:t>‹#›</a:t>
            </a:fld>
            <a:endParaRPr lang="en-US"/>
          </a:p>
        </p:txBody>
      </p:sp>
    </p:spTree>
    <p:extLst>
      <p:ext uri="{BB962C8B-B14F-4D97-AF65-F5344CB8AC3E}">
        <p14:creationId xmlns:p14="http://schemas.microsoft.com/office/powerpoint/2010/main" val="334551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DEB0E-F0C3-9B60-6A43-E323BEE76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40A85-55FE-C43C-9249-AD5AE3FC6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AC2CC-2E2B-A309-F7F4-B9B7BB48B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C73A5F-F5E0-4FB1-B412-DDF549012929}" type="datetimeFigureOut">
              <a:rPr lang="en-US" smtClean="0"/>
              <a:t>11/4/2025</a:t>
            </a:fld>
            <a:endParaRPr lang="en-US"/>
          </a:p>
        </p:txBody>
      </p:sp>
      <p:sp>
        <p:nvSpPr>
          <p:cNvPr id="5" name="Footer Placeholder 4">
            <a:extLst>
              <a:ext uri="{FF2B5EF4-FFF2-40B4-BE49-F238E27FC236}">
                <a16:creationId xmlns:a16="http://schemas.microsoft.com/office/drawing/2014/main" id="{EB9EE34D-96C2-2A76-30E9-82919B1F0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38086F-021F-8ABF-6D84-2323EEF04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D31A69-21B9-4CC4-B6AF-7CEF1F3FB78F}" type="slidenum">
              <a:rPr lang="en-US" smtClean="0"/>
              <a:t>‹#›</a:t>
            </a:fld>
            <a:endParaRPr lang="en-US"/>
          </a:p>
        </p:txBody>
      </p:sp>
    </p:spTree>
    <p:extLst>
      <p:ext uri="{BB962C8B-B14F-4D97-AF65-F5344CB8AC3E}">
        <p14:creationId xmlns:p14="http://schemas.microsoft.com/office/powerpoint/2010/main" val="248451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F869C-2999-D63D-E9B6-97C61890E35C}"/>
              </a:ext>
            </a:extLst>
          </p:cNvPr>
          <p:cNvSpPr txBox="1"/>
          <p:nvPr/>
        </p:nvSpPr>
        <p:spPr>
          <a:xfrm>
            <a:off x="2772904" y="4433333"/>
            <a:ext cx="6097136" cy="918778"/>
          </a:xfrm>
          <a:prstGeom prst="rect">
            <a:avLst/>
          </a:prstGeom>
          <a:noFill/>
        </p:spPr>
        <p:txBody>
          <a:bodyPr wrap="square">
            <a:spAutoFit/>
          </a:bodyPr>
          <a:lstStyle/>
          <a:p>
            <a:pPr algn="ctr">
              <a:lnSpc>
                <a:spcPct val="90000"/>
              </a:lnSpc>
              <a:spcBef>
                <a:spcPct val="0"/>
              </a:spcBef>
              <a:spcAft>
                <a:spcPts val="600"/>
              </a:spcAft>
            </a:pPr>
            <a:r>
              <a:rPr lang="en-US" sz="1800" b="1" kern="1200" dirty="0">
                <a:latin typeface="+mj-lt"/>
                <a:ea typeface="+mj-ea"/>
                <a:cs typeface="+mj-cs"/>
              </a:rPr>
              <a:t>Prof. Jarek Stelmark</a:t>
            </a:r>
          </a:p>
          <a:p>
            <a:pPr algn="ctr">
              <a:lnSpc>
                <a:spcPct val="90000"/>
              </a:lnSpc>
              <a:spcBef>
                <a:spcPct val="0"/>
              </a:spcBef>
              <a:spcAft>
                <a:spcPts val="600"/>
              </a:spcAft>
            </a:pPr>
            <a:br>
              <a:rPr lang="en-US" sz="1800" kern="1200" dirty="0">
                <a:latin typeface="+mj-lt"/>
                <a:ea typeface="+mj-ea"/>
                <a:cs typeface="+mj-cs"/>
              </a:rPr>
            </a:br>
            <a:r>
              <a:rPr lang="en-US" sz="1800" kern="1200" dirty="0">
                <a:latin typeface="+mj-lt"/>
                <a:ea typeface="+mj-ea"/>
                <a:cs typeface="+mj-cs"/>
              </a:rPr>
              <a:t>Hostos Community College – The City University of New York</a:t>
            </a:r>
          </a:p>
        </p:txBody>
      </p:sp>
      <p:sp>
        <p:nvSpPr>
          <p:cNvPr id="7" name="TextBox 6">
            <a:extLst>
              <a:ext uri="{FF2B5EF4-FFF2-40B4-BE49-F238E27FC236}">
                <a16:creationId xmlns:a16="http://schemas.microsoft.com/office/drawing/2014/main" id="{72F579BC-3709-888C-61CA-0783C89B6F77}"/>
              </a:ext>
            </a:extLst>
          </p:cNvPr>
          <p:cNvSpPr txBox="1"/>
          <p:nvPr/>
        </p:nvSpPr>
        <p:spPr>
          <a:xfrm>
            <a:off x="2892799" y="561247"/>
            <a:ext cx="6094878" cy="482633"/>
          </a:xfrm>
          <a:prstGeom prst="rect">
            <a:avLst/>
          </a:prstGeom>
          <a:noFill/>
        </p:spPr>
        <p:txBody>
          <a:bodyPr wrap="square">
            <a:spAutoFit/>
          </a:bodyPr>
          <a:lstStyle/>
          <a:p>
            <a:pPr algn="ctr">
              <a:lnSpc>
                <a:spcPct val="90000"/>
              </a:lnSpc>
              <a:spcBef>
                <a:spcPct val="0"/>
              </a:spcBef>
              <a:spcAft>
                <a:spcPts val="600"/>
              </a:spcAft>
            </a:pPr>
            <a:r>
              <a:rPr lang="en-US" sz="2800" b="1" kern="1200" dirty="0">
                <a:latin typeface="+mj-lt"/>
                <a:ea typeface="+mj-ea"/>
                <a:cs typeface="+mj-cs"/>
              </a:rPr>
              <a:t>X-ray Beam Restriction</a:t>
            </a:r>
          </a:p>
        </p:txBody>
      </p:sp>
      <p:pic>
        <p:nvPicPr>
          <p:cNvPr id="31746" name="Picture 2" descr="Scatter and Collimation | Radiology | SUNY Upstate">
            <a:extLst>
              <a:ext uri="{FF2B5EF4-FFF2-40B4-BE49-F238E27FC236}">
                <a16:creationId xmlns:a16="http://schemas.microsoft.com/office/drawing/2014/main" id="{7C5F6792-D83D-DAFA-1A63-8AFE9C922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101" y="1321785"/>
            <a:ext cx="3361745" cy="276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7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BEDF2C59-405E-9C93-0F7F-015537377745}"/>
              </a:ext>
            </a:extLst>
          </p:cNvPr>
          <p:cNvSpPr>
            <a:spLocks noChangeArrowheads="1"/>
          </p:cNvSpPr>
          <p:nvPr/>
        </p:nvSpPr>
        <p:spPr bwMode="auto">
          <a:xfrm>
            <a:off x="1944688" y="333376"/>
            <a:ext cx="828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800" b="1"/>
              <a:t>Field Size</a:t>
            </a:r>
          </a:p>
          <a:p>
            <a:pPr eaLnBrk="1" hangingPunct="1">
              <a:spcBef>
                <a:spcPct val="0"/>
              </a:spcBef>
              <a:buClrTx/>
              <a:buFontTx/>
              <a:buNone/>
            </a:pPr>
            <a:endParaRPr lang="en-US" altLang="en-US" sz="1800" b="1"/>
          </a:p>
          <a:p>
            <a:pPr eaLnBrk="1" hangingPunct="1">
              <a:spcBef>
                <a:spcPct val="0"/>
              </a:spcBef>
              <a:buClrTx/>
              <a:buFontTx/>
              <a:buNone/>
            </a:pPr>
            <a:r>
              <a:rPr lang="en-US" altLang="en-US" sz="1800"/>
              <a:t>Another factor that affects the level of scatter radiation and is controlled by the radiologic technologist is x-ray beam field size. As field size is increased, scatter radiation also increases </a:t>
            </a:r>
          </a:p>
        </p:txBody>
      </p:sp>
      <p:pic>
        <p:nvPicPr>
          <p:cNvPr id="11267" name="Picture 2">
            <a:extLst>
              <a:ext uri="{FF2B5EF4-FFF2-40B4-BE49-F238E27FC236}">
                <a16:creationId xmlns:a16="http://schemas.microsoft.com/office/drawing/2014/main" id="{F0231EEB-3ED0-275E-8067-AB2B1AA496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9175" y="2457450"/>
            <a:ext cx="507365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1F9F954-E1D1-F03F-76C0-89D23A8DCD3D}"/>
              </a:ext>
            </a:extLst>
          </p:cNvPr>
          <p:cNvPicPr>
            <a:picLocks noChangeAspect="1"/>
          </p:cNvPicPr>
          <p:nvPr/>
        </p:nvPicPr>
        <p:blipFill>
          <a:blip r:embed="rId2"/>
          <a:stretch>
            <a:fillRect/>
          </a:stretch>
        </p:blipFill>
        <p:spPr>
          <a:xfrm>
            <a:off x="1105679" y="918546"/>
            <a:ext cx="7459676" cy="4979334"/>
          </a:xfrm>
          <a:prstGeom prst="rect">
            <a:avLst/>
          </a:prstGeom>
        </p:spPr>
      </p:pic>
      <p:sp>
        <p:nvSpPr>
          <p:cNvPr id="2" name="AutoShape 2" descr="Generated image">
            <a:extLst>
              <a:ext uri="{FF2B5EF4-FFF2-40B4-BE49-F238E27FC236}">
                <a16:creationId xmlns:a16="http://schemas.microsoft.com/office/drawing/2014/main" id="{AF4C46B6-711E-9B2D-C437-E08D6C1E9E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Freeform: Shape 1332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23" name="Right Triangle 1332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a:extLst>
              <a:ext uri="{FF2B5EF4-FFF2-40B4-BE49-F238E27FC236}">
                <a16:creationId xmlns:a16="http://schemas.microsoft.com/office/drawing/2014/main" id="{30AB208C-62CE-9ADC-80E3-89F20E61CC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27202" y="918546"/>
            <a:ext cx="2016630"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6" name="Freeform: Shape 19465">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68" name="Right Triangle 19467">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9" name="Picture 3">
            <a:extLst>
              <a:ext uri="{FF2B5EF4-FFF2-40B4-BE49-F238E27FC236}">
                <a16:creationId xmlns:a16="http://schemas.microsoft.com/office/drawing/2014/main" id="{3FB0BA52-C576-07AA-0030-69745B94DF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3990" y="918546"/>
            <a:ext cx="4083054"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AutoShape 2" descr="Image result for ABDOMEN XRAY">
            <a:extLst>
              <a:ext uri="{FF2B5EF4-FFF2-40B4-BE49-F238E27FC236}">
                <a16:creationId xmlns:a16="http://schemas.microsoft.com/office/drawing/2014/main" id="{216CCE8D-6FF7-58A6-CA12-7BDF918954D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Image result for ABDOMEN XRAY">
            <a:extLst>
              <a:ext uri="{FF2B5EF4-FFF2-40B4-BE49-F238E27FC236}">
                <a16:creationId xmlns:a16="http://schemas.microsoft.com/office/drawing/2014/main" id="{C2A30F04-9B3B-C57A-CFFB-328915C6FC1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pic>
        <p:nvPicPr>
          <p:cNvPr id="20483" name="Picture 3">
            <a:extLst>
              <a:ext uri="{FF2B5EF4-FFF2-40B4-BE49-F238E27FC236}">
                <a16:creationId xmlns:a16="http://schemas.microsoft.com/office/drawing/2014/main" id="{D90C4471-FD9D-CC08-3A09-E1A70659C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26" y="838200"/>
            <a:ext cx="3819525" cy="466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FA8CDC4-B680-93F4-F49B-7317F6D3DBCA}"/>
              </a:ext>
            </a:extLst>
          </p:cNvPr>
          <p:cNvSpPr/>
          <p:nvPr/>
        </p:nvSpPr>
        <p:spPr>
          <a:xfrm>
            <a:off x="3883026" y="838200"/>
            <a:ext cx="3819525" cy="4662488"/>
          </a:xfrm>
          <a:prstGeom prst="rect">
            <a:avLst/>
          </a:prstGeom>
          <a:solidFill>
            <a:schemeClr val="bg1">
              <a:lumMod val="85000"/>
              <a:alpha val="66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Image result for ABDOMEN XRAY">
            <a:extLst>
              <a:ext uri="{FF2B5EF4-FFF2-40B4-BE49-F238E27FC236}">
                <a16:creationId xmlns:a16="http://schemas.microsoft.com/office/drawing/2014/main" id="{7AA89674-B502-690F-C729-1730A0E24AEF}"/>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pic>
        <p:nvPicPr>
          <p:cNvPr id="21507" name="Picture 3">
            <a:extLst>
              <a:ext uri="{FF2B5EF4-FFF2-40B4-BE49-F238E27FC236}">
                <a16:creationId xmlns:a16="http://schemas.microsoft.com/office/drawing/2014/main" id="{9AAB6991-5067-B442-3BCE-118B8571E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26" y="838200"/>
            <a:ext cx="3819525" cy="466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751DF3EA-57E4-083A-A520-C292CCB282A8}"/>
              </a:ext>
            </a:extLst>
          </p:cNvPr>
          <p:cNvSpPr/>
          <p:nvPr/>
        </p:nvSpPr>
        <p:spPr>
          <a:xfrm>
            <a:off x="3883026" y="838200"/>
            <a:ext cx="3819525" cy="4662488"/>
          </a:xfrm>
          <a:prstGeom prst="rect">
            <a:avLst/>
          </a:prstGeom>
          <a:solidFill>
            <a:schemeClr val="bg1">
              <a:lumMod val="75000"/>
              <a:alpha val="74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Image result for ABDOMEN XRAY">
            <a:extLst>
              <a:ext uri="{FF2B5EF4-FFF2-40B4-BE49-F238E27FC236}">
                <a16:creationId xmlns:a16="http://schemas.microsoft.com/office/drawing/2014/main" id="{C5BA093E-9E3F-EC77-99C7-9EC085EA2F7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pic>
        <p:nvPicPr>
          <p:cNvPr id="22531" name="Picture 3">
            <a:extLst>
              <a:ext uri="{FF2B5EF4-FFF2-40B4-BE49-F238E27FC236}">
                <a16:creationId xmlns:a16="http://schemas.microsoft.com/office/drawing/2014/main" id="{E894F8C1-E235-20CB-3705-E5C7275D7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26" y="838200"/>
            <a:ext cx="3819525" cy="466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FEB8E25-A247-13E7-F149-86DBC64F37AB}"/>
              </a:ext>
            </a:extLst>
          </p:cNvPr>
          <p:cNvSpPr/>
          <p:nvPr/>
        </p:nvSpPr>
        <p:spPr>
          <a:xfrm>
            <a:off x="3883026" y="838200"/>
            <a:ext cx="3819525" cy="4662488"/>
          </a:xfrm>
          <a:prstGeom prst="rect">
            <a:avLst/>
          </a:prstGeom>
          <a:solidFill>
            <a:schemeClr val="bg1">
              <a:lumMod val="65000"/>
              <a:alpha val="85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EC3663A-57B6-1603-1904-4B96370780AD}"/>
              </a:ext>
            </a:extLst>
          </p:cNvPr>
          <p:cNvSpPr/>
          <p:nvPr/>
        </p:nvSpPr>
        <p:spPr>
          <a:xfrm>
            <a:off x="5255260" y="1648870"/>
            <a:ext cx="4702848" cy="3560260"/>
          </a:xfrm>
          <a:prstGeom prst="rect">
            <a:avLst/>
          </a:prstGeom>
        </p:spPr>
        <p:txBody>
          <a:bodyPr vert="horz" lIns="91440" tIns="45720" rIns="91440" bIns="45720" rtlCol="0" anchor="ctr">
            <a:normAutofit/>
          </a:bodyPr>
          <a:lstStyle/>
          <a:p>
            <a:pPr>
              <a:lnSpc>
                <a:spcPct val="90000"/>
              </a:lnSpc>
              <a:spcAft>
                <a:spcPts val="600"/>
              </a:spcAft>
              <a:defRPr/>
            </a:pPr>
            <a:r>
              <a:rPr lang="en-US" sz="2000" b="1" dirty="0"/>
              <a:t>Beam Restrictors</a:t>
            </a:r>
          </a:p>
          <a:p>
            <a:pPr indent="-228600">
              <a:lnSpc>
                <a:spcPct val="90000"/>
              </a:lnSpc>
              <a:spcAft>
                <a:spcPts val="600"/>
              </a:spcAft>
              <a:buFont typeface="Arial" panose="020B0604020202020204" pitchFamily="34" charset="0"/>
              <a:buChar char="•"/>
              <a:defRPr/>
            </a:pPr>
            <a:r>
              <a:rPr lang="en-US" sz="2000" dirty="0"/>
              <a:t>Basically, three types of beam-restricting devices are used:</a:t>
            </a:r>
          </a:p>
          <a:p>
            <a:pPr indent="-228600">
              <a:lnSpc>
                <a:spcPct val="90000"/>
              </a:lnSpc>
              <a:spcAft>
                <a:spcPts val="600"/>
              </a:spcAft>
              <a:buFont typeface="Arial" panose="020B0604020202020204" pitchFamily="34" charset="0"/>
              <a:buChar char="•"/>
              <a:defRPr/>
            </a:pPr>
            <a:endParaRPr lang="en-US" sz="2000" dirty="0"/>
          </a:p>
          <a:p>
            <a:pPr indent="-228600">
              <a:lnSpc>
                <a:spcPct val="90000"/>
              </a:lnSpc>
              <a:spcAft>
                <a:spcPts val="600"/>
              </a:spcAft>
              <a:buFont typeface="Arial" panose="020B0604020202020204" pitchFamily="34" charset="0"/>
              <a:buChar char="•"/>
              <a:defRPr/>
            </a:pPr>
            <a:endParaRPr lang="en-US" sz="2000" dirty="0"/>
          </a:p>
          <a:p>
            <a:pPr marL="342900" indent="-228600">
              <a:lnSpc>
                <a:spcPct val="90000"/>
              </a:lnSpc>
              <a:spcAft>
                <a:spcPts val="600"/>
              </a:spcAft>
              <a:buFont typeface="Arial" panose="020B0604020202020204" pitchFamily="34" charset="0"/>
              <a:buChar char="•"/>
              <a:defRPr/>
            </a:pPr>
            <a:r>
              <a:rPr lang="en-US" sz="2000" dirty="0"/>
              <a:t> The aperture diaphragm</a:t>
            </a:r>
          </a:p>
          <a:p>
            <a:pPr marL="342900" indent="-228600">
              <a:lnSpc>
                <a:spcPct val="90000"/>
              </a:lnSpc>
              <a:spcAft>
                <a:spcPts val="600"/>
              </a:spcAft>
              <a:buFont typeface="Arial" panose="020B0604020202020204" pitchFamily="34" charset="0"/>
              <a:buChar char="•"/>
              <a:defRPr/>
            </a:pPr>
            <a:endParaRPr lang="en-US" sz="2000" dirty="0"/>
          </a:p>
          <a:p>
            <a:pPr marL="342900" indent="-228600">
              <a:lnSpc>
                <a:spcPct val="90000"/>
              </a:lnSpc>
              <a:spcAft>
                <a:spcPts val="600"/>
              </a:spcAft>
              <a:buFont typeface="Arial" panose="020B0604020202020204" pitchFamily="34" charset="0"/>
              <a:buChar char="•"/>
              <a:defRPr/>
            </a:pPr>
            <a:r>
              <a:rPr lang="en-US" sz="2000" dirty="0"/>
              <a:t> Cones or cylinders</a:t>
            </a:r>
          </a:p>
          <a:p>
            <a:pPr marL="342900" indent="-228600">
              <a:lnSpc>
                <a:spcPct val="90000"/>
              </a:lnSpc>
              <a:spcAft>
                <a:spcPts val="600"/>
              </a:spcAft>
              <a:buFont typeface="Arial" panose="020B0604020202020204" pitchFamily="34" charset="0"/>
              <a:buChar char="•"/>
              <a:defRPr/>
            </a:pPr>
            <a:endParaRPr lang="en-US" sz="2000" dirty="0"/>
          </a:p>
          <a:p>
            <a:pPr marL="342900" indent="-228600">
              <a:lnSpc>
                <a:spcPct val="90000"/>
              </a:lnSpc>
              <a:spcAft>
                <a:spcPts val="600"/>
              </a:spcAft>
              <a:buFont typeface="Arial" panose="020B0604020202020204" pitchFamily="34" charset="0"/>
              <a:buChar char="•"/>
              <a:defRPr/>
            </a:pPr>
            <a:r>
              <a:rPr lang="en-US" sz="2000" dirty="0"/>
              <a:t>The variable-aperture collimator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3" name="Freeform: Shape 26632">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5" name="Right Triangle 26634">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a:extLst>
              <a:ext uri="{FF2B5EF4-FFF2-40B4-BE49-F238E27FC236}">
                <a16:creationId xmlns:a16="http://schemas.microsoft.com/office/drawing/2014/main" id="{E0EA03ED-73E7-C04E-CDF8-EE944BA44F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596" y="918546"/>
            <a:ext cx="3049842"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1" name="Picture 3">
            <a:extLst>
              <a:ext uri="{FF2B5EF4-FFF2-40B4-BE49-F238E27FC236}">
                <a16:creationId xmlns:a16="http://schemas.microsoft.com/office/drawing/2014/main" id="{4DF3BF27-4EFE-7644-ADB3-AD51B7C9AE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675" y="1778077"/>
            <a:ext cx="5474323" cy="32982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8" name="Right Triangle 2765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60" name="Rectangle 27659">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1">
            <a:extLst>
              <a:ext uri="{FF2B5EF4-FFF2-40B4-BE49-F238E27FC236}">
                <a16:creationId xmlns:a16="http://schemas.microsoft.com/office/drawing/2014/main" id="{5AFFA213-40B0-0515-4006-22D816904BE7}"/>
              </a:ext>
            </a:extLst>
          </p:cNvPr>
          <p:cNvSpPr>
            <a:spLocks noChangeArrowheads="1"/>
          </p:cNvSpPr>
          <p:nvPr/>
        </p:nvSpPr>
        <p:spPr bwMode="auto">
          <a:xfrm>
            <a:off x="6889832" y="2998278"/>
            <a:ext cx="4114773" cy="18937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altLang="en-US" sz="2000" b="1" dirty="0">
                <a:latin typeface="+mn-lt"/>
              </a:rPr>
              <a:t>Aperture diaphragm is a fixed lead opening designed for a fixed image receptor size and constant source-to-image receptor distance </a:t>
            </a:r>
            <a:endParaRPr lang="en-US" altLang="en-US" sz="2000"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radiologic figure of a skeleton">
            <a:extLst>
              <a:ext uri="{FF2B5EF4-FFF2-40B4-BE49-F238E27FC236}">
                <a16:creationId xmlns:a16="http://schemas.microsoft.com/office/drawing/2014/main" id="{79EC88C2-9182-0D0E-DB5C-D3148FE330ED}"/>
              </a:ext>
            </a:extLst>
          </p:cNvPr>
          <p:cNvPicPr>
            <a:picLocks noChangeAspect="1"/>
          </p:cNvPicPr>
          <p:nvPr/>
        </p:nvPicPr>
        <p:blipFill>
          <a:blip r:embed="rId2"/>
          <a:srcRect l="47737" r="-1" b="-1"/>
          <a:stretch>
            <a:fillRect/>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239731-79A5-EB14-D583-334F9F5FD20D}"/>
              </a:ext>
            </a:extLst>
          </p:cNvPr>
          <p:cNvSpPr txBox="1"/>
          <p:nvPr/>
        </p:nvSpPr>
        <p:spPr>
          <a:xfrm>
            <a:off x="6115317" y="2743200"/>
            <a:ext cx="5247340" cy="3496878"/>
          </a:xfrm>
          <a:prstGeom prst="rect">
            <a:avLst/>
          </a:prstGeom>
        </p:spPr>
        <p:txBody>
          <a:bodyPr vert="horz" lIns="91440" tIns="45720" rIns="91440" bIns="45720" rtlCol="0" anchor="ctr">
            <a:normAutofit/>
          </a:bodyPr>
          <a:lstStyle/>
          <a:p>
            <a:pPr>
              <a:lnSpc>
                <a:spcPct val="90000"/>
              </a:lnSpc>
              <a:spcAft>
                <a:spcPts val="600"/>
              </a:spcAft>
            </a:pPr>
            <a:r>
              <a:rPr lang="en-US" sz="2000" dirty="0"/>
              <a:t>In digital radiography, two types of x-rays contribute to image formation and contrast: those that pass through the patient without interacting, and those scattered within the patient through Compton interaction. The x-rays that emerge from the patient are referred to as </a:t>
            </a:r>
            <a:r>
              <a:rPr lang="en-US" sz="2000" b="1" dirty="0"/>
              <a:t>remnant radiation</a:t>
            </a:r>
            <a:r>
              <a:rPr lang="en-US" sz="2000" dirty="0"/>
              <a:t>, and the portion that reaches and interacts with the digital detector is known as </a:t>
            </a:r>
            <a:r>
              <a:rPr lang="en-US" sz="2000" b="1" dirty="0"/>
              <a:t>image-forming radiation</a:t>
            </a:r>
            <a:r>
              <a:rPr lang="en-US" sz="2000" dirty="0"/>
              <a:t>, responsible for producing the final image displayed on the monitor.</a:t>
            </a:r>
          </a:p>
        </p:txBody>
      </p:sp>
    </p:spTree>
    <p:extLst>
      <p:ext uri="{BB962C8B-B14F-4D97-AF65-F5344CB8AC3E}">
        <p14:creationId xmlns:p14="http://schemas.microsoft.com/office/powerpoint/2010/main" val="4255488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79" name="Rectangle 2867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81" name="Freeform: Shape 2868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683" name="Right Triangle 2868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674" name="Picture 2">
            <a:extLst>
              <a:ext uri="{FF2B5EF4-FFF2-40B4-BE49-F238E27FC236}">
                <a16:creationId xmlns:a16="http://schemas.microsoft.com/office/drawing/2014/main" id="{8A41500C-0DF7-9378-BAAE-932B4BBFBA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0922" y="918546"/>
            <a:ext cx="3809190"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9" name="Right Triangle 3072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31" name="Rectangle 3073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1">
            <a:extLst>
              <a:ext uri="{FF2B5EF4-FFF2-40B4-BE49-F238E27FC236}">
                <a16:creationId xmlns:a16="http://schemas.microsoft.com/office/drawing/2014/main" id="{530FAECF-29DD-8CB7-A2E1-27802FFB822E}"/>
              </a:ext>
            </a:extLst>
          </p:cNvPr>
          <p:cNvSpPr>
            <a:spLocks noChangeArrowheads="1"/>
          </p:cNvSpPr>
          <p:nvPr/>
        </p:nvSpPr>
        <p:spPr bwMode="auto">
          <a:xfrm>
            <a:off x="1285240" y="2969469"/>
            <a:ext cx="8074815" cy="28003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indent="-228600" eaLnBrk="1" hangingPunct="1">
              <a:lnSpc>
                <a:spcPct val="90000"/>
              </a:lnSpc>
              <a:spcBef>
                <a:spcPct val="0"/>
              </a:spcBef>
              <a:spcAft>
                <a:spcPts val="600"/>
              </a:spcAft>
              <a:buClrTx/>
              <a:buFont typeface="Arial" panose="020B0604020202020204" pitchFamily="34" charset="0"/>
              <a:buChar char="•"/>
            </a:pPr>
            <a:r>
              <a:rPr lang="en-US" sz="2200">
                <a:latin typeface="+mn-lt"/>
              </a:rPr>
              <a:t>Cones and cylinders are both types of beam-restricting devices that function similarly to aperture diaphragms but include an extended metal flange. This flange may be shaped as a cone or a cylinder and can vary in length. Some designs are telescopic, allowing the length to be adjusted for different field sizes and procedures. Like aperture diaphragms, cones and cylinders are simple to use—they attach directly below the x-ray tube window to help limit the beam and reduce scatter radiation.</a:t>
            </a:r>
            <a:endParaRPr lang="en-US" altLang="en-US" sz="220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7" name="Picture 2">
            <a:extLst>
              <a:ext uri="{FF2B5EF4-FFF2-40B4-BE49-F238E27FC236}">
                <a16:creationId xmlns:a16="http://schemas.microsoft.com/office/drawing/2014/main" id="{CC1794CE-DF4E-E252-3A96-D914709526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675" y="1764390"/>
            <a:ext cx="5474323" cy="33256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4" name="Right Triangle 3175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56" name="Rectangle 31755">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1">
            <a:extLst>
              <a:ext uri="{FF2B5EF4-FFF2-40B4-BE49-F238E27FC236}">
                <a16:creationId xmlns:a16="http://schemas.microsoft.com/office/drawing/2014/main" id="{F260C413-86DA-41E6-4026-73A87660CD6E}"/>
              </a:ext>
            </a:extLst>
          </p:cNvPr>
          <p:cNvSpPr>
            <a:spLocks noChangeArrowheads="1"/>
          </p:cNvSpPr>
          <p:nvPr/>
        </p:nvSpPr>
        <p:spPr bwMode="auto">
          <a:xfrm>
            <a:off x="6889832" y="2998278"/>
            <a:ext cx="4114773" cy="18937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altLang="en-US" sz="1600" dirty="0">
                <a:latin typeface="+mn-lt"/>
              </a:rPr>
              <a:t>Cones and cylinders limit </a:t>
            </a:r>
            <a:r>
              <a:rPr lang="en-US" altLang="en-US" sz="1600" dirty="0" err="1">
                <a:latin typeface="+mn-lt"/>
              </a:rPr>
              <a:t>unsharpness</a:t>
            </a:r>
            <a:r>
              <a:rPr lang="en-US" altLang="en-US" sz="1600" dirty="0">
                <a:latin typeface="+mn-lt"/>
              </a:rPr>
              <a:t> surrounding the radiographic image more than aperture diaphragms do, with cylinders accomplishing this task slightly better than </a:t>
            </a:r>
            <a:r>
              <a:rPr lang="en-US" altLang="en-US" sz="1600" b="1" dirty="0">
                <a:latin typeface="+mn-lt"/>
              </a:rPr>
              <a:t>cones</a:t>
            </a:r>
            <a:r>
              <a:rPr lang="en-US" altLang="en-US" sz="1600" dirty="0">
                <a:latin typeface="+mn-lt"/>
              </a:rPr>
              <a:t>. However, they are limited in terms of the sizes that are available, and they are not necessarily interchangeable among tube housings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5" name="Rectangle 3277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7" name="Freeform: Shape 3277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79" name="Right Triangle 3277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0" name="Picture 2">
            <a:extLst>
              <a:ext uri="{FF2B5EF4-FFF2-40B4-BE49-F238E27FC236}">
                <a16:creationId xmlns:a16="http://schemas.microsoft.com/office/drawing/2014/main" id="{435C04F1-7E9A-C209-7395-3C12EA2822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3665" y="918546"/>
            <a:ext cx="3323705"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1" name="Freeform: Shape 3380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803" name="Right Triangle 3380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794" name="Picture 2">
            <a:extLst>
              <a:ext uri="{FF2B5EF4-FFF2-40B4-BE49-F238E27FC236}">
                <a16:creationId xmlns:a16="http://schemas.microsoft.com/office/drawing/2014/main" id="{3A2C33C0-4206-06F1-EABE-063554127E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3834" y="918546"/>
            <a:ext cx="6363366"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4" name="Rectangle 3482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a:extLst>
              <a:ext uri="{FF2B5EF4-FFF2-40B4-BE49-F238E27FC236}">
                <a16:creationId xmlns:a16="http://schemas.microsoft.com/office/drawing/2014/main" id="{A6FBDC0F-80CA-D79F-8780-C5820410D2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675" y="1682276"/>
            <a:ext cx="5474323" cy="34898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26" name="Right Triangle 3482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28" name="Rectangle 34827">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1">
            <a:extLst>
              <a:ext uri="{FF2B5EF4-FFF2-40B4-BE49-F238E27FC236}">
                <a16:creationId xmlns:a16="http://schemas.microsoft.com/office/drawing/2014/main" id="{21F5FD24-DFE4-6044-5B09-D3DE35E2CCD1}"/>
              </a:ext>
            </a:extLst>
          </p:cNvPr>
          <p:cNvSpPr>
            <a:spLocks noChangeArrowheads="1"/>
          </p:cNvSpPr>
          <p:nvPr/>
        </p:nvSpPr>
        <p:spPr bwMode="auto">
          <a:xfrm>
            <a:off x="6889832" y="2998278"/>
            <a:ext cx="4114773" cy="18937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altLang="en-US" sz="2000" b="1" dirty="0">
                <a:latin typeface="+mn-lt"/>
              </a:rPr>
              <a:t>Images with and without a Cylinder. Radiograph of the frontal and maxillary sinuses. </a:t>
            </a:r>
          </a:p>
          <a:p>
            <a:pPr eaLnBrk="1" hangingPunct="1">
              <a:lnSpc>
                <a:spcPct val="90000"/>
              </a:lnSpc>
              <a:spcBef>
                <a:spcPct val="0"/>
              </a:spcBef>
              <a:spcAft>
                <a:spcPts val="600"/>
              </a:spcAft>
              <a:buClrTx/>
              <a:buNone/>
            </a:pPr>
            <a:r>
              <a:rPr lang="en-US" altLang="en-US" sz="2000" b="1" dirty="0">
                <a:latin typeface="+mn-lt"/>
              </a:rPr>
              <a:t>A, Not using a cylinder. B, Using a cylinder.</a:t>
            </a:r>
            <a:endParaRPr lang="en-US" altLang="en-US" sz="2000" dirty="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8" name="Rectangle 3584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0" name="Right Triangle 3584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52" name="Rectangle 3585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3" name="Picture 2">
            <a:extLst>
              <a:ext uri="{FF2B5EF4-FFF2-40B4-BE49-F238E27FC236}">
                <a16:creationId xmlns:a16="http://schemas.microsoft.com/office/drawing/2014/main" id="{F0B4F859-EA52-F41B-6A28-871028C2DC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6957" y="1188637"/>
            <a:ext cx="3486784" cy="45578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Rectangle 1">
            <a:extLst>
              <a:ext uri="{FF2B5EF4-FFF2-40B4-BE49-F238E27FC236}">
                <a16:creationId xmlns:a16="http://schemas.microsoft.com/office/drawing/2014/main" id="{84B81910-DD60-BAC7-7607-177948940320}"/>
              </a:ext>
            </a:extLst>
          </p:cNvPr>
          <p:cNvSpPr>
            <a:spLocks noChangeArrowheads="1"/>
          </p:cNvSpPr>
          <p:nvPr/>
        </p:nvSpPr>
        <p:spPr bwMode="auto">
          <a:xfrm>
            <a:off x="5255260" y="2998278"/>
            <a:ext cx="4428236" cy="27281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altLang="en-US" sz="2000" b="1" dirty="0">
                <a:latin typeface="+mn-lt"/>
              </a:rPr>
              <a:t>Variable Aperture Collimator</a:t>
            </a:r>
          </a:p>
          <a:p>
            <a:pPr indent="-228600" eaLnBrk="1" hangingPunct="1">
              <a:lnSpc>
                <a:spcPct val="90000"/>
              </a:lnSpc>
              <a:spcBef>
                <a:spcPct val="0"/>
              </a:spcBef>
              <a:spcAft>
                <a:spcPts val="600"/>
              </a:spcAft>
              <a:buClrTx/>
              <a:buFont typeface="Arial" panose="020B0604020202020204" pitchFamily="34" charset="0"/>
              <a:buChar char="•"/>
            </a:pPr>
            <a:endParaRPr lang="en-US" altLang="en-US" sz="2000" b="1" dirty="0">
              <a:latin typeface="+mn-lt"/>
            </a:endParaRPr>
          </a:p>
          <a:p>
            <a:pPr indent="-228600" eaLnBrk="1" hangingPunct="1">
              <a:lnSpc>
                <a:spcPct val="90000"/>
              </a:lnSpc>
              <a:spcBef>
                <a:spcPct val="0"/>
              </a:spcBef>
              <a:spcAft>
                <a:spcPts val="600"/>
              </a:spcAft>
              <a:buClrTx/>
              <a:buFont typeface="Arial" panose="020B0604020202020204" pitchFamily="34" charset="0"/>
              <a:buChar char="•"/>
            </a:pPr>
            <a:r>
              <a:rPr lang="en-US" altLang="en-US" sz="2000" dirty="0">
                <a:latin typeface="+mn-lt"/>
              </a:rPr>
              <a:t>The light-localizing variable-aperture collimator is the most commonly used beam-restricting device in radiography.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3DA62CEF-FF71-31CC-2031-73F039548FF4}"/>
              </a:ext>
            </a:extLst>
          </p:cNvPr>
          <p:cNvGraphicFramePr>
            <a:graphicFrameLocks noGrp="1"/>
          </p:cNvGraphicFramePr>
          <p:nvPr>
            <p:extLst>
              <p:ext uri="{D42A27DB-BD31-4B8C-83A1-F6EECF244321}">
                <p14:modId xmlns:p14="http://schemas.microsoft.com/office/powerpoint/2010/main" val="2907007200"/>
              </p:ext>
            </p:extLst>
          </p:nvPr>
        </p:nvGraphicFramePr>
        <p:xfrm>
          <a:off x="892830" y="228600"/>
          <a:ext cx="10330140" cy="4953002"/>
        </p:xfrm>
        <a:graphic>
          <a:graphicData uri="http://schemas.openxmlformats.org/drawingml/2006/table">
            <a:tbl>
              <a:tblPr firstRow="1" bandRow="1">
                <a:noFill/>
              </a:tblPr>
              <a:tblGrid>
                <a:gridCol w="5014160">
                  <a:extLst>
                    <a:ext uri="{9D8B030D-6E8A-4147-A177-3AD203B41FA5}">
                      <a16:colId xmlns:a16="http://schemas.microsoft.com/office/drawing/2014/main" val="20000"/>
                    </a:ext>
                  </a:extLst>
                </a:gridCol>
                <a:gridCol w="5315980">
                  <a:extLst>
                    <a:ext uri="{9D8B030D-6E8A-4147-A177-3AD203B41FA5}">
                      <a16:colId xmlns:a16="http://schemas.microsoft.com/office/drawing/2014/main" val="20001"/>
                    </a:ext>
                  </a:extLst>
                </a:gridCol>
              </a:tblGrid>
              <a:tr h="994974">
                <a:tc>
                  <a:txBody>
                    <a:bodyPr/>
                    <a:lstStyle/>
                    <a:p>
                      <a:pPr algn="ctr"/>
                      <a:r>
                        <a:rPr lang="en-US" sz="2900" b="0" cap="all" spc="150">
                          <a:solidFill>
                            <a:schemeClr val="lt1"/>
                          </a:solidFill>
                        </a:rPr>
                        <a:t>Increased Factor</a:t>
                      </a:r>
                    </a:p>
                  </a:txBody>
                  <a:tcPr marL="246010" marR="246010" marT="246010" marB="246010" anchor="ctr">
                    <a:lnL w="12700" cmpd="sng">
                      <a:noFill/>
                    </a:lnL>
                    <a:lnR w="12700" cmpd="sng">
                      <a:noFill/>
                    </a:lnR>
                    <a:lnT w="12700" cmpd="sng">
                      <a:noFill/>
                    </a:lnT>
                    <a:lnB w="38100" cmpd="sng">
                      <a:noFill/>
                    </a:lnB>
                    <a:solidFill>
                      <a:srgbClr val="505356"/>
                    </a:solidFill>
                  </a:tcPr>
                </a:tc>
                <a:tc>
                  <a:txBody>
                    <a:bodyPr/>
                    <a:lstStyle/>
                    <a:p>
                      <a:pPr algn="ctr"/>
                      <a:r>
                        <a:rPr lang="en-US" sz="2900" b="0" cap="all" spc="150">
                          <a:solidFill>
                            <a:schemeClr val="lt1"/>
                          </a:solidFill>
                        </a:rPr>
                        <a:t>Result</a:t>
                      </a:r>
                    </a:p>
                  </a:txBody>
                  <a:tcPr marL="246010" marR="246010" marT="246010" marB="246010" anchor="ct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0000"/>
                  </a:ext>
                </a:extLst>
              </a:tr>
              <a:tr h="1979014">
                <a:tc>
                  <a:txBody>
                    <a:bodyPr/>
                    <a:lstStyle/>
                    <a:p>
                      <a:r>
                        <a:rPr lang="en-US" sz="2300" cap="none" spc="0">
                          <a:solidFill>
                            <a:schemeClr val="tx1"/>
                          </a:solidFill>
                        </a:rPr>
                        <a:t>Collimation</a:t>
                      </a:r>
                    </a:p>
                  </a:txBody>
                  <a:tcPr marL="246010" marR="246010" marT="246010" marB="246010" anchor="ctr">
                    <a:lnL w="12700" cmpd="sng">
                      <a:noFill/>
                      <a:prstDash val="solid"/>
                    </a:lnL>
                    <a:lnR w="12700" cmpd="sng">
                      <a:noFill/>
                      <a:prstDash val="solid"/>
                    </a:lnR>
                    <a:lnT w="38100" cmpd="sng">
                      <a:noFill/>
                    </a:lnT>
                    <a:lnB w="12700" cmpd="sng">
                      <a:noFill/>
                      <a:prstDash val="solid"/>
                    </a:lnB>
                    <a:noFill/>
                  </a:tcPr>
                </a:tc>
                <a:tc>
                  <a:txBody>
                    <a:bodyPr/>
                    <a:lstStyle/>
                    <a:p>
                      <a:r>
                        <a:rPr lang="en-US" sz="2300" cap="none" spc="0">
                          <a:solidFill>
                            <a:schemeClr val="tx1"/>
                          </a:solidFill>
                        </a:rPr>
                        <a:t>Patient dose </a:t>
                      </a:r>
                      <a:r>
                        <a:rPr lang="en-US" sz="2300" b="1" cap="none" spc="0">
                          <a:solidFill>
                            <a:schemeClr val="tx1"/>
                          </a:solidFill>
                        </a:rPr>
                        <a:t>decreases</a:t>
                      </a:r>
                      <a:r>
                        <a:rPr lang="en-US" sz="2300" cap="none" spc="0">
                          <a:solidFill>
                            <a:schemeClr val="tx1"/>
                          </a:solidFill>
                        </a:rPr>
                        <a:t>.</a:t>
                      </a:r>
                    </a:p>
                    <a:p>
                      <a:r>
                        <a:rPr lang="en-US" sz="2300" cap="none" spc="0">
                          <a:solidFill>
                            <a:schemeClr val="tx1"/>
                          </a:solidFill>
                        </a:rPr>
                        <a:t>Scatter radiation </a:t>
                      </a:r>
                      <a:r>
                        <a:rPr lang="en-US" sz="2300" b="1" cap="none" spc="0">
                          <a:solidFill>
                            <a:schemeClr val="tx1"/>
                          </a:solidFill>
                        </a:rPr>
                        <a:t>decreases</a:t>
                      </a:r>
                      <a:r>
                        <a:rPr lang="en-US" sz="2300" cap="none" spc="0">
                          <a:solidFill>
                            <a:schemeClr val="tx1"/>
                          </a:solidFill>
                        </a:rPr>
                        <a:t>.</a:t>
                      </a:r>
                    </a:p>
                    <a:p>
                      <a:r>
                        <a:rPr lang="en-US" sz="2300" cap="none" spc="0">
                          <a:solidFill>
                            <a:schemeClr val="tx1"/>
                          </a:solidFill>
                        </a:rPr>
                        <a:t>Radiographic contrast </a:t>
                      </a:r>
                      <a:r>
                        <a:rPr lang="en-US" sz="2300" b="1" cap="none" spc="0">
                          <a:solidFill>
                            <a:schemeClr val="tx1"/>
                          </a:solidFill>
                        </a:rPr>
                        <a:t>increases</a:t>
                      </a:r>
                      <a:r>
                        <a:rPr lang="en-US" sz="2300" cap="none" spc="0">
                          <a:solidFill>
                            <a:schemeClr val="tx1"/>
                          </a:solidFill>
                        </a:rPr>
                        <a:t>.</a:t>
                      </a:r>
                    </a:p>
                    <a:p>
                      <a:r>
                        <a:rPr lang="en-US" sz="2300" cap="none" spc="0">
                          <a:solidFill>
                            <a:schemeClr val="tx1"/>
                          </a:solidFill>
                        </a:rPr>
                        <a:t>Digital: Quantum noise </a:t>
                      </a:r>
                      <a:r>
                        <a:rPr lang="en-US" sz="2300" b="1" cap="none" spc="0">
                          <a:solidFill>
                            <a:schemeClr val="tx1"/>
                          </a:solidFill>
                        </a:rPr>
                        <a:t>increases</a:t>
                      </a:r>
                      <a:r>
                        <a:rPr lang="en-US" sz="2300" cap="none" spc="0">
                          <a:solidFill>
                            <a:schemeClr val="tx1"/>
                          </a:solidFill>
                        </a:rPr>
                        <a:t>.</a:t>
                      </a:r>
                    </a:p>
                  </a:txBody>
                  <a:tcPr marL="246010" marR="246010" marT="246010" marB="246010"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001"/>
                  </a:ext>
                </a:extLst>
              </a:tr>
              <a:tr h="1979014">
                <a:tc>
                  <a:txBody>
                    <a:bodyPr/>
                    <a:lstStyle/>
                    <a:p>
                      <a:r>
                        <a:rPr lang="en-US" sz="2300" cap="none" spc="0">
                          <a:solidFill>
                            <a:schemeClr val="tx1"/>
                          </a:solidFill>
                        </a:rPr>
                        <a:t>Field Size</a:t>
                      </a:r>
                    </a:p>
                  </a:txBody>
                  <a:tcPr marL="246010" marR="246010" marT="246010" marB="24601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2300" cap="none" spc="0">
                          <a:solidFill>
                            <a:schemeClr val="tx1"/>
                          </a:solidFill>
                        </a:rPr>
                        <a:t>Patient dose </a:t>
                      </a:r>
                      <a:r>
                        <a:rPr lang="en-US" sz="2300" b="1" cap="none" spc="0">
                          <a:solidFill>
                            <a:schemeClr val="tx1"/>
                          </a:solidFill>
                        </a:rPr>
                        <a:t>increases</a:t>
                      </a:r>
                      <a:r>
                        <a:rPr lang="en-US" sz="2300" cap="none" spc="0">
                          <a:solidFill>
                            <a:schemeClr val="tx1"/>
                          </a:solidFill>
                        </a:rPr>
                        <a:t>.</a:t>
                      </a:r>
                    </a:p>
                    <a:p>
                      <a:r>
                        <a:rPr lang="en-US" sz="2300" cap="none" spc="0">
                          <a:solidFill>
                            <a:schemeClr val="tx1"/>
                          </a:solidFill>
                        </a:rPr>
                        <a:t>Scatter radiation </a:t>
                      </a:r>
                      <a:r>
                        <a:rPr lang="en-US" sz="2300" b="1" cap="none" spc="0">
                          <a:solidFill>
                            <a:schemeClr val="tx1"/>
                          </a:solidFill>
                        </a:rPr>
                        <a:t>increases</a:t>
                      </a:r>
                      <a:r>
                        <a:rPr lang="en-US" sz="2300" cap="none" spc="0">
                          <a:solidFill>
                            <a:schemeClr val="tx1"/>
                          </a:solidFill>
                        </a:rPr>
                        <a:t>.</a:t>
                      </a:r>
                    </a:p>
                    <a:p>
                      <a:r>
                        <a:rPr lang="en-US" sz="2300" cap="none" spc="0">
                          <a:solidFill>
                            <a:schemeClr val="tx1"/>
                          </a:solidFill>
                        </a:rPr>
                        <a:t>Radiographic contrast </a:t>
                      </a:r>
                      <a:r>
                        <a:rPr lang="en-US" sz="2300" b="1" cap="none" spc="0">
                          <a:solidFill>
                            <a:schemeClr val="tx1"/>
                          </a:solidFill>
                        </a:rPr>
                        <a:t>decreases</a:t>
                      </a:r>
                      <a:r>
                        <a:rPr lang="en-US" sz="2300" cap="none" spc="0">
                          <a:solidFill>
                            <a:schemeClr val="tx1"/>
                          </a:solidFill>
                        </a:rPr>
                        <a:t>.</a:t>
                      </a:r>
                    </a:p>
                    <a:p>
                      <a:r>
                        <a:rPr lang="en-US" sz="2300" cap="none" spc="0">
                          <a:solidFill>
                            <a:schemeClr val="tx1"/>
                          </a:solidFill>
                        </a:rPr>
                        <a:t>Digital: Quantum noise </a:t>
                      </a:r>
                      <a:r>
                        <a:rPr lang="en-US" sz="2300" b="1" cap="none" spc="0">
                          <a:solidFill>
                            <a:schemeClr val="tx1"/>
                          </a:solidFill>
                        </a:rPr>
                        <a:t>decreases</a:t>
                      </a:r>
                      <a:r>
                        <a:rPr lang="en-US" sz="2300" cap="none" spc="0">
                          <a:solidFill>
                            <a:schemeClr val="tx1"/>
                          </a:solidFill>
                        </a:rPr>
                        <a:t>.</a:t>
                      </a:r>
                    </a:p>
                  </a:txBody>
                  <a:tcPr marL="246010" marR="246010" marT="246010" marB="246010"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7" name="Right Triangle 37896">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99" name="Rectangle 3789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1">
            <a:extLst>
              <a:ext uri="{FF2B5EF4-FFF2-40B4-BE49-F238E27FC236}">
                <a16:creationId xmlns:a16="http://schemas.microsoft.com/office/drawing/2014/main" id="{CD789C0E-5E60-7DCA-662F-78D2682CDC9A}"/>
              </a:ext>
            </a:extLst>
          </p:cNvPr>
          <p:cNvSpPr>
            <a:spLocks noChangeArrowheads="1"/>
          </p:cNvSpPr>
          <p:nvPr/>
        </p:nvSpPr>
        <p:spPr bwMode="auto">
          <a:xfrm>
            <a:off x="1285240" y="2969469"/>
            <a:ext cx="8074815" cy="28003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altLang="en-US" sz="2200" b="1" dirty="0">
                <a:latin typeface="+mn-lt"/>
              </a:rPr>
              <a:t>Patient Thickness</a:t>
            </a:r>
          </a:p>
          <a:p>
            <a:pPr indent="-228600" eaLnBrk="1" hangingPunct="1">
              <a:lnSpc>
                <a:spcPct val="90000"/>
              </a:lnSpc>
              <a:spcBef>
                <a:spcPct val="0"/>
              </a:spcBef>
              <a:spcAft>
                <a:spcPts val="600"/>
              </a:spcAft>
              <a:buClrTx/>
              <a:buFont typeface="Arial" panose="020B0604020202020204" pitchFamily="34" charset="0"/>
              <a:buChar char="•"/>
            </a:pPr>
            <a:endParaRPr lang="en-US" altLang="en-US" sz="2200" b="1" dirty="0">
              <a:latin typeface="+mn-lt"/>
            </a:endParaRPr>
          </a:p>
          <a:p>
            <a:pPr eaLnBrk="1" hangingPunct="1">
              <a:lnSpc>
                <a:spcPct val="90000"/>
              </a:lnSpc>
              <a:spcBef>
                <a:spcPct val="0"/>
              </a:spcBef>
              <a:spcAft>
                <a:spcPts val="600"/>
              </a:spcAft>
              <a:buClrTx/>
              <a:buNone/>
            </a:pPr>
            <a:r>
              <a:rPr lang="en-US" altLang="en-US" sz="2200" dirty="0">
                <a:latin typeface="+mn-lt"/>
              </a:rPr>
              <a:t>Imaging thick parts of the body results in more scatter radiation than imaging thin parts does. Compare a radiograph of the bony structures in an extremity with a radiograph of the bony structures of the chest or pelvis. Even when the two are taken with the same screen-film combination, the extremity radiograph will be much sharper because of the reduced amount of scatter radiation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19" name="Rectangle 3891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1" name="Freeform: Shape 3892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923" name="Right Triangle 3892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914" name="Picture 2">
            <a:extLst>
              <a:ext uri="{FF2B5EF4-FFF2-40B4-BE49-F238E27FC236}">
                <a16:creationId xmlns:a16="http://schemas.microsoft.com/office/drawing/2014/main" id="{AF8682D9-905E-8A12-9197-3E266F2DDC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5918" y="918546"/>
            <a:ext cx="5999198" cy="4979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386" name="TextBox 2">
            <a:extLst>
              <a:ext uri="{FF2B5EF4-FFF2-40B4-BE49-F238E27FC236}">
                <a16:creationId xmlns:a16="http://schemas.microsoft.com/office/drawing/2014/main" id="{5004DE5E-9450-7140-4616-C253B9F61728}"/>
              </a:ext>
            </a:extLst>
          </p:cNvPr>
          <p:cNvSpPr txBox="1">
            <a:spLocks noChangeArrowheads="1"/>
          </p:cNvSpPr>
          <p:nvPr/>
        </p:nvSpPr>
        <p:spPr bwMode="auto">
          <a:xfrm>
            <a:off x="761803" y="2470244"/>
            <a:ext cx="4080361" cy="37698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nSpc>
                <a:spcPct val="90000"/>
              </a:lnSpc>
              <a:spcAft>
                <a:spcPts val="600"/>
              </a:spcAft>
            </a:pPr>
            <a:r>
              <a:rPr lang="en-US" altLang="en-US" sz="2000" dirty="0">
                <a:latin typeface="+mn-lt"/>
                <a:cs typeface="+mn-cs"/>
              </a:rPr>
              <a:t>The Compton interaction, or Compton scattering, is a process in radiology and physics where an incoming X-ray photon collides with an outer shell electron in an atom, causing the photon to lose energy and change direction. When this happens, the electron is ejected from the atom (now called a </a:t>
            </a:r>
            <a:r>
              <a:rPr lang="en-US" altLang="en-US" sz="2000" i="1" dirty="0">
                <a:latin typeface="+mn-lt"/>
                <a:cs typeface="+mn-cs"/>
              </a:rPr>
              <a:t>recoil electron</a:t>
            </a:r>
            <a:r>
              <a:rPr lang="en-US" altLang="en-US" sz="2000" dirty="0">
                <a:latin typeface="+mn-lt"/>
                <a:cs typeface="+mn-cs"/>
              </a:rPr>
              <a:t>), and the scattered photon continues in a new direction with reduced energy.</a:t>
            </a:r>
          </a:p>
          <a:p>
            <a:pPr indent="-228600">
              <a:lnSpc>
                <a:spcPct val="90000"/>
              </a:lnSpc>
              <a:spcAft>
                <a:spcPts val="600"/>
              </a:spcAft>
              <a:buFont typeface="Arial" panose="020B0604020202020204" pitchFamily="34" charset="0"/>
              <a:buChar char="•"/>
            </a:pPr>
            <a:endParaRPr lang="en-US" altLang="en-US" sz="2000" dirty="0">
              <a:latin typeface="+mn-lt"/>
              <a:cs typeface="+mn-cs"/>
            </a:endParaRPr>
          </a:p>
        </p:txBody>
      </p:sp>
      <p:sp>
        <p:nvSpPr>
          <p:cNvPr id="16394" name="Rectangle 16393">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7" name="Picture 4">
            <a:extLst>
              <a:ext uri="{FF2B5EF4-FFF2-40B4-BE49-F238E27FC236}">
                <a16:creationId xmlns:a16="http://schemas.microsoft.com/office/drawing/2014/main" id="{5EF98516-4516-597A-1AE8-74F68645C0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141964"/>
            <a:ext cx="5334197" cy="4574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5" name="Right Triangle 3994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47" name="Rectangle 3994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1">
            <a:extLst>
              <a:ext uri="{FF2B5EF4-FFF2-40B4-BE49-F238E27FC236}">
                <a16:creationId xmlns:a16="http://schemas.microsoft.com/office/drawing/2014/main" id="{5B94F455-88C0-B89F-AB96-C202EE3292EF}"/>
              </a:ext>
            </a:extLst>
          </p:cNvPr>
          <p:cNvSpPr>
            <a:spLocks noChangeArrowheads="1"/>
          </p:cNvSpPr>
          <p:nvPr/>
        </p:nvSpPr>
        <p:spPr bwMode="auto">
          <a:xfrm>
            <a:off x="955787" y="1935669"/>
            <a:ext cx="10077525" cy="28003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lnSpc>
                <a:spcPct val="90000"/>
              </a:lnSpc>
              <a:spcBef>
                <a:spcPct val="0"/>
              </a:spcBef>
              <a:spcAft>
                <a:spcPts val="600"/>
              </a:spcAft>
              <a:buClrTx/>
              <a:buNone/>
            </a:pPr>
            <a:r>
              <a:rPr lang="en-US" dirty="0"/>
              <a:t>The radiologic technologist cannot control patient thickness, but understanding that scatter radiation increases with greater tissue thickness allows for proper image optimization. A high-quality radiograph can be achieved by selecting appropriate exposure factors and using scatter-reducing devices such as a compression paddle. Whenever possible, positioning the patient prone can also help reduce tissue thickness and minimize scatter, leading to improved image contrast and clarity.</a:t>
            </a:r>
            <a:endParaRPr lang="en-US" altLang="en-US"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0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003" name="Rectangle 4100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cxnSp>
        <p:nvCxnSpPr>
          <p:cNvPr id="41004" name="Straight Connector 41003">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2" name="Picture 4" descr="Compression Paddle 22 L Inch, lucit, Pneumatic, - McKesson">
            <a:extLst>
              <a:ext uri="{FF2B5EF4-FFF2-40B4-BE49-F238E27FC236}">
                <a16:creationId xmlns:a16="http://schemas.microsoft.com/office/drawing/2014/main" id="{79B7BC77-1F65-EFDA-8A16-D3DD799A92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33" y="1713854"/>
            <a:ext cx="4644528" cy="3251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4B3AEA-E828-F0DF-261F-EDA0C43C9411}"/>
              </a:ext>
            </a:extLst>
          </p:cNvPr>
          <p:cNvPicPr>
            <a:picLocks noChangeAspect="1"/>
          </p:cNvPicPr>
          <p:nvPr/>
        </p:nvPicPr>
        <p:blipFill>
          <a:blip r:embed="rId3"/>
          <a:stretch>
            <a:fillRect/>
          </a:stretch>
        </p:blipFill>
        <p:spPr>
          <a:xfrm>
            <a:off x="1497876" y="1249631"/>
            <a:ext cx="4077269" cy="396295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770" name="Picture 2" descr="In fluoroscopy and other medical imaging procedures, the compression device  plays a vital role in enhancing image quality and contrast. Here's how it  benefits the process: Improves Image Quality: By… | Lanmage">
            <a:extLst>
              <a:ext uri="{FF2B5EF4-FFF2-40B4-BE49-F238E27FC236}">
                <a16:creationId xmlns:a16="http://schemas.microsoft.com/office/drawing/2014/main" id="{C6888058-E8A6-CA90-FB83-3E381814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122" y="1285875"/>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7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1" name="Freeform: Shape 3380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803" name="Right Triangle 3380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1EEB181-F24A-E108-B02A-DEF06854F7B7}"/>
              </a:ext>
            </a:extLst>
          </p:cNvPr>
          <p:cNvPicPr>
            <a:picLocks noChangeAspect="1"/>
          </p:cNvPicPr>
          <p:nvPr/>
        </p:nvPicPr>
        <p:blipFill>
          <a:blip r:embed="rId2"/>
          <a:stretch>
            <a:fillRect/>
          </a:stretch>
        </p:blipFill>
        <p:spPr>
          <a:xfrm>
            <a:off x="1823119" y="1650744"/>
            <a:ext cx="5507792" cy="3370245"/>
          </a:xfrm>
          <a:prstGeom prst="rect">
            <a:avLst/>
          </a:prstGeom>
        </p:spPr>
      </p:pic>
    </p:spTree>
    <p:extLst>
      <p:ext uri="{BB962C8B-B14F-4D97-AF65-F5344CB8AC3E}">
        <p14:creationId xmlns:p14="http://schemas.microsoft.com/office/powerpoint/2010/main" val="7522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6"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538"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2540" name="Rectangle 22539">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1" name="Picture 4">
            <a:extLst>
              <a:ext uri="{FF2B5EF4-FFF2-40B4-BE49-F238E27FC236}">
                <a16:creationId xmlns:a16="http://schemas.microsoft.com/office/drawing/2014/main" id="{D49B2B2D-A663-14CD-CCA6-8EE35473E8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0644" y="1008842"/>
            <a:ext cx="5183380" cy="4341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a:extLst>
              <a:ext uri="{FF2B5EF4-FFF2-40B4-BE49-F238E27FC236}">
                <a16:creationId xmlns:a16="http://schemas.microsoft.com/office/drawing/2014/main" id="{663F8AB4-F94F-EDBE-76DB-4CD0FA1367D3}"/>
              </a:ext>
            </a:extLst>
          </p:cNvPr>
          <p:cNvSpPr txBox="1">
            <a:spLocks noChangeArrowheads="1"/>
          </p:cNvSpPr>
          <p:nvPr/>
        </p:nvSpPr>
        <p:spPr bwMode="auto">
          <a:xfrm>
            <a:off x="6816432" y="2470244"/>
            <a:ext cx="4554680" cy="37698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nSpc>
                <a:spcPct val="90000"/>
              </a:lnSpc>
              <a:spcAft>
                <a:spcPts val="600"/>
              </a:spcAft>
            </a:pPr>
            <a:r>
              <a:rPr lang="en-US" altLang="en-US" sz="2000" dirty="0">
                <a:latin typeface="+mn-lt"/>
                <a:cs typeface="+mn-cs"/>
              </a:rPr>
              <a:t>The photoelectric interaction, or photoelectric effect, is a type of interaction that occurs when an X-ray photon collides with an inner shell electron (typically K or L shell) in an atom. In this process, the photon is fully absorbed, and its energy is transferred to the electron, which is then ejected from the atom. This ejected electron is called a </a:t>
            </a:r>
            <a:r>
              <a:rPr lang="en-US" altLang="en-US" sz="2000" i="1" dirty="0">
                <a:latin typeface="+mn-lt"/>
                <a:cs typeface="+mn-cs"/>
              </a:rPr>
              <a:t>photoelectron</a:t>
            </a:r>
            <a:r>
              <a:rPr lang="en-US" altLang="en-US" sz="2000" dirty="0">
                <a:latin typeface="+mn-lt"/>
                <a:cs typeface="+mn-cs"/>
              </a:rPr>
              <a:t>.</a:t>
            </a:r>
          </a:p>
          <a:p>
            <a:pPr indent="-228600">
              <a:lnSpc>
                <a:spcPct val="90000"/>
              </a:lnSpc>
              <a:spcAft>
                <a:spcPts val="600"/>
              </a:spcAft>
              <a:buFont typeface="Arial" panose="020B0604020202020204" pitchFamily="34" charset="0"/>
              <a:buChar char="•"/>
            </a:pPr>
            <a:endParaRPr lang="en-US" altLang="en-US" sz="2000" dirty="0">
              <a:latin typeface="+mn-lt"/>
              <a:cs typeface="+mn-cs"/>
            </a:endParaRPr>
          </a:p>
          <a:p>
            <a:pPr indent="-228600">
              <a:lnSpc>
                <a:spcPct val="90000"/>
              </a:lnSpc>
              <a:spcAft>
                <a:spcPts val="600"/>
              </a:spcAft>
              <a:buFont typeface="Arial" panose="020B0604020202020204" pitchFamily="34" charset="0"/>
              <a:buChar char="•"/>
            </a:pPr>
            <a:endParaRPr lang="en-US" altLang="en-US" sz="2000" dirty="0">
              <a:latin typeface="+mn-lt"/>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22EDCE5E-2F68-E401-5AE0-56765FE6F458}"/>
              </a:ext>
            </a:extLst>
          </p:cNvPr>
          <p:cNvPicPr>
            <a:picLocks noChangeAspect="1"/>
          </p:cNvPicPr>
          <p:nvPr/>
        </p:nvPicPr>
        <p:blipFill>
          <a:blip r:embed="rId2">
            <a:extLst>
              <a:ext uri="{28A0092B-C50C-407E-A947-70E740481C1C}">
                <a14:useLocalDpi xmlns:a14="http://schemas.microsoft.com/office/drawing/2010/main" val="0"/>
              </a:ext>
            </a:extLst>
          </a:blip>
          <a:srcRect t="2175"/>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125074F-A245-1D17-FC95-7633A86B32E9}"/>
              </a:ext>
            </a:extLst>
          </p:cNvPr>
          <p:cNvSpPr txBox="1"/>
          <p:nvPr/>
        </p:nvSpPr>
        <p:spPr>
          <a:xfrm>
            <a:off x="7715322" y="1615336"/>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a:t>a – X-rays that are absorbed completely within the patient. They contribute to patient dose but not to image formation.</a:t>
            </a:r>
          </a:p>
          <a:p>
            <a:pPr indent="-228600">
              <a:lnSpc>
                <a:spcPct val="90000"/>
              </a:lnSpc>
              <a:spcAft>
                <a:spcPts val="600"/>
              </a:spcAft>
              <a:buFont typeface="Arial" panose="020B0604020202020204" pitchFamily="34" charset="0"/>
              <a:buChar char="•"/>
            </a:pPr>
            <a:r>
              <a:rPr lang="en-US" sz="1400" dirty="0"/>
              <a:t>b – X-rays that undergo partial attenuation within the patient and lose energy.</a:t>
            </a:r>
          </a:p>
          <a:p>
            <a:pPr indent="-228600">
              <a:lnSpc>
                <a:spcPct val="90000"/>
              </a:lnSpc>
              <a:spcAft>
                <a:spcPts val="600"/>
              </a:spcAft>
              <a:buFont typeface="Arial" panose="020B0604020202020204" pitchFamily="34" charset="0"/>
              <a:buChar char="•"/>
            </a:pPr>
            <a:r>
              <a:rPr lang="en-US" sz="1400" dirty="0"/>
              <a:t>c – X-rays that pass through the patient without interaction. These carry the true anatomical information and form the useful or image-forming radiation recorded by the detector.</a:t>
            </a:r>
          </a:p>
          <a:p>
            <a:pPr indent="-228600">
              <a:lnSpc>
                <a:spcPct val="90000"/>
              </a:lnSpc>
              <a:spcAft>
                <a:spcPts val="600"/>
              </a:spcAft>
              <a:buFont typeface="Arial" panose="020B0604020202020204" pitchFamily="34" charset="0"/>
              <a:buChar char="•"/>
            </a:pPr>
            <a:r>
              <a:rPr lang="en-US" sz="1400" dirty="0"/>
              <a:t>d – Scattered photons produced by Compton interaction. These travel in different directions and may reach the detector, adding unwanted signal (scatter noise) that reduces image contrast.</a:t>
            </a:r>
          </a:p>
        </p:txBody>
      </p:sp>
    </p:spTree>
    <p:extLst>
      <p:ext uri="{BB962C8B-B14F-4D97-AF65-F5344CB8AC3E}">
        <p14:creationId xmlns:p14="http://schemas.microsoft.com/office/powerpoint/2010/main" val="304641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D42A8EE0-46CC-B989-1199-5D89E1925827}"/>
              </a:ext>
            </a:extLst>
          </p:cNvPr>
          <p:cNvSpPr>
            <a:spLocks noChangeArrowheads="1"/>
          </p:cNvSpPr>
          <p:nvPr/>
        </p:nvSpPr>
        <p:spPr bwMode="auto">
          <a:xfrm>
            <a:off x="1927225" y="476250"/>
            <a:ext cx="8332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800"/>
              <a:t>Proper collimation of the x-ray beam has the primary effect of reducing patient dose by restricting the volume of irradiated tissue. Proper collimation also improves image contrast. Ideally, only those x-rays that do not interact with the patient should reach the image receptor.</a:t>
            </a:r>
          </a:p>
        </p:txBody>
      </p:sp>
      <p:pic>
        <p:nvPicPr>
          <p:cNvPr id="2" name="Picture 1">
            <a:extLst>
              <a:ext uri="{FF2B5EF4-FFF2-40B4-BE49-F238E27FC236}">
                <a16:creationId xmlns:a16="http://schemas.microsoft.com/office/drawing/2014/main" id="{483B5B1B-464B-5302-6CA6-632ACE123938}"/>
              </a:ext>
            </a:extLst>
          </p:cNvPr>
          <p:cNvPicPr>
            <a:picLocks noChangeAspect="1"/>
          </p:cNvPicPr>
          <p:nvPr/>
        </p:nvPicPr>
        <p:blipFill>
          <a:blip r:embed="rId2"/>
          <a:stretch>
            <a:fillRect/>
          </a:stretch>
        </p:blipFill>
        <p:spPr>
          <a:xfrm>
            <a:off x="3202674" y="2287705"/>
            <a:ext cx="5600131" cy="42000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83EBD9-F859-68FB-CCCD-3A76D3E1922A}"/>
              </a:ext>
            </a:extLst>
          </p:cNvPr>
          <p:cNvSpPr/>
          <p:nvPr/>
        </p:nvSpPr>
        <p:spPr>
          <a:xfrm>
            <a:off x="2008189" y="604839"/>
            <a:ext cx="8207375" cy="3140075"/>
          </a:xfrm>
          <a:prstGeom prst="rect">
            <a:avLst/>
          </a:prstGeom>
        </p:spPr>
        <p:txBody>
          <a:bodyPr>
            <a:spAutoFit/>
          </a:bodyPr>
          <a:lstStyle/>
          <a:p>
            <a:pPr>
              <a:defRPr/>
            </a:pPr>
            <a:r>
              <a:rPr lang="en-US" dirty="0">
                <a:latin typeface="Arial" charset="0"/>
                <a:cs typeface="Arial" charset="0"/>
              </a:rPr>
              <a:t>As scatter radiation increases, the radiograph loses contrast and appears gray and dull. Three primary factors influence the relative intensity of scatter radiation that reaches the image receptor:</a:t>
            </a:r>
          </a:p>
          <a:p>
            <a:pPr>
              <a:defRPr/>
            </a:pPr>
            <a:endParaRPr lang="en-US" dirty="0">
              <a:latin typeface="Arial" charset="0"/>
              <a:cs typeface="Arial" charset="0"/>
            </a:endParaRPr>
          </a:p>
          <a:p>
            <a:pPr>
              <a:defRPr/>
            </a:pPr>
            <a:endParaRPr lang="en-US" dirty="0">
              <a:latin typeface="Arial" charset="0"/>
              <a:cs typeface="Arial" charset="0"/>
            </a:endParaRPr>
          </a:p>
          <a:p>
            <a:pPr marL="342900" indent="-342900">
              <a:buFont typeface="+mj-lt"/>
              <a:buAutoNum type="arabicPeriod"/>
              <a:defRPr/>
            </a:pPr>
            <a:r>
              <a:rPr lang="en-US" dirty="0">
                <a:latin typeface="Arial" charset="0"/>
                <a:cs typeface="Arial" charset="0"/>
              </a:rPr>
              <a:t> </a:t>
            </a:r>
            <a:r>
              <a:rPr lang="en-US" dirty="0" err="1">
                <a:latin typeface="Arial" charset="0"/>
                <a:cs typeface="Arial" charset="0"/>
              </a:rPr>
              <a:t>kVp</a:t>
            </a:r>
            <a:endParaRPr lang="en-US" dirty="0">
              <a:latin typeface="Arial" charset="0"/>
              <a:cs typeface="Arial" charset="0"/>
            </a:endParaRPr>
          </a:p>
          <a:p>
            <a:pPr marL="342900" indent="-342900">
              <a:buFont typeface="+mj-lt"/>
              <a:buAutoNum type="arabicPeriod"/>
              <a:defRPr/>
            </a:pPr>
            <a:endParaRPr lang="en-US" dirty="0">
              <a:latin typeface="Arial" charset="0"/>
              <a:cs typeface="Arial" charset="0"/>
            </a:endParaRPr>
          </a:p>
          <a:p>
            <a:pPr marL="342900" indent="-342900">
              <a:buFont typeface="+mj-lt"/>
              <a:buAutoNum type="arabicPeriod"/>
              <a:defRPr/>
            </a:pPr>
            <a:r>
              <a:rPr lang="en-US" dirty="0">
                <a:latin typeface="Arial" charset="0"/>
                <a:cs typeface="Arial" charset="0"/>
              </a:rPr>
              <a:t> Field size </a:t>
            </a:r>
          </a:p>
          <a:p>
            <a:pPr marL="342900" indent="-342900">
              <a:buFont typeface="+mj-lt"/>
              <a:buAutoNum type="arabicPeriod"/>
              <a:defRPr/>
            </a:pPr>
            <a:endParaRPr lang="en-US" dirty="0">
              <a:latin typeface="Arial" charset="0"/>
              <a:cs typeface="Arial" charset="0"/>
            </a:endParaRPr>
          </a:p>
          <a:p>
            <a:pPr marL="342900" indent="-342900">
              <a:buFont typeface="+mj-lt"/>
              <a:buAutoNum type="arabicPeriod"/>
              <a:defRPr/>
            </a:pPr>
            <a:r>
              <a:rPr lang="en-US" dirty="0">
                <a:latin typeface="Arial" charset="0"/>
                <a:cs typeface="Arial" charset="0"/>
              </a:rPr>
              <a:t> Patient thickness</a:t>
            </a:r>
          </a:p>
          <a:p>
            <a:pPr marL="342900" indent="-342900">
              <a:buFont typeface="+mj-lt"/>
              <a:buAutoNum type="arabicPeriod"/>
              <a:defRPr/>
            </a:pPr>
            <a:endParaRPr lang="en-US" dirty="0">
              <a:latin typeface="Arial"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98839418-F0B3-A388-C6AD-6F434C531E81}"/>
              </a:ext>
            </a:extLst>
          </p:cNvPr>
          <p:cNvSpPr>
            <a:spLocks noChangeArrowheads="1"/>
          </p:cNvSpPr>
          <p:nvPr/>
        </p:nvSpPr>
        <p:spPr bwMode="auto">
          <a:xfrm>
            <a:off x="1944689" y="590550"/>
            <a:ext cx="83073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sz="1800" b="1"/>
              <a:t>kVp</a:t>
            </a:r>
          </a:p>
          <a:p>
            <a:pPr eaLnBrk="1" hangingPunct="1">
              <a:spcBef>
                <a:spcPct val="0"/>
              </a:spcBef>
              <a:buClrTx/>
              <a:buFontTx/>
              <a:buNone/>
            </a:pPr>
            <a:endParaRPr lang="en-US" altLang="en-US" sz="1800" b="1"/>
          </a:p>
          <a:p>
            <a:pPr eaLnBrk="1" hangingPunct="1">
              <a:spcBef>
                <a:spcPct val="0"/>
              </a:spcBef>
              <a:buClrTx/>
              <a:buFontTx/>
              <a:buNone/>
            </a:pPr>
            <a:r>
              <a:rPr lang="en-US" altLang="en-US" sz="1800"/>
              <a:t>As x-ray energy is increased, the absolute number of Compton interactions decreases, but the number of photoelectric interactions decreases much more rapidly. Therefore, the relative number of x-rays that undergo Compton interaction increases.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99D3B6FA-F315-93B4-B80E-94A58125E2CA}"/>
              </a:ext>
            </a:extLst>
          </p:cNvPr>
          <p:cNvSpPr>
            <a:spLocks noChangeArrowheads="1"/>
          </p:cNvSpPr>
          <p:nvPr/>
        </p:nvSpPr>
        <p:spPr bwMode="auto">
          <a:xfrm>
            <a:off x="2108200" y="1720851"/>
            <a:ext cx="8070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Char char="•"/>
              <a:defRPr sz="2400">
                <a:solidFill>
                  <a:schemeClr val="tx1"/>
                </a:solidFill>
                <a:latin typeface="Arial" panose="020B0604020202020204" pitchFamily="34" charset="0"/>
              </a:defRPr>
            </a:lvl1pPr>
            <a:lvl2pPr marL="742950" indent="-285750" eaLnBrk="0" hangingPunct="0">
              <a:spcBef>
                <a:spcPct val="20000"/>
              </a:spcBef>
              <a:buClr>
                <a:schemeClr val="tx1"/>
              </a:buClr>
              <a:buChar char="•"/>
              <a:defRPr sz="2400">
                <a:solidFill>
                  <a:schemeClr val="tx1"/>
                </a:solidFill>
                <a:latin typeface="Arial" panose="020B0604020202020204" pitchFamily="34" charset="0"/>
              </a:defRPr>
            </a:lvl2pPr>
            <a:lvl3pPr marL="1143000" indent="-228600" eaLnBrk="0" hangingPunct="0">
              <a:spcBef>
                <a:spcPct val="20000"/>
              </a:spcBef>
              <a:buClr>
                <a:schemeClr val="tx1"/>
              </a:buClr>
              <a:buChar char="•"/>
              <a:defRPr sz="2400">
                <a:solidFill>
                  <a:schemeClr val="tx1"/>
                </a:solidFill>
                <a:latin typeface="Arial" panose="020B0604020202020204" pitchFamily="34" charset="0"/>
              </a:defRPr>
            </a:lvl3pPr>
            <a:lvl4pPr marL="1600200" indent="-228600" eaLnBrk="0" hangingPunct="0">
              <a:spcBef>
                <a:spcPct val="20000"/>
              </a:spcBef>
              <a:buClr>
                <a:schemeClr val="tx1"/>
              </a:buClr>
              <a:buChar char="•"/>
              <a:defRPr sz="2400">
                <a:solidFill>
                  <a:schemeClr val="tx1"/>
                </a:solidFill>
                <a:latin typeface="Arial" panose="020B0604020202020204" pitchFamily="34" charset="0"/>
              </a:defRPr>
            </a:lvl4pPr>
            <a:lvl5pPr marL="2057400" indent="-228600" eaLnBrk="0" hangingPunct="0">
              <a:spcBef>
                <a:spcPct val="20000"/>
              </a:spcBef>
              <a:buClr>
                <a:schemeClr val="tx1"/>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400">
                <a:solidFill>
                  <a:schemeClr val="tx1"/>
                </a:solidFill>
                <a:latin typeface="Arial" panose="020B0604020202020204" pitchFamily="34" charset="0"/>
              </a:defRPr>
            </a:lvl9pPr>
          </a:lstStyle>
          <a:p>
            <a:pPr eaLnBrk="1" hangingPunct="1">
              <a:spcBef>
                <a:spcPct val="0"/>
              </a:spcBef>
              <a:buClrTx/>
              <a:buFontTx/>
              <a:buNone/>
            </a:pPr>
            <a:r>
              <a:rPr lang="en-US" altLang="en-US"/>
              <a:t>Approximately 1% of x-rays incident on the patient reach the image receptor.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1002</TotalTime>
  <Words>910</Words>
  <Application>Microsoft Office PowerPoint</Application>
  <PresentationFormat>Widescreen</PresentationFormat>
  <Paragraphs>60</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Konrad Stelmark</dc:creator>
  <cp:lastModifiedBy>Konrad Stelmark</cp:lastModifiedBy>
  <cp:revision>4</cp:revision>
  <dcterms:created xsi:type="dcterms:W3CDTF">2025-11-04T20:23:23Z</dcterms:created>
  <dcterms:modified xsi:type="dcterms:W3CDTF">2025-11-05T13:05:43Z</dcterms:modified>
</cp:coreProperties>
</file>