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60" r:id="rId4"/>
    <p:sldId id="261" r:id="rId5"/>
    <p:sldId id="259" r:id="rId6"/>
    <p:sldId id="262" r:id="rId7"/>
    <p:sldId id="313" r:id="rId8"/>
    <p:sldId id="314" r:id="rId9"/>
    <p:sldId id="315" r:id="rId10"/>
    <p:sldId id="316" r:id="rId11"/>
    <p:sldId id="263" r:id="rId12"/>
    <p:sldId id="264" r:id="rId13"/>
    <p:sldId id="265" r:id="rId14"/>
    <p:sldId id="266" r:id="rId15"/>
    <p:sldId id="267" r:id="rId16"/>
    <p:sldId id="268" r:id="rId17"/>
    <p:sldId id="271" r:id="rId18"/>
    <p:sldId id="272" r:id="rId19"/>
    <p:sldId id="306" r:id="rId20"/>
    <p:sldId id="308" r:id="rId21"/>
    <p:sldId id="307" r:id="rId22"/>
    <p:sldId id="309" r:id="rId23"/>
    <p:sldId id="310" r:id="rId24"/>
    <p:sldId id="311" r:id="rId25"/>
    <p:sldId id="312" r:id="rId26"/>
    <p:sldId id="273" r:id="rId27"/>
    <p:sldId id="317" r:id="rId28"/>
    <p:sldId id="318" r:id="rId29"/>
    <p:sldId id="276" r:id="rId30"/>
    <p:sldId id="320" r:id="rId31"/>
    <p:sldId id="319" r:id="rId32"/>
    <p:sldId id="269" r:id="rId33"/>
    <p:sldId id="303" r:id="rId34"/>
    <p:sldId id="283" r:id="rId35"/>
    <p:sldId id="322" r:id="rId36"/>
    <p:sldId id="321" r:id="rId37"/>
    <p:sldId id="305" r:id="rId38"/>
    <p:sldId id="27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3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D2284-9520-452B-B922-B9CC54ACFEFD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594C6-7CE5-48B3-9ED9-7EA46610C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5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594C6-7CE5-48B3-9ED9-7EA46610C3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8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3AD0-9479-3F6E-1A0B-2CE4A612D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A4913-5F86-D1F0-5A1E-616B5239F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0AA54-7A1C-53ED-4690-B0E5FCEB3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A8D92-0E72-3CE5-6B3B-9C57CA2E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52B77-E667-E3F8-BAFF-2C0C5A80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6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6FF1-237E-81AA-C7E0-723F117F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3AC7A-A7D2-45C5-3780-DB88C7D35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0BAB9-12DD-47B6-8BF7-862C68A8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047E6-2246-B876-D787-06D91673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97E3-D466-7FDA-2930-A7214843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7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50992-C152-BE33-C589-875A7BB37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B38902-59AD-A9C9-B254-0B534281B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89523-63E0-C122-88A2-CBEEA5BC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D03A9-6321-EF85-CD8F-2392FF5B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7C06D-BB4D-67F0-7199-B949E371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2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E59D3-FCD1-938C-1424-C05891CD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739E-1EB6-58DB-0CE4-691BE71F2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EB621-5559-7732-9B65-C3631B8B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65D69-DD65-6BF2-E7E2-BCB4E6E0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BAF7C-A72B-70D0-199B-63ADED44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1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90030-EE8E-AAC2-0C26-90401C8B9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32FA1-0BA7-CFAE-0BB8-E1E45C717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0A739-769D-09BF-2C1B-39552ADC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42F91-2475-3A97-02B2-1B3D38A0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1292C-F3B5-1DC8-07B8-8FF246E1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5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CBE0-A1D1-B1AD-99B8-AE99E9446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E49AE-BCE3-3185-3840-F0E150F34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8C041-CBA4-4848-4678-FAC7C0445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301BD-713A-B921-DB27-36B13874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38A95-7FD2-019E-B314-70A5216E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FB1C2-31A7-A7ED-FCC9-59BB8595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35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27A9-D044-B224-2417-7B6A4DF8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F7382-2D02-6EA6-264D-F620AE98B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75812-02DB-3934-5FE0-82507BDDA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D8096-8A05-A7DA-67EA-7E01017C9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A5EDA-8D37-AB88-C668-34F4031CD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222800-FE17-AC58-DB56-70C135E5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4393EE-E0E7-C2CA-9AAC-763657F1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E6D39D-339F-A4D1-AFD5-56C8A3A6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08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27DEF-0953-9B47-4609-5C676D39C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ADC7C-8BE8-BD93-2090-6C244A589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C6C07-6D7D-0E94-4B71-B2814D0E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259D9-3834-A463-A2D1-5ACDF8E4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97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88A87-5863-1E4E-A7F1-A0F0A6AE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8AB3F-8793-F20E-EE28-4EACCC8DC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F0720-8EEC-ABC2-0B73-9F13B3C7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5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D366-8BD2-55A9-8527-0E871330E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55D6D-B359-C2EF-99D1-FA2544B77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949FA-2374-FBF5-3E7D-D47290D71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7211B-8115-8DAE-E6FE-86DA961F9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8F9FF-AA94-6A28-E6FF-5F70D701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8124E-6E62-22DB-5E19-CA2FC8A0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8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5C560-055E-D8C4-03FD-B106D9ED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A8091-1B10-8BE8-A2CC-C26980BC6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EC93C-ED9C-D078-43EB-343E0326F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A7364-AB38-E85B-9C42-F3CA332A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7FB9F-AFA4-D4FA-D217-2C0EF2CD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1649C-6DFD-9FFC-5FDD-ABB645857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3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2F385D-BAD9-EC6B-7080-AED56BBD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0EBB1-8291-9206-C3B5-C95CC15B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1A78B-D323-8E24-4E3A-FE721809A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88E186-3659-4CEB-A81D-B4FB8A1AC3D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9A706-B7DD-D568-DA1D-C0B6D6546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6006D-C61E-4D72-C6B0-AD7E8A96E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17CA70-74FC-458E-A8BD-58444709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3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BBBBB-92B7-BBC0-8667-FDFF3EEF53EB}"/>
              </a:ext>
            </a:extLst>
          </p:cNvPr>
          <p:cNvSpPr txBox="1"/>
          <p:nvPr/>
        </p:nvSpPr>
        <p:spPr>
          <a:xfrm>
            <a:off x="1823197" y="786652"/>
            <a:ext cx="85456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b="1"/>
              <a:t>Producing an X-ray Exposure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 algn="ctr">
              <a:buNone/>
            </a:pPr>
            <a:br>
              <a:rPr lang="en-US"/>
            </a:br>
            <a:r>
              <a:rPr lang="en-US" b="1"/>
              <a:t>Prof. Jarek Stelmark</a:t>
            </a:r>
          </a:p>
          <a:p>
            <a:pPr algn="ctr">
              <a:buNone/>
            </a:pPr>
            <a:br>
              <a:rPr lang="en-US"/>
            </a:br>
            <a:r>
              <a:rPr lang="en-US"/>
              <a:t>Hostos Community College – The City University of New York</a:t>
            </a:r>
            <a:endParaRPr lang="en-US" dirty="0"/>
          </a:p>
        </p:txBody>
      </p:sp>
      <p:pic>
        <p:nvPicPr>
          <p:cNvPr id="2" name="Picture 2" descr="An X-ray Tube">
            <a:extLst>
              <a:ext uri="{FF2B5EF4-FFF2-40B4-BE49-F238E27FC236}">
                <a16:creationId xmlns:a16="http://schemas.microsoft.com/office/drawing/2014/main" id="{5B3ECCEE-A12F-9831-95AB-9125BA702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13" y="3429000"/>
            <a:ext cx="3703173" cy="277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210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EFF93-AA28-C2D0-000F-72A29FDEB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59" y="511293"/>
            <a:ext cx="4575027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A4AE76-4699-36DB-E909-2B741C538A16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Summary – Choosing Small vs. Large Filament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Small filament</a:t>
            </a:r>
            <a:r>
              <a:rPr lang="en-US"/>
              <a:t> = high detail, low mA exams.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Large filament</a:t>
            </a:r>
            <a:r>
              <a:rPr lang="en-US"/>
              <a:t> = high mA, short-time exams where heat is a concern.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Key Teaching Point: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filament choice controls </a:t>
            </a:r>
            <a:r>
              <a:rPr lang="en-US" b="1"/>
              <a:t>focal spot size</a:t>
            </a:r>
            <a:r>
              <a:rPr lang="en-US"/>
              <a:t>, which balances </a:t>
            </a:r>
            <a:r>
              <a:rPr lang="en-US" b="1"/>
              <a:t>detail resolution vs. tube heat capacity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406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543319-1B02-44BA-5636-C495989F4A68}"/>
              </a:ext>
            </a:extLst>
          </p:cNvPr>
          <p:cNvSpPr txBox="1"/>
          <p:nvPr/>
        </p:nvSpPr>
        <p:spPr>
          <a:xfrm>
            <a:off x="781610" y="216076"/>
            <a:ext cx="111392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Exposure Phase</a:t>
            </a:r>
          </a:p>
          <a:p>
            <a:pPr>
              <a:buNone/>
            </a:pPr>
            <a:r>
              <a:rPr lang="en-US" b="1" dirty="0"/>
              <a:t>Explanation:</a:t>
            </a:r>
            <a:r>
              <a:rPr lang="en-US" dirty="0"/>
              <a:t> This begins when the exposure switch is pressed fully. The anode’s positive charge attracts electrons, which strike the target, producing x-rays at the focal spot.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1228A8AF-3804-661D-0601-B340C0841A0C}"/>
              </a:ext>
            </a:extLst>
          </p:cNvPr>
          <p:cNvGrpSpPr>
            <a:grpSpLocks/>
          </p:cNvGrpSpPr>
          <p:nvPr/>
        </p:nvGrpSpPr>
        <p:grpSpPr bwMode="auto">
          <a:xfrm>
            <a:off x="10219436" y="1856225"/>
            <a:ext cx="1215065" cy="2588248"/>
            <a:chOff x="5222312" y="445821"/>
            <a:chExt cx="3519072" cy="50729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D79C09-4EEF-42F7-5BEF-46BAF88B5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312" y="445821"/>
              <a:ext cx="3519072" cy="5072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083B0EB-78A6-D7C5-B1C3-6F22BCA21732}"/>
                </a:ext>
              </a:extLst>
            </p:cNvPr>
            <p:cNvCxnSpPr/>
            <p:nvPr/>
          </p:nvCxnSpPr>
          <p:spPr>
            <a:xfrm>
              <a:off x="6118105" y="1577529"/>
              <a:ext cx="0" cy="656326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FDB47A2-D3D0-95C4-02D7-26C474200C40}"/>
                </a:ext>
              </a:extLst>
            </p:cNvPr>
            <p:cNvCxnSpPr/>
            <p:nvPr/>
          </p:nvCxnSpPr>
          <p:spPr>
            <a:xfrm>
              <a:off x="5881418" y="1577529"/>
              <a:ext cx="0" cy="1319230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6" descr="The One with The X-Ray Tube - Physics with F.R.I.E.N.D.S">
            <a:extLst>
              <a:ext uri="{FF2B5EF4-FFF2-40B4-BE49-F238E27FC236}">
                <a16:creationId xmlns:a16="http://schemas.microsoft.com/office/drawing/2014/main" id="{7C0A19E6-8B1C-1A3A-E714-298FE15F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58" y="1856225"/>
            <a:ext cx="57150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914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3205-2EA4-8EF1-FCEB-93945E5ED8AF}"/>
              </a:ext>
            </a:extLst>
          </p:cNvPr>
          <p:cNvSpPr txBox="1"/>
          <p:nvPr/>
        </p:nvSpPr>
        <p:spPr>
          <a:xfrm>
            <a:off x="1226492" y="614788"/>
            <a:ext cx="10660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Termination of Exposure</a:t>
            </a:r>
          </a:p>
          <a:p>
            <a:pPr>
              <a:buNone/>
            </a:pPr>
            <a:r>
              <a:rPr lang="en-US" b="1" dirty="0"/>
              <a:t>Explanation:</a:t>
            </a:r>
            <a:r>
              <a:rPr lang="en-US" dirty="0"/>
              <a:t> Exposure stops when the timer runs out or the operator releases the switch. After this, no more x-rays are generated.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6591DC-AA36-2A9E-532C-F0F2D5D0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442" y="3028950"/>
            <a:ext cx="675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</a:rPr>
              <a:t>No x-rays are produced after the exposure is terminated !</a:t>
            </a:r>
          </a:p>
        </p:txBody>
      </p:sp>
    </p:spTree>
    <p:extLst>
      <p:ext uri="{BB962C8B-B14F-4D97-AF65-F5344CB8AC3E}">
        <p14:creationId xmlns:p14="http://schemas.microsoft.com/office/powerpoint/2010/main" val="4023894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 X-ray Tube">
            <a:extLst>
              <a:ext uri="{FF2B5EF4-FFF2-40B4-BE49-F238E27FC236}">
                <a16:creationId xmlns:a16="http://schemas.microsoft.com/office/drawing/2014/main" id="{CCA56E67-7AE3-ACBC-A48C-2DDE82BB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85" y="2415988"/>
            <a:ext cx="3703173" cy="277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remsstrahlung on Make a GIF">
            <a:extLst>
              <a:ext uri="{FF2B5EF4-FFF2-40B4-BE49-F238E27FC236}">
                <a16:creationId xmlns:a16="http://schemas.microsoft.com/office/drawing/2014/main" id="{728F9234-4C85-0E3D-FEF2-7E0D1D20D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39" y="2089045"/>
            <a:ext cx="4905597" cy="36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93A69-FB14-F01C-8E23-497D6A13ECE0}"/>
              </a:ext>
            </a:extLst>
          </p:cNvPr>
          <p:cNvSpPr txBox="1"/>
          <p:nvPr/>
        </p:nvSpPr>
        <p:spPr>
          <a:xfrm>
            <a:off x="781610" y="216076"/>
            <a:ext cx="11139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Origin of X-rays:</a:t>
            </a:r>
          </a:p>
          <a:p>
            <a:pPr>
              <a:buNone/>
            </a:pPr>
            <a:r>
              <a:rPr lang="en-US" b="1" dirty="0"/>
              <a:t>Target material (electron cloud within the target)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09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ta and Gamma Radiation - Animation - Radiation Emergency Medical  Management">
            <a:extLst>
              <a:ext uri="{FF2B5EF4-FFF2-40B4-BE49-F238E27FC236}">
                <a16:creationId xmlns:a16="http://schemas.microsoft.com/office/drawing/2014/main" id="{DD3E4A43-A038-B9C9-537B-FBD1CE4BA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29" y="2305476"/>
            <a:ext cx="6886141" cy="334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55A0E9-6320-0066-B4CA-FDB4E5F9B4EC}"/>
              </a:ext>
            </a:extLst>
          </p:cNvPr>
          <p:cNvSpPr txBox="1"/>
          <p:nvPr/>
        </p:nvSpPr>
        <p:spPr>
          <a:xfrm>
            <a:off x="2813245" y="690081"/>
            <a:ext cx="609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Origin of Gamma rays:</a:t>
            </a:r>
          </a:p>
          <a:p>
            <a:pPr>
              <a:buNone/>
            </a:pPr>
            <a:r>
              <a:rPr lang="en-US" b="1" dirty="0"/>
              <a:t>Atomic nucleus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0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uclear Decay - StickMan Physics">
            <a:extLst>
              <a:ext uri="{FF2B5EF4-FFF2-40B4-BE49-F238E27FC236}">
                <a16:creationId xmlns:a16="http://schemas.microsoft.com/office/drawing/2014/main" id="{B8C87A55-A028-255D-04AB-AE576327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790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AEA668-5464-5A9C-BA5E-8510596D94F4}"/>
              </a:ext>
            </a:extLst>
          </p:cNvPr>
          <p:cNvSpPr txBox="1"/>
          <p:nvPr/>
        </p:nvSpPr>
        <p:spPr>
          <a:xfrm>
            <a:off x="909357" y="384165"/>
            <a:ext cx="105408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Primary Exposure Factors</a:t>
            </a:r>
          </a:p>
          <a:p>
            <a:pPr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mAs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kVp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They determine how many photons are produced, their energy, and how they interact with the patient and image receptor.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71DBF8E-1C9B-76E5-07A4-09BB31053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06" y="3610412"/>
            <a:ext cx="4194535" cy="279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CE0DA-36A9-AA8B-98F5-C562BC22D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42" y="3610412"/>
            <a:ext cx="3985946" cy="279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898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3" name="Rectangle 2151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5" name="Rectangle 2151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7" name="Rectangle 2151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19" name="Rectangle 2151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1" name="Oval 2152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A7E5653-53A2-2DED-FA2D-8CA42C011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158" y="649480"/>
            <a:ext cx="4862447" cy="55460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The quantity of x-ray photons in an exposure cannot be determined by either the mA or the exposure time alone.</a:t>
            </a: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 Although mA determines the rate of x-ray production, it does not indicate the total quantity, because it does not indicate how long the exposure lasts. </a:t>
            </a: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Exposure time does not indicate the total quantity either, because it does not measure the rate of x-ray production.</a:t>
            </a: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>
                <a:solidFill>
                  <a:srgbClr val="C00000"/>
                </a:solidFill>
                <a:latin typeface="+mn-lt"/>
              </a:rPr>
              <a:t>To determine the quantity of radiation involved in an exposure, both mA and time must be considered.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1D8685-DDB2-3717-714A-73C4B077C12C}"/>
              </a:ext>
            </a:extLst>
          </p:cNvPr>
          <p:cNvSpPr/>
          <p:nvPr/>
        </p:nvSpPr>
        <p:spPr>
          <a:xfrm>
            <a:off x="602910" y="1587194"/>
            <a:ext cx="4375150" cy="1444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mA x Time (sec) = </a:t>
            </a:r>
            <a:r>
              <a:rPr lang="en-US" sz="2800" dirty="0" err="1">
                <a:solidFill>
                  <a:schemeClr val="bg1"/>
                </a:solidFill>
              </a:rPr>
              <a:t>mAs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6" name="Rectangle 22535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8" name="Rectangle 22537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0" name="Rectangle 22539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2" name="Rectangle 22541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44" name="Rectangle 22543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6" name="Oval 22545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18D44-DE35-9D97-21A8-57F672808BE9}"/>
              </a:ext>
            </a:extLst>
          </p:cNvPr>
          <p:cNvSpPr/>
          <p:nvPr/>
        </p:nvSpPr>
        <p:spPr>
          <a:xfrm>
            <a:off x="528623" y="130870"/>
            <a:ext cx="7236953" cy="1786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320 mA x 0.025 (sec) =  8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1">
            <a:extLst>
              <a:ext uri="{FF2B5EF4-FFF2-40B4-BE49-F238E27FC236}">
                <a16:creationId xmlns:a16="http://schemas.microsoft.com/office/drawing/2014/main" id="{F3669E97-337F-3FAB-29D6-8097B63E5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5874" y="2196915"/>
            <a:ext cx="5608320" cy="374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5467A3-D22E-E135-397C-30D27460DA29}"/>
              </a:ext>
            </a:extLst>
          </p:cNvPr>
          <p:cNvSpPr txBox="1"/>
          <p:nvPr/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Milliamperage (mA) – What It Is</a:t>
            </a:r>
            <a:endParaRPr lang="en-US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Definition: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 measures </a:t>
            </a:r>
            <a:r>
              <a:rPr lang="en-US" b="1" dirty="0"/>
              <a:t>tube current</a:t>
            </a:r>
            <a:r>
              <a:rPr lang="en-US" dirty="0"/>
              <a:t> — the number of electrons flowing from cathode to anode per second.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 mA = 1 milliampere of current = 1/1000 ampere.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What It Represents Physically: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More mA → more electrons hitting the anode target every second → more x-ray photons produced.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Fewer mA → fewer electrons → fewer photons produced.</a:t>
            </a: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An X-ray Tube">
            <a:extLst>
              <a:ext uri="{FF2B5EF4-FFF2-40B4-BE49-F238E27FC236}">
                <a16:creationId xmlns:a16="http://schemas.microsoft.com/office/drawing/2014/main" id="{0BD77754-351C-E643-D097-11B320CB4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7184" y="1689117"/>
            <a:ext cx="3781051" cy="283578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9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2A593-4E74-4CEB-B298-A619188623A4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Phases of X-ray Exposure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Explanation:</a:t>
            </a:r>
            <a:r>
              <a:rPr lang="en-US" sz="2000"/>
              <a:t> The process of producing an x-ray is divided into two main phases: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prep phase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 The exposure phase. Each has a distinct role in generating diagnostic images.</a:t>
            </a:r>
          </a:p>
        </p:txBody>
      </p:sp>
    </p:spTree>
    <p:extLst>
      <p:ext uri="{BB962C8B-B14F-4D97-AF65-F5344CB8AC3E}">
        <p14:creationId xmlns:p14="http://schemas.microsoft.com/office/powerpoint/2010/main" val="1520677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6F0213-A810-B948-86DA-F38E0383F776}"/>
              </a:ext>
            </a:extLst>
          </p:cNvPr>
          <p:cNvSpPr txBox="1"/>
          <p:nvPr/>
        </p:nvSpPr>
        <p:spPr>
          <a:xfrm>
            <a:off x="695332" y="418498"/>
            <a:ext cx="113397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mA Controls Intensity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Intensity in X-ray Physics: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“Intensity” means </a:t>
            </a:r>
            <a:r>
              <a:rPr lang="en-US" b="1" dirty="0"/>
              <a:t>the rate at which x-ray photons are produced</a:t>
            </a:r>
            <a:r>
              <a:rPr lang="en-US" dirty="0"/>
              <a:t> (photon fluence per second).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Measured in </a:t>
            </a:r>
            <a:r>
              <a:rPr lang="en-US" b="1" dirty="0" err="1"/>
              <a:t>mR</a:t>
            </a:r>
            <a:r>
              <a:rPr lang="en-US" b="1" dirty="0"/>
              <a:t>/sec</a:t>
            </a:r>
            <a:r>
              <a:rPr lang="en-US" dirty="0"/>
              <a:t> (traditional) or </a:t>
            </a:r>
            <a:r>
              <a:rPr lang="en-US" b="1" dirty="0" err="1"/>
              <a:t>mGy</a:t>
            </a:r>
            <a:r>
              <a:rPr lang="en-US" b="1" dirty="0"/>
              <a:t>ₐ/sec</a:t>
            </a:r>
            <a:r>
              <a:rPr lang="en-US" dirty="0"/>
              <a:t> (SI).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b="1" dirty="0"/>
              <a:t>How mA Controls Intensity: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Direct relationship:</a:t>
            </a:r>
            <a:r>
              <a:rPr lang="en-US" dirty="0"/>
              <a:t> Doubling mA doubles the x-ray photon production rate.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200 mA produces twice as many photons per second as 100 mA, so the beam intensity doubles.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B97D0-7229-185F-D953-44FAAB00829A}"/>
              </a:ext>
            </a:extLst>
          </p:cNvPr>
          <p:cNvSpPr txBox="1"/>
          <p:nvPr/>
        </p:nvSpPr>
        <p:spPr>
          <a:xfrm>
            <a:off x="990039" y="4161456"/>
            <a:ext cx="107156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Important in Digital Radiography:</a:t>
            </a:r>
          </a:p>
          <a:p>
            <a:pPr>
              <a:buNone/>
            </a:pPr>
            <a:endParaRPr lang="en-US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Higher mA → higher detector exposure in the same time → better </a:t>
            </a:r>
            <a:r>
              <a:rPr lang="en-US" b="1" dirty="0">
                <a:solidFill>
                  <a:srgbClr val="C00000"/>
                </a:solidFill>
              </a:rPr>
              <a:t>signal-to-noise ratio (SNR)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Lower mA → lower detector exposure → more </a:t>
            </a:r>
            <a:r>
              <a:rPr lang="en-US" b="1" dirty="0">
                <a:solidFill>
                  <a:srgbClr val="C00000"/>
                </a:solidFill>
              </a:rPr>
              <a:t>quantum mottle</a:t>
            </a:r>
            <a:r>
              <a:rPr lang="en-US" dirty="0">
                <a:solidFill>
                  <a:srgbClr val="C00000"/>
                </a:solidFill>
              </a:rPr>
              <a:t> (graininess).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Brightness on display stays the same due to software, but noise level changes.</a:t>
            </a:r>
          </a:p>
        </p:txBody>
      </p:sp>
    </p:spTree>
    <p:extLst>
      <p:ext uri="{BB962C8B-B14F-4D97-AF65-F5344CB8AC3E}">
        <p14:creationId xmlns:p14="http://schemas.microsoft.com/office/powerpoint/2010/main" val="628464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4CA83-DC49-5485-F433-CBD5FCF7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294" y="638175"/>
            <a:ext cx="7608599" cy="50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10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D632D4-96F0-FEC6-EAAD-9BDA980A2AB6}"/>
              </a:ext>
            </a:extLst>
          </p:cNvPr>
          <p:cNvSpPr txBox="1"/>
          <p:nvPr/>
        </p:nvSpPr>
        <p:spPr>
          <a:xfrm>
            <a:off x="298645" y="289679"/>
            <a:ext cx="114608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Exposure Time – What It Is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Definition: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Exposure time is the </a:t>
            </a:r>
            <a:r>
              <a:rPr lang="en-US" b="1" dirty="0"/>
              <a:t>duration</a:t>
            </a:r>
            <a:r>
              <a:rPr lang="en-US" dirty="0"/>
              <a:t> that the x-ray tube is energized and producing photons.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Measured in </a:t>
            </a:r>
            <a:r>
              <a:rPr lang="en-US" b="1" dirty="0"/>
              <a:t>seconds (s)</a:t>
            </a:r>
            <a:r>
              <a:rPr lang="en-US" dirty="0"/>
              <a:t>, </a:t>
            </a:r>
            <a:r>
              <a:rPr lang="en-US" b="1" dirty="0"/>
              <a:t>milliseconds (</a:t>
            </a:r>
            <a:r>
              <a:rPr lang="en-US" b="1" dirty="0" err="1"/>
              <a:t>ms</a:t>
            </a:r>
            <a:r>
              <a:rPr lang="en-US" b="1" dirty="0"/>
              <a:t>)</a:t>
            </a:r>
            <a:r>
              <a:rPr lang="en-US" dirty="0"/>
              <a:t>, or fractions of a second.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r>
              <a:rPr lang="en-US" b="1" dirty="0"/>
              <a:t>What It Represents Physically: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Determines how long electrons are accelerated toward the anode.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Longer time → more total photons produced.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Shorter time → fewer total photons produced.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56E1881-68E0-16C6-5C10-20F1A5C6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086" y="3788897"/>
            <a:ext cx="4163931" cy="277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1E6A1-15D8-EFAF-55B6-31A7F96C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06000"/>
            <a:ext cx="398594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786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CFEB-0CC1-48FE-5FB1-EA116706B634}"/>
              </a:ext>
            </a:extLst>
          </p:cNvPr>
          <p:cNvSpPr txBox="1"/>
          <p:nvPr/>
        </p:nvSpPr>
        <p:spPr>
          <a:xfrm>
            <a:off x="5370153" y="1526033"/>
            <a:ext cx="5536397" cy="3935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How Time Controls Detector Exposure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In Digital Radiography:</a:t>
            </a: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Time controls the </a:t>
            </a:r>
            <a:r>
              <a:rPr lang="en-US" sz="1700" b="1"/>
              <a:t>total number of photons</a:t>
            </a:r>
            <a:r>
              <a:rPr lang="en-US" sz="1700"/>
              <a:t> by determining how long the selected mA is applied.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Direct relationship: doubling time doubles the total photons (if mA stays the same).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Example:</a:t>
            </a: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200 mA × 0.10 s = 20 mAs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200 mA × 0.20 s = 40 mAs → double the total photons.</a:t>
            </a:r>
          </a:p>
        </p:txBody>
      </p:sp>
    </p:spTree>
    <p:extLst>
      <p:ext uri="{BB962C8B-B14F-4D97-AF65-F5344CB8AC3E}">
        <p14:creationId xmlns:p14="http://schemas.microsoft.com/office/powerpoint/2010/main" val="3247700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17C0A-44A3-CFD6-DB1A-86503FD6CB70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Clinical Importance of Time</a:t>
            </a:r>
            <a:endParaRPr lang="en-US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Short Time</a:t>
            </a:r>
            <a:endParaRPr lang="en-US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Reduces motion blur from patient movement, breathing, heartbeat, or peristalsis.</a:t>
            </a:r>
            <a:endParaRPr lang="en-US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Used for mobile imaging, pediatric patients, and chest x-rays.</a:t>
            </a:r>
            <a:endParaRPr lang="en-US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Long Time</a:t>
            </a:r>
            <a:endParaRPr lang="en-US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Can be used for stationary body parts with no motion risk (e.g., extremities).</a:t>
            </a:r>
            <a:endParaRPr lang="en-US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Increases total photons if mA is constant.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82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alogue wall clock">
            <a:extLst>
              <a:ext uri="{FF2B5EF4-FFF2-40B4-BE49-F238E27FC236}">
                <a16:creationId xmlns:a16="http://schemas.microsoft.com/office/drawing/2014/main" id="{3E076DE9-AA8C-AA17-AAD3-E0B58124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38" r="2735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53D9B85-3EF7-58DB-54F9-5B47815608B0}"/>
              </a:ext>
            </a:extLst>
          </p:cNvPr>
          <p:cNvSpPr txBox="1"/>
          <p:nvPr/>
        </p:nvSpPr>
        <p:spPr>
          <a:xfrm>
            <a:off x="6823878" y="2533476"/>
            <a:ext cx="4491820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Time in Digital Imaging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Brightness does </a:t>
            </a:r>
            <a:r>
              <a:rPr lang="en-US" sz="1700" b="1"/>
              <a:t>not</a:t>
            </a:r>
            <a:r>
              <a:rPr lang="en-US" sz="1700"/>
              <a:t> change with time adjustment (post-processing controls that).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Longer time → </a:t>
            </a:r>
            <a:r>
              <a:rPr lang="en-US" sz="1700" b="1"/>
              <a:t>better signal-to-noise ratio (SNR)</a:t>
            </a:r>
            <a:r>
              <a:rPr lang="en-US" sz="1700"/>
              <a:t> but </a:t>
            </a:r>
            <a:r>
              <a:rPr lang="en-US" sz="1700" b="1"/>
              <a:t>higher patient dose</a:t>
            </a:r>
            <a:r>
              <a:rPr lang="en-US" sz="1700"/>
              <a:t> if mA is not reduced.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Shorter time → </a:t>
            </a:r>
            <a:r>
              <a:rPr lang="en-US" sz="1700" b="1"/>
              <a:t>higher noise</a:t>
            </a:r>
            <a:r>
              <a:rPr lang="en-US" sz="1700"/>
              <a:t> but lower dose and less motion blur.</a:t>
            </a:r>
          </a:p>
        </p:txBody>
      </p:sp>
    </p:spTree>
    <p:extLst>
      <p:ext uri="{BB962C8B-B14F-4D97-AF65-F5344CB8AC3E}">
        <p14:creationId xmlns:p14="http://schemas.microsoft.com/office/powerpoint/2010/main" val="507112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80" name="Rectangle 2867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682" name="Arc 2868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84" name="Freeform: Shape 2868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6E39D99D-1292-052D-B00B-AE4437D0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59" y="1532965"/>
            <a:ext cx="6879183" cy="327239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4" name="Rectangle 4">
            <a:extLst>
              <a:ext uri="{FF2B5EF4-FFF2-40B4-BE49-F238E27FC236}">
                <a16:creationId xmlns:a16="http://schemas.microsoft.com/office/drawing/2014/main" id="{CAD4EAE2-4BEE-5DF2-F7CC-36719E5F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742" y="1984443"/>
            <a:ext cx="4172058" cy="41925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As the </a:t>
            </a:r>
            <a:r>
              <a:rPr lang="en-US" altLang="en-US" dirty="0" err="1">
                <a:latin typeface="+mn-lt"/>
              </a:rPr>
              <a:t>mAs</a:t>
            </a:r>
            <a:r>
              <a:rPr lang="en-US" altLang="en-US" dirty="0">
                <a:latin typeface="+mn-lt"/>
              </a:rPr>
              <a:t> is increased, the quantity of radiation reaching the IR is increased. As the </a:t>
            </a:r>
            <a:r>
              <a:rPr lang="en-US" altLang="en-US" dirty="0" err="1">
                <a:latin typeface="+mn-lt"/>
              </a:rPr>
              <a:t>mAs</a:t>
            </a:r>
            <a:r>
              <a:rPr lang="en-US" altLang="en-US" dirty="0">
                <a:latin typeface="+mn-lt"/>
              </a:rPr>
              <a:t> is decreased, the amount of radiation reaching the IR is decreased.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8979A-C258-6E20-42A6-6F5089BBE314}"/>
              </a:ext>
            </a:extLst>
          </p:cNvPr>
          <p:cNvSpPr txBox="1"/>
          <p:nvPr/>
        </p:nvSpPr>
        <p:spPr>
          <a:xfrm>
            <a:off x="909357" y="624852"/>
            <a:ext cx="6094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Example 1 – 10 mAs</a:t>
            </a:r>
          </a:p>
          <a:p>
            <a:pPr>
              <a:buNone/>
            </a:pPr>
            <a:endParaRPr lang="pt-BR" b="1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100 mA × 0.10 sec = </a:t>
            </a:r>
            <a:r>
              <a:rPr lang="pt-BR" b="1" dirty="0"/>
              <a:t>10 mAs</a:t>
            </a:r>
            <a:endParaRPr lang="pt-B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8754E-4BD8-7C97-F7ED-78A193539310}"/>
              </a:ext>
            </a:extLst>
          </p:cNvPr>
          <p:cNvSpPr txBox="1"/>
          <p:nvPr/>
        </p:nvSpPr>
        <p:spPr>
          <a:xfrm>
            <a:off x="909357" y="2020651"/>
            <a:ext cx="609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➡️ Lower total exposure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6B98D-5527-BA9E-694B-5D7FAF7F115F}"/>
              </a:ext>
            </a:extLst>
          </p:cNvPr>
          <p:cNvSpPr txBox="1"/>
          <p:nvPr/>
        </p:nvSpPr>
        <p:spPr>
          <a:xfrm>
            <a:off x="909357" y="3105834"/>
            <a:ext cx="6094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Example 2 – 20 mAs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200 mA × 0.10 sec = </a:t>
            </a:r>
            <a:r>
              <a:rPr lang="pt-BR" b="1" dirty="0"/>
              <a:t>20 mAs</a:t>
            </a:r>
            <a:endParaRPr lang="pt-B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795B7-E8D9-2D95-6BA2-110D91588A54}"/>
              </a:ext>
            </a:extLst>
          </p:cNvPr>
          <p:cNvSpPr txBox="1"/>
          <p:nvPr/>
        </p:nvSpPr>
        <p:spPr>
          <a:xfrm>
            <a:off x="909357" y="4199075"/>
            <a:ext cx="10110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➡️ Twice as many photons as 10 </a:t>
            </a:r>
            <a:r>
              <a:rPr lang="en-US" dirty="0" err="1"/>
              <a:t>mAs</a:t>
            </a:r>
            <a:r>
              <a:rPr lang="en-US" dirty="0"/>
              <a:t>. Higher total exposure. Higher patient radiation dose. </a:t>
            </a:r>
          </a:p>
        </p:txBody>
      </p:sp>
    </p:spTree>
    <p:extLst>
      <p:ext uri="{BB962C8B-B14F-4D97-AF65-F5344CB8AC3E}">
        <p14:creationId xmlns:p14="http://schemas.microsoft.com/office/powerpoint/2010/main" val="830169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5" name="Rectangle 29704">
            <a:extLst>
              <a:ext uri="{FF2B5EF4-FFF2-40B4-BE49-F238E27FC236}">
                <a16:creationId xmlns:a16="http://schemas.microsoft.com/office/drawing/2014/main" id="{EA40ED7B-02D7-4271-9F9D-587A8F50E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9" name="Picture 1">
            <a:extLst>
              <a:ext uri="{FF2B5EF4-FFF2-40B4-BE49-F238E27FC236}">
                <a16:creationId xmlns:a16="http://schemas.microsoft.com/office/drawing/2014/main" id="{09A28428-3A78-AB6E-B933-8C502397F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704" y="685798"/>
            <a:ext cx="3989166" cy="266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>
            <a:extLst>
              <a:ext uri="{FF2B5EF4-FFF2-40B4-BE49-F238E27FC236}">
                <a16:creationId xmlns:a16="http://schemas.microsoft.com/office/drawing/2014/main" id="{3A717DA1-165A-2071-321B-5FA101018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705" y="3509432"/>
            <a:ext cx="3989164" cy="266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Rectangle 29706">
            <a:extLst>
              <a:ext uri="{FF2B5EF4-FFF2-40B4-BE49-F238E27FC236}">
                <a16:creationId xmlns:a16="http://schemas.microsoft.com/office/drawing/2014/main" id="{B339E2EE-E295-4C0B-8F17-950DE238C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5358" y="0"/>
            <a:ext cx="67437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F2D6764C-41F5-CC95-311D-642ABC3D2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091" y="2427383"/>
            <a:ext cx="5304234" cy="36951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595959"/>
                </a:solidFill>
                <a:latin typeface="+mn-lt"/>
              </a:rPr>
              <a:t>When the kVp is increased at the control panel, a larger potential difference occurs in the x-ray tube, giving more electrons the kinetic energy to produce x-rays and increasing the kinetic energy overall. The result is more photons (quantity) and higher energy photons (quality).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1F248DA1-25F8-1ED0-3E9A-4FCB743C9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525" y="506413"/>
            <a:ext cx="8174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The kVp affects the exposure to the IR because it alters the amount and penetrating ability of the x-ray beam.</a:t>
            </a:r>
          </a:p>
        </p:txBody>
      </p:sp>
      <p:sp>
        <p:nvSpPr>
          <p:cNvPr id="30723" name="AutoShape 2" descr="http://pageburstls.elsevier.com/books/978-0-323-06974-8/content/image/978-0-323-06974-8_0176.jpg?format=jpg&amp;zoomed=1">
            <a:extLst>
              <a:ext uri="{FF2B5EF4-FFF2-40B4-BE49-F238E27FC236}">
                <a16:creationId xmlns:a16="http://schemas.microsoft.com/office/drawing/2014/main" id="{37A1B4C0-5379-C418-1F30-1E9367E722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8E06306E-C723-0000-7831-A3A866FD8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409700"/>
            <a:ext cx="7523460" cy="285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Rectangle 6">
            <a:extLst>
              <a:ext uri="{FF2B5EF4-FFF2-40B4-BE49-F238E27FC236}">
                <a16:creationId xmlns:a16="http://schemas.microsoft.com/office/drawing/2014/main" id="{DDFA8AF2-9D6E-5C4E-B089-D7B816E3E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4703763"/>
            <a:ext cx="7805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Altering the penetrating power of the x-ray beam affects its absorption and transmission through the anatomic tissue being radiographed. Higher </a:t>
            </a:r>
            <a:r>
              <a:rPr lang="en-US" altLang="en-US" sz="1800" dirty="0" err="1"/>
              <a:t>kVp</a:t>
            </a:r>
            <a:r>
              <a:rPr lang="en-US" altLang="en-US" sz="1800" dirty="0"/>
              <a:t> increases the penetrating power of the x-ray beam and results in less absorption and more transmission in the anatomic tissues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DB7FB6-8469-A773-993E-A5E345FB325F}"/>
              </a:ext>
            </a:extLst>
          </p:cNvPr>
          <p:cNvSpPr txBox="1"/>
          <p:nvPr/>
        </p:nvSpPr>
        <p:spPr>
          <a:xfrm>
            <a:off x="564829" y="389714"/>
            <a:ext cx="5814239" cy="346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Prep Phase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Explanation:</a:t>
            </a:r>
            <a:r>
              <a:rPr lang="en-US" sz="2000" dirty="0"/>
              <a:t> This is the preparation stage where the x-ray tube components are made ready. Activating this phase starts anode rotation and filament heating, setting the stage for electron production.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FE2779-6861-882A-C4FD-57F67FC4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8562" y="799365"/>
            <a:ext cx="1475277" cy="221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6400800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1387B096-3648-45AD-D1F7-04CF0E5D8943}"/>
              </a:ext>
            </a:extLst>
          </p:cNvPr>
          <p:cNvGrpSpPr>
            <a:grpSpLocks/>
          </p:cNvGrpSpPr>
          <p:nvPr/>
        </p:nvGrpSpPr>
        <p:grpSpPr bwMode="auto">
          <a:xfrm>
            <a:off x="8976887" y="3273465"/>
            <a:ext cx="1215065" cy="2588248"/>
            <a:chOff x="5222312" y="445821"/>
            <a:chExt cx="3519072" cy="5072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6DD3DF-19CD-7B4F-84B7-D30E13B71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312" y="445821"/>
              <a:ext cx="3519072" cy="5072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CBFB29B-69B5-5603-D74D-18D6757FFE88}"/>
                </a:ext>
              </a:extLst>
            </p:cNvPr>
            <p:cNvCxnSpPr/>
            <p:nvPr/>
          </p:nvCxnSpPr>
          <p:spPr>
            <a:xfrm>
              <a:off x="6118105" y="1577529"/>
              <a:ext cx="0" cy="656326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BA5D367-9B96-0894-A611-C4CF3AF6E475}"/>
                </a:ext>
              </a:extLst>
            </p:cNvPr>
            <p:cNvCxnSpPr/>
            <p:nvPr/>
          </p:nvCxnSpPr>
          <p:spPr>
            <a:xfrm>
              <a:off x="5881418" y="1577529"/>
              <a:ext cx="0" cy="1319230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A911E4-3913-B17E-1BFE-1060BC3EC0D2}"/>
              </a:ext>
            </a:extLst>
          </p:cNvPr>
          <p:cNvSpPr txBox="1"/>
          <p:nvPr/>
        </p:nvSpPr>
        <p:spPr>
          <a:xfrm>
            <a:off x="515030" y="3921258"/>
            <a:ext cx="828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Activated by half-pressing the exposure switch or pressing a separate prep button.</a:t>
            </a:r>
          </a:p>
        </p:txBody>
      </p:sp>
    </p:spTree>
    <p:extLst>
      <p:ext uri="{BB962C8B-B14F-4D97-AF65-F5344CB8AC3E}">
        <p14:creationId xmlns:p14="http://schemas.microsoft.com/office/powerpoint/2010/main" val="4030541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ECC21-D2E4-2D22-88BF-3247570B5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73" y="3037372"/>
            <a:ext cx="4345734" cy="2748676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9858D-4014-E680-07BE-E2B87F8B1738}"/>
              </a:ext>
            </a:extLst>
          </p:cNvPr>
          <p:cNvSpPr/>
          <p:nvPr/>
        </p:nvSpPr>
        <p:spPr>
          <a:xfrm>
            <a:off x="1797378" y="2331401"/>
            <a:ext cx="1606923" cy="4706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 </a:t>
            </a:r>
            <a:r>
              <a:rPr lang="en-US" dirty="0" err="1"/>
              <a:t>kVp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22C1D0-95A1-0239-427B-D8827B2B412A}"/>
              </a:ext>
            </a:extLst>
          </p:cNvPr>
          <p:cNvSpPr/>
          <p:nvPr/>
        </p:nvSpPr>
        <p:spPr>
          <a:xfrm>
            <a:off x="7920138" y="2396223"/>
            <a:ext cx="1606923" cy="47064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High</a:t>
            </a:r>
            <a:r>
              <a:rPr lang="en-US" dirty="0"/>
              <a:t> </a:t>
            </a:r>
            <a:r>
              <a:rPr lang="en-US" dirty="0" err="1"/>
              <a:t>kVp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A89AF9-376D-D17F-34CE-65B2A7EC4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769" y="3037373"/>
            <a:ext cx="4395000" cy="27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01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 X-ray Tube">
            <a:extLst>
              <a:ext uri="{FF2B5EF4-FFF2-40B4-BE49-F238E27FC236}">
                <a16:creationId xmlns:a16="http://schemas.microsoft.com/office/drawing/2014/main" id="{30E517DB-F561-4D44-9360-D7113D2B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91" y="2040309"/>
            <a:ext cx="5177492" cy="388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169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7AE069-A525-D3B2-343B-5F328C4F7924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72B4971-7F4E-A938-BD3C-831FD09B6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5" r="8125" b="-1"/>
          <a:stretch>
            <a:fillRect/>
          </a:stretch>
        </p:blipFill>
        <p:spPr bwMode="auto">
          <a:xfrm>
            <a:off x="5957624" y="666728"/>
            <a:ext cx="5465736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53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66DB6496-4CCC-72B8-21D2-AD4E4491C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0175"/>
            <a:ext cx="3625850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 descr="Image result for XRAY TUBE">
            <a:extLst>
              <a:ext uri="{FF2B5EF4-FFF2-40B4-BE49-F238E27FC236}">
                <a16:creationId xmlns:a16="http://schemas.microsoft.com/office/drawing/2014/main" id="{49A8518E-3016-2F39-DA69-546E918E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9" y="552450"/>
            <a:ext cx="1139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6ADEAD-48C3-A18F-DF5C-877288245350}"/>
              </a:ext>
            </a:extLst>
          </p:cNvPr>
          <p:cNvCxnSpPr/>
          <p:nvPr/>
        </p:nvCxnSpPr>
        <p:spPr>
          <a:xfrm>
            <a:off x="6064250" y="1011238"/>
            <a:ext cx="0" cy="3001962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Rectangle 2">
            <a:extLst>
              <a:ext uri="{FF2B5EF4-FFF2-40B4-BE49-F238E27FC236}">
                <a16:creationId xmlns:a16="http://schemas.microsoft.com/office/drawing/2014/main" id="{370CA451-8DAC-1581-6BCA-539D0389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9" y="5811838"/>
            <a:ext cx="7512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FFC000"/>
                </a:solidFill>
              </a:rPr>
              <a:t>SID</a:t>
            </a:r>
            <a:r>
              <a:rPr lang="en-US" altLang="en-US" dirty="0"/>
              <a:t> </a:t>
            </a:r>
            <a:r>
              <a:rPr lang="en-US" altLang="en-US" sz="1800" dirty="0"/>
              <a:t> Source to Image Receptor Distance    </a:t>
            </a:r>
            <a:r>
              <a:rPr lang="en-US" altLang="en-US" sz="1800" dirty="0">
                <a:solidFill>
                  <a:srgbClr val="FF0000"/>
                </a:solidFill>
              </a:rPr>
              <a:t>Table Top (TT)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387FC-997D-1923-8459-547804975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486" y="1674811"/>
            <a:ext cx="2578319" cy="234791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http://pageburstls.elsevier.com/books/978-0-323-06974-8/content/image/978-0-323-06974-8_0181.jpg?format=jpg&amp;zoomed=1">
            <a:extLst>
              <a:ext uri="{FF2B5EF4-FFF2-40B4-BE49-F238E27FC236}">
                <a16:creationId xmlns:a16="http://schemas.microsoft.com/office/drawing/2014/main" id="{1510D975-7467-220B-F69D-7EDDC24426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pic>
        <p:nvPicPr>
          <p:cNvPr id="34819" name="Picture 1">
            <a:extLst>
              <a:ext uri="{FF2B5EF4-FFF2-40B4-BE49-F238E27FC236}">
                <a16:creationId xmlns:a16="http://schemas.microsoft.com/office/drawing/2014/main" id="{4C6AAEBD-D671-E31D-7688-CA35B1F52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9" y="88901"/>
            <a:ext cx="3686175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 descr="Image result for XRAY TUBE">
            <a:extLst>
              <a:ext uri="{FF2B5EF4-FFF2-40B4-BE49-F238E27FC236}">
                <a16:creationId xmlns:a16="http://schemas.microsoft.com/office/drawing/2014/main" id="{E56A99C1-444F-8429-DAAD-8866FED59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544" y="642937"/>
            <a:ext cx="11477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69BB6E-E514-9C07-E321-903B8412F687}"/>
              </a:ext>
            </a:extLst>
          </p:cNvPr>
          <p:cNvCxnSpPr/>
          <p:nvPr/>
        </p:nvCxnSpPr>
        <p:spPr>
          <a:xfrm>
            <a:off x="5940425" y="1092201"/>
            <a:ext cx="0" cy="3698875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9E1C7220-3DED-CBCE-E15C-864657E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649" y="5836595"/>
            <a:ext cx="7512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FFC000"/>
                </a:solidFill>
              </a:rPr>
              <a:t>SID</a:t>
            </a:r>
            <a:r>
              <a:rPr lang="en-US" altLang="en-US" dirty="0"/>
              <a:t> </a:t>
            </a:r>
            <a:r>
              <a:rPr lang="en-US" altLang="en-US" sz="1800" dirty="0"/>
              <a:t> Source to Image Receptor Distance    </a:t>
            </a:r>
            <a:r>
              <a:rPr lang="en-US" altLang="en-US" sz="1800" dirty="0">
                <a:solidFill>
                  <a:srgbClr val="FF0000"/>
                </a:solidFill>
              </a:rPr>
              <a:t>Table</a:t>
            </a:r>
            <a:r>
              <a:rPr lang="en-US" altLang="en-US" sz="1800" dirty="0"/>
              <a:t> </a:t>
            </a:r>
            <a:r>
              <a:rPr lang="en-US" altLang="en-US" sz="1800" dirty="0">
                <a:solidFill>
                  <a:srgbClr val="FF0000"/>
                </a:solidFill>
              </a:rPr>
              <a:t>Bucky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3EF8A-ED81-D0D4-C6CC-42F0A0AC1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973" y="2249565"/>
            <a:ext cx="2939747" cy="23588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613DAA-B04C-D144-9EEE-89D7D40A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91" y="653612"/>
            <a:ext cx="7260381" cy="37906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4D0876-19B4-3D5C-B50A-CE70C538BF16}"/>
              </a:ext>
            </a:extLst>
          </p:cNvPr>
          <p:cNvCxnSpPr>
            <a:cxnSpLocks/>
          </p:cNvCxnSpPr>
          <p:nvPr/>
        </p:nvCxnSpPr>
        <p:spPr>
          <a:xfrm>
            <a:off x="1275230" y="2458012"/>
            <a:ext cx="5656729" cy="0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DAA86BDB-86D9-6AE2-F3F7-60F9700B3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390" y="5453353"/>
            <a:ext cx="7512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FFC000"/>
                </a:solidFill>
              </a:rPr>
              <a:t>SID</a:t>
            </a:r>
            <a:r>
              <a:rPr lang="en-US" altLang="en-US" dirty="0"/>
              <a:t> </a:t>
            </a:r>
            <a:r>
              <a:rPr lang="en-US" altLang="en-US" sz="1800" dirty="0"/>
              <a:t> Source to Image Receptor Distance    </a:t>
            </a:r>
            <a:r>
              <a:rPr lang="en-US" altLang="en-US" sz="1800" dirty="0">
                <a:solidFill>
                  <a:srgbClr val="FF0000"/>
                </a:solidFill>
              </a:rPr>
              <a:t>Vertical/Upright</a:t>
            </a:r>
            <a:r>
              <a:rPr lang="en-US" altLang="en-US" sz="1800" dirty="0"/>
              <a:t> </a:t>
            </a:r>
            <a:r>
              <a:rPr lang="en-US" altLang="en-US" sz="1800" dirty="0">
                <a:solidFill>
                  <a:srgbClr val="FF0000"/>
                </a:solidFill>
              </a:rPr>
              <a:t>Bucky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04D661-3ACF-3A8D-01B7-235337242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736" y="1518611"/>
            <a:ext cx="2544918" cy="20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6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59CE3-B92A-34A7-7981-53BEF46FD926}"/>
              </a:ext>
            </a:extLst>
          </p:cNvPr>
          <p:cNvSpPr txBox="1"/>
          <p:nvPr/>
        </p:nvSpPr>
        <p:spPr>
          <a:xfrm>
            <a:off x="645066" y="2031101"/>
            <a:ext cx="4282984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4BACFB-36E4-C2F6-5693-95312CA64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5" r="8125" b="-1"/>
          <a:stretch>
            <a:fillRect/>
          </a:stretch>
        </p:blipFill>
        <p:spPr bwMode="auto">
          <a:xfrm>
            <a:off x="6139702" y="650494"/>
            <a:ext cx="5324089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IF from GIFER">
            <a:extLst>
              <a:ext uri="{FF2B5EF4-FFF2-40B4-BE49-F238E27FC236}">
                <a16:creationId xmlns:a16="http://schemas.microsoft.com/office/drawing/2014/main" id="{F7388BA6-76F3-90B8-AF36-4EACD5C8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7" y="931315"/>
            <a:ext cx="381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87F46B9-D1FF-15A1-259E-8A4B1E89B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702" y="87217"/>
            <a:ext cx="7512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Where is the Image Receptor (IR)?  TT or Bucky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8648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2" name="Rectangle 3790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03" name="Rectangle 3790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EC400A5F-2C18-E7E1-DCB4-3EAD96266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r="1" b="7162"/>
          <a:stretch>
            <a:fillRect/>
          </a:stretch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4" name="Rectangle 3790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AB356607-8E5E-08DB-3A09-4870FCAC9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7" r="2" b="2"/>
          <a:stretch>
            <a:fillRect/>
          </a:stretch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90B8E0-3F99-223E-213F-A411BBA6A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563" y="643467"/>
            <a:ext cx="5222874" cy="55710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592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23B5DAB-AE7B-77F5-9019-D2FCD2AA4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7741" y="2227903"/>
            <a:ext cx="6540909" cy="43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F3E37A-0AB8-2F34-0FEE-AD2DFAD4D4C2}"/>
              </a:ext>
            </a:extLst>
          </p:cNvPr>
          <p:cNvSpPr txBox="1"/>
          <p:nvPr/>
        </p:nvSpPr>
        <p:spPr>
          <a:xfrm>
            <a:off x="1408579" y="162943"/>
            <a:ext cx="70966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Ready Light</a:t>
            </a:r>
          </a:p>
          <a:p>
            <a:pPr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Explanation:</a:t>
            </a:r>
            <a:r>
              <a:rPr lang="en-US" dirty="0">
                <a:solidFill>
                  <a:schemeClr val="bg1"/>
                </a:solidFill>
              </a:rPr>
              <a:t> Once the system is ready, a light indicates that conditions are optimal for exposure. This ensures proper timing for pressing the exposure switch fully.</a:t>
            </a:r>
          </a:p>
        </p:txBody>
      </p:sp>
    </p:spTree>
    <p:extLst>
      <p:ext uri="{BB962C8B-B14F-4D97-AF65-F5344CB8AC3E}">
        <p14:creationId xmlns:p14="http://schemas.microsoft.com/office/powerpoint/2010/main" val="240882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ray filament circuit or Xray mA circuit space charge effect on Make a GIF">
            <a:extLst>
              <a:ext uri="{FF2B5EF4-FFF2-40B4-BE49-F238E27FC236}">
                <a16:creationId xmlns:a16="http://schemas.microsoft.com/office/drawing/2014/main" id="{6A00A0DC-F80B-B55A-5971-A77B15B8C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81" y="2823866"/>
            <a:ext cx="4444474" cy="249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7DC3EF-06C0-078F-19D9-F2D38E924BD5}"/>
              </a:ext>
            </a:extLst>
          </p:cNvPr>
          <p:cNvSpPr txBox="1"/>
          <p:nvPr/>
        </p:nvSpPr>
        <p:spPr>
          <a:xfrm>
            <a:off x="801781" y="599318"/>
            <a:ext cx="11132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Prep Phase Explanation:</a:t>
            </a:r>
            <a:r>
              <a:rPr lang="en-US" dirty="0"/>
              <a:t> The anode spins at high speed (3,000–4,000 rpm), the filament reaches ~2,200 °C, and electrons form a space charge cloud. Electrons just hover around the filament. Electrons don’t move towards the anode yet. </a:t>
            </a:r>
          </a:p>
        </p:txBody>
      </p:sp>
      <p:pic>
        <p:nvPicPr>
          <p:cNvPr id="1030" name="Picture 6" descr="The One with The X-Ray Tube - Physics with F.R.I.E.N.D.S">
            <a:extLst>
              <a:ext uri="{FF2B5EF4-FFF2-40B4-BE49-F238E27FC236}">
                <a16:creationId xmlns:a16="http://schemas.microsoft.com/office/drawing/2014/main" id="{F0A1401C-43FA-D0F6-0AE1-B488F2156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427725"/>
            <a:ext cx="57150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1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wires&#10;&#10;AI-generated content may be incorrect.">
            <a:extLst>
              <a:ext uri="{FF2B5EF4-FFF2-40B4-BE49-F238E27FC236}">
                <a16:creationId xmlns:a16="http://schemas.microsoft.com/office/drawing/2014/main" id="{2EF71944-DAC7-F58D-90A2-9DB974B08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4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3D396-CFA3-FB91-9796-AC2BE08ED300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The X-ray Tube Filaments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Inside the cathode, there are usually </a:t>
            </a:r>
            <a:r>
              <a:rPr lang="en-US" b="1"/>
              <a:t>two filaments</a:t>
            </a:r>
            <a:r>
              <a:rPr lang="en-US"/>
              <a:t>: a </a:t>
            </a:r>
            <a:r>
              <a:rPr lang="en-US" b="1"/>
              <a:t>small</a:t>
            </a:r>
            <a:r>
              <a:rPr lang="en-US"/>
              <a:t> and a </a:t>
            </a:r>
            <a:r>
              <a:rPr lang="en-US" b="1"/>
              <a:t>large.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Both are heated by current to produce electrons (thermionic emission).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technologist selects which filament to use depending on the exam.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8A818-04B3-5FA3-1477-D8C3D671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279" b="-3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2F168B-0A24-9EF2-AB36-90C6F6679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4" r="4" b="4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7415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6AFD3-9E39-4F67-59E1-967662F0A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00" r="5747" b="-1"/>
          <a:stretch>
            <a:fillRect/>
          </a:stretch>
        </p:blipFill>
        <p:spPr>
          <a:xfrm>
            <a:off x="703182" y="1650015"/>
            <a:ext cx="4777381" cy="338822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D7ECA-D599-A448-F845-06DA102C4E3B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Small Filament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Characteristics:</a:t>
            </a: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Produces a </a:t>
            </a:r>
            <a:r>
              <a:rPr lang="en-US" sz="1700" b="1"/>
              <a:t>small focal spot</a:t>
            </a:r>
            <a:r>
              <a:rPr lang="en-US" sz="1700"/>
              <a:t> on the anode.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Electron beam is more focused → sharper x-ray beam.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Uses:</a:t>
            </a: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High detail imaging</a:t>
            </a:r>
            <a:r>
              <a:rPr lang="en-US" sz="1700"/>
              <a:t> (extremities, small bones, fine structures).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Lower mA capacity (can’t tolerate high tube current without overheating).</a:t>
            </a:r>
          </a:p>
        </p:txBody>
      </p:sp>
    </p:spTree>
    <p:extLst>
      <p:ext uri="{BB962C8B-B14F-4D97-AF65-F5344CB8AC3E}">
        <p14:creationId xmlns:p14="http://schemas.microsoft.com/office/powerpoint/2010/main" val="410100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673CA1-8D5F-F59E-4639-F2E81892F1A5}"/>
              </a:ext>
            </a:extLst>
          </p:cNvPr>
          <p:cNvSpPr txBox="1"/>
          <p:nvPr/>
        </p:nvSpPr>
        <p:spPr>
          <a:xfrm>
            <a:off x="484909" y="293729"/>
            <a:ext cx="114507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Large Filament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Characteristics: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Produces a </a:t>
            </a:r>
            <a:r>
              <a:rPr lang="en-US" b="1" dirty="0"/>
              <a:t>large focal spot</a:t>
            </a:r>
            <a:r>
              <a:rPr lang="en-US" dirty="0"/>
              <a:t> on the anode.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Spreads electron stream over a larger area → more heat dissipation.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r>
              <a:rPr lang="en-US" b="1" dirty="0"/>
              <a:t>Uses: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High mA exams</a:t>
            </a:r>
            <a:r>
              <a:rPr lang="en-US" dirty="0"/>
              <a:t> (chest, abdomen, spine) requiring short exposure times.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Useful when patient motion is a concern, since high mA allows shorter time</a:t>
            </a:r>
          </a:p>
        </p:txBody>
      </p:sp>
    </p:spTree>
    <p:extLst>
      <p:ext uri="{BB962C8B-B14F-4D97-AF65-F5344CB8AC3E}">
        <p14:creationId xmlns:p14="http://schemas.microsoft.com/office/powerpoint/2010/main" val="2512425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10529</TotalTime>
  <Words>1295</Words>
  <Application>Microsoft Office PowerPoint</Application>
  <PresentationFormat>Widescreen</PresentationFormat>
  <Paragraphs>167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Konrad Stelmark</dc:creator>
  <cp:lastModifiedBy>Konrad Stelmark</cp:lastModifiedBy>
  <cp:revision>33</cp:revision>
  <dcterms:created xsi:type="dcterms:W3CDTF">2025-08-12T01:21:37Z</dcterms:created>
  <dcterms:modified xsi:type="dcterms:W3CDTF">2025-08-21T12:54:27Z</dcterms:modified>
</cp:coreProperties>
</file>