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2" r:id="rId6"/>
    <p:sldId id="259" r:id="rId7"/>
    <p:sldId id="261" r:id="rId8"/>
    <p:sldId id="263" r:id="rId9"/>
    <p:sldId id="264" r:id="rId10"/>
    <p:sldId id="265" r:id="rId11"/>
    <p:sldId id="266" r:id="rId12"/>
    <p:sldId id="267" r:id="rId13"/>
    <p:sldId id="268" r:id="rId14"/>
    <p:sldId id="269" r:id="rId15"/>
    <p:sldId id="276" r:id="rId16"/>
    <p:sldId id="277" r:id="rId17"/>
    <p:sldId id="278" r:id="rId18"/>
    <p:sldId id="279" r:id="rId19"/>
    <p:sldId id="270" r:id="rId20"/>
    <p:sldId id="271" r:id="rId21"/>
    <p:sldId id="272" r:id="rId22"/>
    <p:sldId id="273" r:id="rId23"/>
    <p:sldId id="274" r:id="rId24"/>
    <p:sldId id="275" r:id="rId25"/>
    <p:sldId id="280" r:id="rId26"/>
    <p:sldId id="281" r:id="rId27"/>
    <p:sldId id="282" r:id="rId28"/>
    <p:sldId id="283" r:id="rId29"/>
    <p:sldId id="284" r:id="rId30"/>
    <p:sldId id="285" r:id="rId31"/>
    <p:sldId id="286" r:id="rId32"/>
    <p:sldId id="287" r:id="rId33"/>
    <p:sldId id="288" r:id="rId34"/>
    <p:sldId id="290"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40" d="100"/>
          <a:sy n="140" d="100"/>
        </p:scale>
        <p:origin x="14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6A69C-4340-4C09-8B0A-32D82F38CC2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C8E932C-6B87-4481-A8F0-3E29A95C97C0}">
      <dgm:prSet custT="1"/>
      <dgm:spPr/>
      <dgm:t>
        <a:bodyPr/>
        <a:lstStyle/>
        <a:p>
          <a:pPr>
            <a:lnSpc>
              <a:spcPct val="100000"/>
            </a:lnSpc>
          </a:pPr>
          <a:r>
            <a:rPr lang="en-US" sz="1400" dirty="0"/>
            <a:t>Age is only an approximation. Exposure decisions must be based primarily on part thickness and body habitus. A large 12-year-old may require a near-adult technique, whereas a small adolescent may not.</a:t>
          </a:r>
        </a:p>
      </dgm:t>
    </dgm:pt>
    <dgm:pt modelId="{4CBDEFB6-CF3F-46F7-B50C-EC6616E6BB9B}" type="parTrans" cxnId="{906ABAE9-9FEA-475B-8669-A6F993FEF27F}">
      <dgm:prSet/>
      <dgm:spPr/>
      <dgm:t>
        <a:bodyPr/>
        <a:lstStyle/>
        <a:p>
          <a:endParaRPr lang="en-US"/>
        </a:p>
      </dgm:t>
    </dgm:pt>
    <dgm:pt modelId="{C91D5AD8-B645-49AD-BD50-561C031D5A9A}" type="sibTrans" cxnId="{906ABAE9-9FEA-475B-8669-A6F993FEF27F}">
      <dgm:prSet/>
      <dgm:spPr/>
      <dgm:t>
        <a:bodyPr/>
        <a:lstStyle/>
        <a:p>
          <a:pPr>
            <a:lnSpc>
              <a:spcPct val="100000"/>
            </a:lnSpc>
          </a:pPr>
          <a:endParaRPr lang="en-US"/>
        </a:p>
      </dgm:t>
    </dgm:pt>
    <dgm:pt modelId="{91BC57F7-9FAB-4CA9-A4A2-D430A40CFCC5}">
      <dgm:prSet custT="1"/>
      <dgm:spPr/>
      <dgm:t>
        <a:bodyPr/>
        <a:lstStyle/>
        <a:p>
          <a:pPr>
            <a:lnSpc>
              <a:spcPct val="100000"/>
            </a:lnSpc>
          </a:pPr>
          <a:r>
            <a:rPr lang="en-US" sz="1400" dirty="0"/>
            <a:t>In digital radiography, </a:t>
          </a:r>
          <a:r>
            <a:rPr lang="en-US" sz="1400" dirty="0" err="1"/>
            <a:t>mAs</a:t>
          </a:r>
          <a:r>
            <a:rPr lang="en-US" sz="1400" dirty="0"/>
            <a:t> reduction is especially important because image brightness is automatically rescaled. Overexposure is not visually obvious and can lead to dose creep. </a:t>
          </a:r>
        </a:p>
      </dgm:t>
    </dgm:pt>
    <dgm:pt modelId="{1BC79EE4-EC83-4AF2-B0FB-8B40BDD516D9}" type="parTrans" cxnId="{507CF442-F64C-46F4-A024-3A8E0FD2359E}">
      <dgm:prSet/>
      <dgm:spPr/>
      <dgm:t>
        <a:bodyPr/>
        <a:lstStyle/>
        <a:p>
          <a:endParaRPr lang="en-US"/>
        </a:p>
      </dgm:t>
    </dgm:pt>
    <dgm:pt modelId="{2C069464-482E-45FD-A9C9-E7BC92A211E3}" type="sibTrans" cxnId="{507CF442-F64C-46F4-A024-3A8E0FD2359E}">
      <dgm:prSet/>
      <dgm:spPr/>
      <dgm:t>
        <a:bodyPr/>
        <a:lstStyle/>
        <a:p>
          <a:pPr>
            <a:lnSpc>
              <a:spcPct val="100000"/>
            </a:lnSpc>
          </a:pPr>
          <a:endParaRPr lang="en-US"/>
        </a:p>
      </dgm:t>
    </dgm:pt>
    <dgm:pt modelId="{0CD0AA83-6F36-4CA8-9AA5-04A0F4ADA888}">
      <dgm:prSet custT="1"/>
      <dgm:spPr/>
      <dgm:t>
        <a:bodyPr/>
        <a:lstStyle/>
        <a:p>
          <a:pPr>
            <a:lnSpc>
              <a:spcPct val="100000"/>
            </a:lnSpc>
          </a:pPr>
          <a:r>
            <a:rPr lang="en-US" sz="1400" dirty="0"/>
            <a:t>Pediatric imaging demands careful monitoring of exposure index and strict adherence to ALARA principles.</a:t>
          </a:r>
        </a:p>
      </dgm:t>
    </dgm:pt>
    <dgm:pt modelId="{569D9E61-A34C-4C2C-9B58-3B52CCAA566A}" type="parTrans" cxnId="{7CF2AF0D-492B-43C1-A87A-5A7D2A97388C}">
      <dgm:prSet/>
      <dgm:spPr/>
      <dgm:t>
        <a:bodyPr/>
        <a:lstStyle/>
        <a:p>
          <a:endParaRPr lang="en-US"/>
        </a:p>
      </dgm:t>
    </dgm:pt>
    <dgm:pt modelId="{48504418-984C-44BD-B91E-3C2C96601D9D}" type="sibTrans" cxnId="{7CF2AF0D-492B-43C1-A87A-5A7D2A97388C}">
      <dgm:prSet/>
      <dgm:spPr/>
      <dgm:t>
        <a:bodyPr/>
        <a:lstStyle/>
        <a:p>
          <a:endParaRPr lang="en-US"/>
        </a:p>
      </dgm:t>
    </dgm:pt>
    <dgm:pt modelId="{AF287367-A3CC-457C-A3AC-41E4AB7A14F9}" type="pres">
      <dgm:prSet presAssocID="{4D26A69C-4340-4C09-8B0A-32D82F38CC25}" presName="root" presStyleCnt="0">
        <dgm:presLayoutVars>
          <dgm:dir/>
          <dgm:resizeHandles val="exact"/>
        </dgm:presLayoutVars>
      </dgm:prSet>
      <dgm:spPr/>
    </dgm:pt>
    <dgm:pt modelId="{6DB3004D-EC72-4286-A5F1-C60AC7876F8A}" type="pres">
      <dgm:prSet presAssocID="{4D26A69C-4340-4C09-8B0A-32D82F38CC25}" presName="container" presStyleCnt="0">
        <dgm:presLayoutVars>
          <dgm:dir/>
          <dgm:resizeHandles val="exact"/>
        </dgm:presLayoutVars>
      </dgm:prSet>
      <dgm:spPr/>
    </dgm:pt>
    <dgm:pt modelId="{1946590C-B1B8-4ABF-AD08-B6DB6C4DE7F5}" type="pres">
      <dgm:prSet presAssocID="{CC8E932C-6B87-4481-A8F0-3E29A95C97C0}" presName="compNode" presStyleCnt="0"/>
      <dgm:spPr/>
    </dgm:pt>
    <dgm:pt modelId="{822FFB0F-AB4B-433C-8621-53F43EA55C51}" type="pres">
      <dgm:prSet presAssocID="{CC8E932C-6B87-4481-A8F0-3E29A95C97C0}" presName="iconBgRect" presStyleLbl="bgShp" presStyleIdx="0" presStyleCnt="3"/>
      <dgm:spPr/>
    </dgm:pt>
    <dgm:pt modelId="{6F72AB75-37F8-47F7-B47F-0BBAB17E180E}" type="pres">
      <dgm:prSet presAssocID="{CC8E932C-6B87-4481-A8F0-3E29A95C97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d Bump"/>
        </a:ext>
      </dgm:extLst>
    </dgm:pt>
    <dgm:pt modelId="{B318EDC5-399E-4916-AE9C-D48FEBF7F17F}" type="pres">
      <dgm:prSet presAssocID="{CC8E932C-6B87-4481-A8F0-3E29A95C97C0}" presName="spaceRect" presStyleCnt="0"/>
      <dgm:spPr/>
    </dgm:pt>
    <dgm:pt modelId="{426CAD45-A92B-4BE7-9B7D-86F15C9942D3}" type="pres">
      <dgm:prSet presAssocID="{CC8E932C-6B87-4481-A8F0-3E29A95C97C0}" presName="textRect" presStyleLbl="revTx" presStyleIdx="0" presStyleCnt="3">
        <dgm:presLayoutVars>
          <dgm:chMax val="1"/>
          <dgm:chPref val="1"/>
        </dgm:presLayoutVars>
      </dgm:prSet>
      <dgm:spPr/>
    </dgm:pt>
    <dgm:pt modelId="{CD5D6B27-85B0-4F8F-A874-6E9F7E7615B3}" type="pres">
      <dgm:prSet presAssocID="{C91D5AD8-B645-49AD-BD50-561C031D5A9A}" presName="sibTrans" presStyleLbl="sibTrans2D1" presStyleIdx="0" presStyleCnt="0"/>
      <dgm:spPr/>
    </dgm:pt>
    <dgm:pt modelId="{D8E3EF91-BA22-46AE-951D-838C018B5401}" type="pres">
      <dgm:prSet presAssocID="{91BC57F7-9FAB-4CA9-A4A2-D430A40CFCC5}" presName="compNode" presStyleCnt="0"/>
      <dgm:spPr/>
    </dgm:pt>
    <dgm:pt modelId="{1BBF7786-280E-464A-9C04-B6C42CE5FE70}" type="pres">
      <dgm:prSet presAssocID="{91BC57F7-9FAB-4CA9-A4A2-D430A40CFCC5}" presName="iconBgRect" presStyleLbl="bgShp" presStyleIdx="1" presStyleCnt="3"/>
      <dgm:spPr/>
    </dgm:pt>
    <dgm:pt modelId="{62A7A903-8F4A-4152-B995-7803EBB1725A}" type="pres">
      <dgm:prSet presAssocID="{91BC57F7-9FAB-4CA9-A4A2-D430A40CFC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ilter"/>
        </a:ext>
      </dgm:extLst>
    </dgm:pt>
    <dgm:pt modelId="{ABE594FC-9A31-4884-8C0E-B0D9267CA7D3}" type="pres">
      <dgm:prSet presAssocID="{91BC57F7-9FAB-4CA9-A4A2-D430A40CFCC5}" presName="spaceRect" presStyleCnt="0"/>
      <dgm:spPr/>
    </dgm:pt>
    <dgm:pt modelId="{4FFCA466-3362-4D6A-AD74-7F432035704A}" type="pres">
      <dgm:prSet presAssocID="{91BC57F7-9FAB-4CA9-A4A2-D430A40CFCC5}" presName="textRect" presStyleLbl="revTx" presStyleIdx="1" presStyleCnt="3">
        <dgm:presLayoutVars>
          <dgm:chMax val="1"/>
          <dgm:chPref val="1"/>
        </dgm:presLayoutVars>
      </dgm:prSet>
      <dgm:spPr/>
    </dgm:pt>
    <dgm:pt modelId="{7AF2C7C1-5B96-4CDE-9223-BB6B3307A703}" type="pres">
      <dgm:prSet presAssocID="{2C069464-482E-45FD-A9C9-E7BC92A211E3}" presName="sibTrans" presStyleLbl="sibTrans2D1" presStyleIdx="0" presStyleCnt="0"/>
      <dgm:spPr/>
    </dgm:pt>
    <dgm:pt modelId="{DB0685F4-1900-4352-9327-1A3ACD4266A5}" type="pres">
      <dgm:prSet presAssocID="{0CD0AA83-6F36-4CA8-9AA5-04A0F4ADA888}" presName="compNode" presStyleCnt="0"/>
      <dgm:spPr/>
    </dgm:pt>
    <dgm:pt modelId="{2EE37384-59D3-41EB-8EBA-0A64FEBD1876}" type="pres">
      <dgm:prSet presAssocID="{0CD0AA83-6F36-4CA8-9AA5-04A0F4ADA888}" presName="iconBgRect" presStyleLbl="bgShp" presStyleIdx="2" presStyleCnt="3"/>
      <dgm:spPr/>
    </dgm:pt>
    <dgm:pt modelId="{B638296A-1516-4322-B427-0A90E701E774}" type="pres">
      <dgm:prSet presAssocID="{0CD0AA83-6F36-4CA8-9AA5-04A0F4ADA8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9D4F830D-A340-42F4-9068-F61CB6576E3A}" type="pres">
      <dgm:prSet presAssocID="{0CD0AA83-6F36-4CA8-9AA5-04A0F4ADA888}" presName="spaceRect" presStyleCnt="0"/>
      <dgm:spPr/>
    </dgm:pt>
    <dgm:pt modelId="{303290AD-B52B-49EA-A92C-B9B65F32599B}" type="pres">
      <dgm:prSet presAssocID="{0CD0AA83-6F36-4CA8-9AA5-04A0F4ADA888}" presName="textRect" presStyleLbl="revTx" presStyleIdx="2" presStyleCnt="3">
        <dgm:presLayoutVars>
          <dgm:chMax val="1"/>
          <dgm:chPref val="1"/>
        </dgm:presLayoutVars>
      </dgm:prSet>
      <dgm:spPr/>
    </dgm:pt>
  </dgm:ptLst>
  <dgm:cxnLst>
    <dgm:cxn modelId="{AC06EA06-8BD7-4EA6-901A-6AED4395AFED}" type="presOf" srcId="{CC8E932C-6B87-4481-A8F0-3E29A95C97C0}" destId="{426CAD45-A92B-4BE7-9B7D-86F15C9942D3}" srcOrd="0" destOrd="0" presId="urn:microsoft.com/office/officeart/2018/2/layout/IconCircleList"/>
    <dgm:cxn modelId="{7CF2AF0D-492B-43C1-A87A-5A7D2A97388C}" srcId="{4D26A69C-4340-4C09-8B0A-32D82F38CC25}" destId="{0CD0AA83-6F36-4CA8-9AA5-04A0F4ADA888}" srcOrd="2" destOrd="0" parTransId="{569D9E61-A34C-4C2C-9B58-3B52CCAA566A}" sibTransId="{48504418-984C-44BD-B91E-3C2C96601D9D}"/>
    <dgm:cxn modelId="{4A9F8B13-167E-41A0-8D10-9DF3C375C54D}" type="presOf" srcId="{C91D5AD8-B645-49AD-BD50-561C031D5A9A}" destId="{CD5D6B27-85B0-4F8F-A874-6E9F7E7615B3}" srcOrd="0" destOrd="0" presId="urn:microsoft.com/office/officeart/2018/2/layout/IconCircleList"/>
    <dgm:cxn modelId="{F603155B-C8C6-4798-8C7C-2AC2F07403F7}" type="presOf" srcId="{0CD0AA83-6F36-4CA8-9AA5-04A0F4ADA888}" destId="{303290AD-B52B-49EA-A92C-B9B65F32599B}" srcOrd="0" destOrd="0" presId="urn:microsoft.com/office/officeart/2018/2/layout/IconCircleList"/>
    <dgm:cxn modelId="{2EB2C662-7A55-4C70-9AF8-064D315AB03F}" type="presOf" srcId="{4D26A69C-4340-4C09-8B0A-32D82F38CC25}" destId="{AF287367-A3CC-457C-A3AC-41E4AB7A14F9}" srcOrd="0" destOrd="0" presId="urn:microsoft.com/office/officeart/2018/2/layout/IconCircleList"/>
    <dgm:cxn modelId="{507CF442-F64C-46F4-A024-3A8E0FD2359E}" srcId="{4D26A69C-4340-4C09-8B0A-32D82F38CC25}" destId="{91BC57F7-9FAB-4CA9-A4A2-D430A40CFCC5}" srcOrd="1" destOrd="0" parTransId="{1BC79EE4-EC83-4AF2-B0FB-8B40BDD516D9}" sibTransId="{2C069464-482E-45FD-A9C9-E7BC92A211E3}"/>
    <dgm:cxn modelId="{B58B6A6B-C133-4690-9DC9-B1B47C9B25D7}" type="presOf" srcId="{91BC57F7-9FAB-4CA9-A4A2-D430A40CFCC5}" destId="{4FFCA466-3362-4D6A-AD74-7F432035704A}" srcOrd="0" destOrd="0" presId="urn:microsoft.com/office/officeart/2018/2/layout/IconCircleList"/>
    <dgm:cxn modelId="{383F375A-E4E1-4C65-8532-F5EE706AB399}" type="presOf" srcId="{2C069464-482E-45FD-A9C9-E7BC92A211E3}" destId="{7AF2C7C1-5B96-4CDE-9223-BB6B3307A703}" srcOrd="0" destOrd="0" presId="urn:microsoft.com/office/officeart/2018/2/layout/IconCircleList"/>
    <dgm:cxn modelId="{906ABAE9-9FEA-475B-8669-A6F993FEF27F}" srcId="{4D26A69C-4340-4C09-8B0A-32D82F38CC25}" destId="{CC8E932C-6B87-4481-A8F0-3E29A95C97C0}" srcOrd="0" destOrd="0" parTransId="{4CBDEFB6-CF3F-46F7-B50C-EC6616E6BB9B}" sibTransId="{C91D5AD8-B645-49AD-BD50-561C031D5A9A}"/>
    <dgm:cxn modelId="{96BB66F2-46CF-4844-B830-D3B727E0AFA4}" type="presParOf" srcId="{AF287367-A3CC-457C-A3AC-41E4AB7A14F9}" destId="{6DB3004D-EC72-4286-A5F1-C60AC7876F8A}" srcOrd="0" destOrd="0" presId="urn:microsoft.com/office/officeart/2018/2/layout/IconCircleList"/>
    <dgm:cxn modelId="{ABCF8A85-8165-40FB-A732-5518E614082D}" type="presParOf" srcId="{6DB3004D-EC72-4286-A5F1-C60AC7876F8A}" destId="{1946590C-B1B8-4ABF-AD08-B6DB6C4DE7F5}" srcOrd="0" destOrd="0" presId="urn:microsoft.com/office/officeart/2018/2/layout/IconCircleList"/>
    <dgm:cxn modelId="{C285CF31-52DC-4B48-9033-DC5F697BE3D0}" type="presParOf" srcId="{1946590C-B1B8-4ABF-AD08-B6DB6C4DE7F5}" destId="{822FFB0F-AB4B-433C-8621-53F43EA55C51}" srcOrd="0" destOrd="0" presId="urn:microsoft.com/office/officeart/2018/2/layout/IconCircleList"/>
    <dgm:cxn modelId="{49322131-BB52-4F67-B2CE-D62070B41A9A}" type="presParOf" srcId="{1946590C-B1B8-4ABF-AD08-B6DB6C4DE7F5}" destId="{6F72AB75-37F8-47F7-B47F-0BBAB17E180E}" srcOrd="1" destOrd="0" presId="urn:microsoft.com/office/officeart/2018/2/layout/IconCircleList"/>
    <dgm:cxn modelId="{A18B862D-CB27-4963-AEF7-7F2889C17717}" type="presParOf" srcId="{1946590C-B1B8-4ABF-AD08-B6DB6C4DE7F5}" destId="{B318EDC5-399E-4916-AE9C-D48FEBF7F17F}" srcOrd="2" destOrd="0" presId="urn:microsoft.com/office/officeart/2018/2/layout/IconCircleList"/>
    <dgm:cxn modelId="{723348FB-AF53-4930-9FF3-85C44DA2D927}" type="presParOf" srcId="{1946590C-B1B8-4ABF-AD08-B6DB6C4DE7F5}" destId="{426CAD45-A92B-4BE7-9B7D-86F15C9942D3}" srcOrd="3" destOrd="0" presId="urn:microsoft.com/office/officeart/2018/2/layout/IconCircleList"/>
    <dgm:cxn modelId="{E73AA3E7-B258-4FFA-9222-6B642963305F}" type="presParOf" srcId="{6DB3004D-EC72-4286-A5F1-C60AC7876F8A}" destId="{CD5D6B27-85B0-4F8F-A874-6E9F7E7615B3}" srcOrd="1" destOrd="0" presId="urn:microsoft.com/office/officeart/2018/2/layout/IconCircleList"/>
    <dgm:cxn modelId="{9F27A312-BF4A-4893-9EF2-C5033A2DF992}" type="presParOf" srcId="{6DB3004D-EC72-4286-A5F1-C60AC7876F8A}" destId="{D8E3EF91-BA22-46AE-951D-838C018B5401}" srcOrd="2" destOrd="0" presId="urn:microsoft.com/office/officeart/2018/2/layout/IconCircleList"/>
    <dgm:cxn modelId="{039DED50-0DFF-4E16-B00E-CFD9971B2965}" type="presParOf" srcId="{D8E3EF91-BA22-46AE-951D-838C018B5401}" destId="{1BBF7786-280E-464A-9C04-B6C42CE5FE70}" srcOrd="0" destOrd="0" presId="urn:microsoft.com/office/officeart/2018/2/layout/IconCircleList"/>
    <dgm:cxn modelId="{46186128-96DB-4884-BEF7-A4304B97F441}" type="presParOf" srcId="{D8E3EF91-BA22-46AE-951D-838C018B5401}" destId="{62A7A903-8F4A-4152-B995-7803EBB1725A}" srcOrd="1" destOrd="0" presId="urn:microsoft.com/office/officeart/2018/2/layout/IconCircleList"/>
    <dgm:cxn modelId="{545587C2-4ECA-4FBC-B25A-190F1E8AF431}" type="presParOf" srcId="{D8E3EF91-BA22-46AE-951D-838C018B5401}" destId="{ABE594FC-9A31-4884-8C0E-B0D9267CA7D3}" srcOrd="2" destOrd="0" presId="urn:microsoft.com/office/officeart/2018/2/layout/IconCircleList"/>
    <dgm:cxn modelId="{207857E9-50B7-4A53-9C9C-783546E86739}" type="presParOf" srcId="{D8E3EF91-BA22-46AE-951D-838C018B5401}" destId="{4FFCA466-3362-4D6A-AD74-7F432035704A}" srcOrd="3" destOrd="0" presId="urn:microsoft.com/office/officeart/2018/2/layout/IconCircleList"/>
    <dgm:cxn modelId="{9CB1CC96-84FF-4A03-B5BD-CBF11F2CB50A}" type="presParOf" srcId="{6DB3004D-EC72-4286-A5F1-C60AC7876F8A}" destId="{7AF2C7C1-5B96-4CDE-9223-BB6B3307A703}" srcOrd="3" destOrd="0" presId="urn:microsoft.com/office/officeart/2018/2/layout/IconCircleList"/>
    <dgm:cxn modelId="{50193EA5-69FB-408C-82D0-6697FBDE9A3F}" type="presParOf" srcId="{6DB3004D-EC72-4286-A5F1-C60AC7876F8A}" destId="{DB0685F4-1900-4352-9327-1A3ACD4266A5}" srcOrd="4" destOrd="0" presId="urn:microsoft.com/office/officeart/2018/2/layout/IconCircleList"/>
    <dgm:cxn modelId="{F865C74E-BD27-406A-9A63-D422F0DE7C0E}" type="presParOf" srcId="{DB0685F4-1900-4352-9327-1A3ACD4266A5}" destId="{2EE37384-59D3-41EB-8EBA-0A64FEBD1876}" srcOrd="0" destOrd="0" presId="urn:microsoft.com/office/officeart/2018/2/layout/IconCircleList"/>
    <dgm:cxn modelId="{D4A51292-C279-4441-AF97-2A5D664E7AA9}" type="presParOf" srcId="{DB0685F4-1900-4352-9327-1A3ACD4266A5}" destId="{B638296A-1516-4322-B427-0A90E701E774}" srcOrd="1" destOrd="0" presId="urn:microsoft.com/office/officeart/2018/2/layout/IconCircleList"/>
    <dgm:cxn modelId="{2F5C39AA-6AC8-42C2-8FE3-E10581B2C5B4}" type="presParOf" srcId="{DB0685F4-1900-4352-9327-1A3ACD4266A5}" destId="{9D4F830D-A340-42F4-9068-F61CB6576E3A}" srcOrd="2" destOrd="0" presId="urn:microsoft.com/office/officeart/2018/2/layout/IconCircleList"/>
    <dgm:cxn modelId="{0A00CAF2-7A24-45CC-A8DA-02EF3AE818D8}" type="presParOf" srcId="{DB0685F4-1900-4352-9327-1A3ACD4266A5}" destId="{303290AD-B52B-49EA-A92C-B9B65F32599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FFB0F-AB4B-433C-8621-53F43EA55C51}">
      <dsp:nvSpPr>
        <dsp:cNvPr id="0" name=""/>
        <dsp:cNvSpPr/>
      </dsp:nvSpPr>
      <dsp:spPr>
        <a:xfrm>
          <a:off x="1266090" y="632694"/>
          <a:ext cx="765936" cy="76593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72AB75-37F8-47F7-B47F-0BBAB17E180E}">
      <dsp:nvSpPr>
        <dsp:cNvPr id="0" name=""/>
        <dsp:cNvSpPr/>
      </dsp:nvSpPr>
      <dsp:spPr>
        <a:xfrm>
          <a:off x="1426937" y="793540"/>
          <a:ext cx="444243" cy="444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6CAD45-A92B-4BE7-9B7D-86F15C9942D3}">
      <dsp:nvSpPr>
        <dsp:cNvPr id="0" name=""/>
        <dsp:cNvSpPr/>
      </dsp:nvSpPr>
      <dsp:spPr>
        <a:xfrm>
          <a:off x="2196156" y="632694"/>
          <a:ext cx="1805422" cy="7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Age is only an approximation. Exposure decisions must be based primarily on part thickness and body habitus. A large 12-year-old may require a near-adult technique, whereas a small adolescent may not.</a:t>
          </a:r>
        </a:p>
      </dsp:txBody>
      <dsp:txXfrm>
        <a:off x="2196156" y="632694"/>
        <a:ext cx="1805422" cy="765936"/>
      </dsp:txXfrm>
    </dsp:sp>
    <dsp:sp modelId="{1BBF7786-280E-464A-9C04-B6C42CE5FE70}">
      <dsp:nvSpPr>
        <dsp:cNvPr id="0" name=""/>
        <dsp:cNvSpPr/>
      </dsp:nvSpPr>
      <dsp:spPr>
        <a:xfrm>
          <a:off x="4316159" y="632694"/>
          <a:ext cx="765936" cy="76593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7A903-8F4A-4152-B995-7803EBB1725A}">
      <dsp:nvSpPr>
        <dsp:cNvPr id="0" name=""/>
        <dsp:cNvSpPr/>
      </dsp:nvSpPr>
      <dsp:spPr>
        <a:xfrm>
          <a:off x="4477006" y="793540"/>
          <a:ext cx="444243" cy="444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FCA466-3362-4D6A-AD74-7F432035704A}">
      <dsp:nvSpPr>
        <dsp:cNvPr id="0" name=""/>
        <dsp:cNvSpPr/>
      </dsp:nvSpPr>
      <dsp:spPr>
        <a:xfrm>
          <a:off x="5246225" y="632694"/>
          <a:ext cx="1805422" cy="7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In digital radiography, </a:t>
          </a:r>
          <a:r>
            <a:rPr lang="en-US" sz="1400" kern="1200" dirty="0" err="1"/>
            <a:t>mAs</a:t>
          </a:r>
          <a:r>
            <a:rPr lang="en-US" sz="1400" kern="1200" dirty="0"/>
            <a:t> reduction is especially important because image brightness is automatically rescaled. Overexposure is not visually obvious and can lead to dose creep. </a:t>
          </a:r>
        </a:p>
      </dsp:txBody>
      <dsp:txXfrm>
        <a:off x="5246225" y="632694"/>
        <a:ext cx="1805422" cy="765936"/>
      </dsp:txXfrm>
    </dsp:sp>
    <dsp:sp modelId="{2EE37384-59D3-41EB-8EBA-0A64FEBD1876}">
      <dsp:nvSpPr>
        <dsp:cNvPr id="0" name=""/>
        <dsp:cNvSpPr/>
      </dsp:nvSpPr>
      <dsp:spPr>
        <a:xfrm>
          <a:off x="7366228" y="632694"/>
          <a:ext cx="765936" cy="76593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38296A-1516-4322-B427-0A90E701E774}">
      <dsp:nvSpPr>
        <dsp:cNvPr id="0" name=""/>
        <dsp:cNvSpPr/>
      </dsp:nvSpPr>
      <dsp:spPr>
        <a:xfrm>
          <a:off x="7527075" y="793540"/>
          <a:ext cx="444243" cy="444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290AD-B52B-49EA-A92C-B9B65F32599B}">
      <dsp:nvSpPr>
        <dsp:cNvPr id="0" name=""/>
        <dsp:cNvSpPr/>
      </dsp:nvSpPr>
      <dsp:spPr>
        <a:xfrm>
          <a:off x="8296294" y="632694"/>
          <a:ext cx="1805422" cy="7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Pediatric imaging demands careful monitoring of exposure index and strict adherence to ALARA principles.</a:t>
          </a:r>
        </a:p>
      </dsp:txBody>
      <dsp:txXfrm>
        <a:off x="8296294" y="632694"/>
        <a:ext cx="1805422" cy="76593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24C9-BA67-67A8-299F-EF26B35EE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192C1D-7ABD-82C4-849D-5611F5651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2AD0CA-855A-6855-6E60-FC12330AABFE}"/>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5" name="Footer Placeholder 4">
            <a:extLst>
              <a:ext uri="{FF2B5EF4-FFF2-40B4-BE49-F238E27FC236}">
                <a16:creationId xmlns:a16="http://schemas.microsoft.com/office/drawing/2014/main" id="{A4349788-D1B0-AD0C-6EA8-CA9B63F72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77E8B-359D-3C48-5F06-1866F8E9CE0B}"/>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417803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AB40-6AF5-6D1F-C153-D3498F238A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CA1F65-468D-1919-E0F1-509ECE61F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C9C1B-BD2D-4FE2-36CF-CB99CB2DF5AC}"/>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5" name="Footer Placeholder 4">
            <a:extLst>
              <a:ext uri="{FF2B5EF4-FFF2-40B4-BE49-F238E27FC236}">
                <a16:creationId xmlns:a16="http://schemas.microsoft.com/office/drawing/2014/main" id="{41469AD0-1464-8B76-B2DC-4DFF46892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DE65A-98D8-52A4-208F-7026DD0FF6BA}"/>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390423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30186-84C1-2E15-1D43-54DD96A177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AFBE6C-1AD9-D078-23DF-5A75A5D479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12000-6619-9AE7-F0F8-59EDE7C8A0A5}"/>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5" name="Footer Placeholder 4">
            <a:extLst>
              <a:ext uri="{FF2B5EF4-FFF2-40B4-BE49-F238E27FC236}">
                <a16:creationId xmlns:a16="http://schemas.microsoft.com/office/drawing/2014/main" id="{AA9744FF-D312-4D24-D439-13DCF013F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C17CD-C353-A8F8-0A34-0EFF668B7ED9}"/>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229008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A1BBE-709E-E893-25BA-84D685E3C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41B9-614A-3ACB-8180-19DABC28C4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60FA1-2465-5DEF-7F65-C3F76EB902D7}"/>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5" name="Footer Placeholder 4">
            <a:extLst>
              <a:ext uri="{FF2B5EF4-FFF2-40B4-BE49-F238E27FC236}">
                <a16:creationId xmlns:a16="http://schemas.microsoft.com/office/drawing/2014/main" id="{2662DDE4-4B53-C070-F7DA-AD9AEB93D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9A43A-77EE-6A25-FB38-EE3489400629}"/>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2222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9EC1-1C1D-B7FE-2F80-573B47E90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6518DB-42BC-2493-13AE-69CD645B00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09B6CF-34DC-BB56-DC1B-E9070DDA9698}"/>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5" name="Footer Placeholder 4">
            <a:extLst>
              <a:ext uri="{FF2B5EF4-FFF2-40B4-BE49-F238E27FC236}">
                <a16:creationId xmlns:a16="http://schemas.microsoft.com/office/drawing/2014/main" id="{311EEBF0-7F75-5035-B17E-80716CC90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D4C90-3C11-F16B-BDB4-323CEDF0034F}"/>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285695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58A1-3171-A15A-293E-7AAC0DB35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B00CF9-B040-CD6D-0C22-673CCE0143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CDE6D3-5B43-1A39-52F4-10397D2FB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5A43AC-C714-555E-D2D9-103CCD1372FC}"/>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6" name="Footer Placeholder 5">
            <a:extLst>
              <a:ext uri="{FF2B5EF4-FFF2-40B4-BE49-F238E27FC236}">
                <a16:creationId xmlns:a16="http://schemas.microsoft.com/office/drawing/2014/main" id="{11B43BAD-60F9-1105-4560-73C5C40E7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65756-1236-32BA-EDC0-E5F84EEA0E5F}"/>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1759523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605F-54CE-DC03-9D7D-43714D235A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51B21-5EA6-5CC4-B409-85E646DD4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45799-C061-6F24-DF44-6703DB58E6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431933-9015-C32A-D892-52253C310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4605DE-BB81-32FC-B964-DD2DB810E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DBF9A3-B3BE-12CE-E06D-E9F58F2611E7}"/>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8" name="Footer Placeholder 7">
            <a:extLst>
              <a:ext uri="{FF2B5EF4-FFF2-40B4-BE49-F238E27FC236}">
                <a16:creationId xmlns:a16="http://schemas.microsoft.com/office/drawing/2014/main" id="{BC2ACE68-3B08-8255-69BF-0FDFE7092C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5DD28-BB67-AC37-9074-0B2B40A3F27A}"/>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224638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BA89-59BD-E979-C7BC-30E48A1D7F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A2EBC6-321E-C681-CE67-25D3B9D79AA9}"/>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4" name="Footer Placeholder 3">
            <a:extLst>
              <a:ext uri="{FF2B5EF4-FFF2-40B4-BE49-F238E27FC236}">
                <a16:creationId xmlns:a16="http://schemas.microsoft.com/office/drawing/2014/main" id="{136CA83A-0814-8F10-A28E-BF1D2A9972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92198C-5DA8-A0F1-7886-9DC89BF8D796}"/>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239624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1860D-72CC-F707-69BA-E926144E57AB}"/>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3" name="Footer Placeholder 2">
            <a:extLst>
              <a:ext uri="{FF2B5EF4-FFF2-40B4-BE49-F238E27FC236}">
                <a16:creationId xmlns:a16="http://schemas.microsoft.com/office/drawing/2014/main" id="{AA716E96-866A-4B3E-AA3F-B54C903AB1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97CE8-211D-9992-20AB-21332BF9F794}"/>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408224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9558-179F-3A40-4D60-9AA96BBEE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C26B08-A4F3-55AD-0C22-176D63BCD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44C584-089E-766F-72A0-A41ABD27D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D83F5-F769-66DC-B12B-F447A097849B}"/>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6" name="Footer Placeholder 5">
            <a:extLst>
              <a:ext uri="{FF2B5EF4-FFF2-40B4-BE49-F238E27FC236}">
                <a16:creationId xmlns:a16="http://schemas.microsoft.com/office/drawing/2014/main" id="{B6D8245C-C073-80D7-FF40-DE6E97DDC2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3D7D94-2F81-6A77-A4B5-5E03AE7BC9BD}"/>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334613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68C2-C812-134E-3C28-20854ED44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D17731-A1B5-9469-190B-E10E67306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56F8A-1CD1-1B32-5B6B-CB56B5C77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87584-C94D-0611-20A9-36C3913C550B}"/>
              </a:ext>
            </a:extLst>
          </p:cNvPr>
          <p:cNvSpPr>
            <a:spLocks noGrp="1"/>
          </p:cNvSpPr>
          <p:nvPr>
            <p:ph type="dt" sz="half" idx="10"/>
          </p:nvPr>
        </p:nvSpPr>
        <p:spPr/>
        <p:txBody>
          <a:bodyPr/>
          <a:lstStyle/>
          <a:p>
            <a:fld id="{9FE29438-7264-4D03-9A02-EB52420AC7B0}" type="datetimeFigureOut">
              <a:rPr lang="en-US" smtClean="0"/>
              <a:t>2/18/2026</a:t>
            </a:fld>
            <a:endParaRPr lang="en-US"/>
          </a:p>
        </p:txBody>
      </p:sp>
      <p:sp>
        <p:nvSpPr>
          <p:cNvPr id="6" name="Footer Placeholder 5">
            <a:extLst>
              <a:ext uri="{FF2B5EF4-FFF2-40B4-BE49-F238E27FC236}">
                <a16:creationId xmlns:a16="http://schemas.microsoft.com/office/drawing/2014/main" id="{9748A9E8-CDED-4E65-2428-D38822D43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668E1-4462-CCA1-E846-7BA67785C551}"/>
              </a:ext>
            </a:extLst>
          </p:cNvPr>
          <p:cNvSpPr>
            <a:spLocks noGrp="1"/>
          </p:cNvSpPr>
          <p:nvPr>
            <p:ph type="sldNum" sz="quarter" idx="12"/>
          </p:nvPr>
        </p:nvSpPr>
        <p:spPr/>
        <p:txBody>
          <a:bodyPr/>
          <a:lstStyle/>
          <a:p>
            <a:fld id="{5D23BDC4-061E-4F9E-A2F2-B63A681B9802}" type="slidenum">
              <a:rPr lang="en-US" smtClean="0"/>
              <a:t>‹#›</a:t>
            </a:fld>
            <a:endParaRPr lang="en-US"/>
          </a:p>
        </p:txBody>
      </p:sp>
    </p:spTree>
    <p:extLst>
      <p:ext uri="{BB962C8B-B14F-4D97-AF65-F5344CB8AC3E}">
        <p14:creationId xmlns:p14="http://schemas.microsoft.com/office/powerpoint/2010/main" val="386459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5985F-3408-129F-FD51-2F05DBF65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1BBFD8-CFE7-ADB9-7EF2-FAD59250D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3DA6C-FAE6-C260-7E85-F93A836D9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E29438-7264-4D03-9A02-EB52420AC7B0}" type="datetimeFigureOut">
              <a:rPr lang="en-US" smtClean="0"/>
              <a:t>2/18/2026</a:t>
            </a:fld>
            <a:endParaRPr lang="en-US"/>
          </a:p>
        </p:txBody>
      </p:sp>
      <p:sp>
        <p:nvSpPr>
          <p:cNvPr id="5" name="Footer Placeholder 4">
            <a:extLst>
              <a:ext uri="{FF2B5EF4-FFF2-40B4-BE49-F238E27FC236}">
                <a16:creationId xmlns:a16="http://schemas.microsoft.com/office/drawing/2014/main" id="{AC8CF03A-4C5F-CB40-7717-9055B3EDF2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B660A5-C2B2-053C-49CD-DE1CF09AB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23BDC4-061E-4F9E-A2F2-B63A681B9802}" type="slidenum">
              <a:rPr lang="en-US" smtClean="0"/>
              <a:t>‹#›</a:t>
            </a:fld>
            <a:endParaRPr lang="en-US"/>
          </a:p>
        </p:txBody>
      </p:sp>
    </p:spTree>
    <p:extLst>
      <p:ext uri="{BB962C8B-B14F-4D97-AF65-F5344CB8AC3E}">
        <p14:creationId xmlns:p14="http://schemas.microsoft.com/office/powerpoint/2010/main" val="10751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04F6-FE5A-77FD-42E5-BBE0DF7A476B}"/>
              </a:ext>
            </a:extLst>
          </p:cNvPr>
          <p:cNvSpPr>
            <a:spLocks noGrp="1"/>
          </p:cNvSpPr>
          <p:nvPr>
            <p:ph type="ctrTitle"/>
          </p:nvPr>
        </p:nvSpPr>
        <p:spPr/>
        <p:txBody>
          <a:bodyPr/>
          <a:lstStyle/>
          <a:p>
            <a:r>
              <a:rPr lang="en-US" dirty="0"/>
              <a:t>Exposure Factors Compensation</a:t>
            </a:r>
          </a:p>
        </p:txBody>
      </p:sp>
    </p:spTree>
    <p:extLst>
      <p:ext uri="{BB962C8B-B14F-4D97-AF65-F5344CB8AC3E}">
        <p14:creationId xmlns:p14="http://schemas.microsoft.com/office/powerpoint/2010/main" val="291062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EA1BD6-0602-B3DE-1F7C-8C4629F797D6}"/>
              </a:ext>
            </a:extLst>
          </p:cNvPr>
          <p:cNvSpPr txBox="1"/>
          <p:nvPr/>
        </p:nvSpPr>
        <p:spPr>
          <a:xfrm>
            <a:off x="782740" y="465536"/>
            <a:ext cx="11245654" cy="2862322"/>
          </a:xfrm>
          <a:prstGeom prst="rect">
            <a:avLst/>
          </a:prstGeom>
          <a:noFill/>
        </p:spPr>
        <p:txBody>
          <a:bodyPr wrap="square">
            <a:spAutoFit/>
          </a:bodyPr>
          <a:lstStyle/>
          <a:p>
            <a:pPr>
              <a:buNone/>
            </a:pPr>
            <a:r>
              <a:rPr lang="en-US" b="1" dirty="0"/>
              <a:t>Reducing </a:t>
            </a:r>
            <a:r>
              <a:rPr lang="en-US" b="1" dirty="0" err="1"/>
              <a:t>mAs</a:t>
            </a:r>
            <a:r>
              <a:rPr lang="en-US" b="1" dirty="0"/>
              <a:t> is preferable.</a:t>
            </a:r>
          </a:p>
          <a:p>
            <a:pPr>
              <a:buNone/>
            </a:pPr>
            <a:endParaRPr lang="en-US" dirty="0"/>
          </a:p>
          <a:p>
            <a:pPr>
              <a:buNone/>
            </a:pPr>
            <a:endParaRPr lang="en-US" dirty="0"/>
          </a:p>
          <a:p>
            <a:pPr>
              <a:buFont typeface="Arial" panose="020B0604020202020204" pitchFamily="34" charset="0"/>
              <a:buChar char="•"/>
            </a:pPr>
            <a:r>
              <a:rPr lang="en-US" dirty="0" err="1"/>
              <a:t>mAs</a:t>
            </a:r>
            <a:r>
              <a:rPr lang="en-US" dirty="0"/>
              <a:t> controls photon quantity</a:t>
            </a:r>
          </a:p>
          <a:p>
            <a:pPr>
              <a:buFont typeface="Arial" panose="020B0604020202020204" pitchFamily="34" charset="0"/>
              <a:buChar char="•"/>
            </a:pPr>
            <a:endParaRPr lang="en-US" dirty="0"/>
          </a:p>
          <a:p>
            <a:pPr>
              <a:buFont typeface="Arial" panose="020B0604020202020204" pitchFamily="34" charset="0"/>
              <a:buChar char="•"/>
            </a:pPr>
            <a:r>
              <a:rPr lang="en-US" dirty="0"/>
              <a:t>Patient dose is directly proportional to </a:t>
            </a:r>
            <a:r>
              <a:rPr lang="en-US" dirty="0" err="1"/>
              <a:t>mAs</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Lower </a:t>
            </a:r>
            <a:r>
              <a:rPr lang="en-US" dirty="0" err="1"/>
              <a:t>mAs</a:t>
            </a:r>
            <a:r>
              <a:rPr lang="en-US" dirty="0"/>
              <a:t> = lower entrance skin exposure</a:t>
            </a:r>
          </a:p>
          <a:p>
            <a:pPr>
              <a:buFont typeface="Arial" panose="020B0604020202020204" pitchFamily="34" charset="0"/>
              <a:buChar char="•"/>
            </a:pPr>
            <a:endParaRPr lang="en-US" dirty="0"/>
          </a:p>
          <a:p>
            <a:pPr>
              <a:buFont typeface="Arial" panose="020B0604020202020204" pitchFamily="34" charset="0"/>
              <a:buChar char="•"/>
            </a:pPr>
            <a:r>
              <a:rPr lang="en-US" dirty="0" err="1"/>
              <a:t>kVp</a:t>
            </a:r>
            <a:r>
              <a:rPr lang="en-US" dirty="0"/>
              <a:t> changes affect contrast and scatter</a:t>
            </a:r>
          </a:p>
        </p:txBody>
      </p:sp>
      <p:pic>
        <p:nvPicPr>
          <p:cNvPr id="5" name="Picture 4">
            <a:extLst>
              <a:ext uri="{FF2B5EF4-FFF2-40B4-BE49-F238E27FC236}">
                <a16:creationId xmlns:a16="http://schemas.microsoft.com/office/drawing/2014/main" id="{E81A023B-287D-E811-EA31-D2F9C8D6A9BE}"/>
              </a:ext>
            </a:extLst>
          </p:cNvPr>
          <p:cNvPicPr>
            <a:picLocks noChangeAspect="1"/>
          </p:cNvPicPr>
          <p:nvPr/>
        </p:nvPicPr>
        <p:blipFill>
          <a:blip r:embed="rId2"/>
          <a:stretch>
            <a:fillRect/>
          </a:stretch>
        </p:blipFill>
        <p:spPr>
          <a:xfrm>
            <a:off x="1664037" y="4116909"/>
            <a:ext cx="8554644" cy="1905266"/>
          </a:xfrm>
          <a:prstGeom prst="rect">
            <a:avLst/>
          </a:prstGeom>
        </p:spPr>
      </p:pic>
    </p:spTree>
    <p:extLst>
      <p:ext uri="{BB962C8B-B14F-4D97-AF65-F5344CB8AC3E}">
        <p14:creationId xmlns:p14="http://schemas.microsoft.com/office/powerpoint/2010/main" val="1112185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EEEF25-9DAB-D17F-BBD5-9560906AF6C9}"/>
              </a:ext>
            </a:extLst>
          </p:cNvPr>
          <p:cNvPicPr>
            <a:picLocks noChangeAspect="1"/>
          </p:cNvPicPr>
          <p:nvPr/>
        </p:nvPicPr>
        <p:blipFill>
          <a:blip r:embed="rId2"/>
          <a:srcRect r="2" b="1483"/>
          <a:stretch>
            <a:fillRect/>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8" name="Rectangle 17">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841A7454-3812-5E22-9522-B15BB1720CC9}"/>
              </a:ext>
            </a:extLst>
          </p:cNvPr>
          <p:cNvSpPr txBox="1"/>
          <p:nvPr/>
        </p:nvSpPr>
        <p:spPr>
          <a:xfrm>
            <a:off x="7255563" y="2557587"/>
            <a:ext cx="4314645" cy="3717317"/>
          </a:xfrm>
          <a:prstGeom prst="rect">
            <a:avLst/>
          </a:prstGeom>
        </p:spPr>
        <p:txBody>
          <a:bodyPr vert="horz" lIns="91440" tIns="45720" rIns="91440" bIns="45720" rtlCol="0" anchor="t">
            <a:normAutofit/>
          </a:bodyPr>
          <a:lstStyle/>
          <a:p>
            <a:pPr>
              <a:lnSpc>
                <a:spcPct val="90000"/>
              </a:lnSpc>
              <a:spcAft>
                <a:spcPts val="600"/>
              </a:spcAft>
            </a:pPr>
            <a:r>
              <a:rPr lang="en-US" b="1" dirty="0"/>
              <a:t>Pediatric Radiography Principles</a:t>
            </a:r>
          </a:p>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r>
              <a:rPr lang="en-US" dirty="0"/>
              <a:t>Children are not small adults. Reduced bone density, smaller anatomy, and motion challenges require independent technique logic.</a:t>
            </a:r>
          </a:p>
        </p:txBody>
      </p:sp>
    </p:spTree>
    <p:extLst>
      <p:ext uri="{BB962C8B-B14F-4D97-AF65-F5344CB8AC3E}">
        <p14:creationId xmlns:p14="http://schemas.microsoft.com/office/powerpoint/2010/main" val="3600298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AB4AA6-CF4D-4426-2EDB-DB3C9970D4F5}"/>
              </a:ext>
            </a:extLst>
          </p:cNvPr>
          <p:cNvSpPr txBox="1"/>
          <p:nvPr/>
        </p:nvSpPr>
        <p:spPr>
          <a:xfrm>
            <a:off x="157450" y="244993"/>
            <a:ext cx="11817155" cy="1200329"/>
          </a:xfrm>
          <a:prstGeom prst="rect">
            <a:avLst/>
          </a:prstGeom>
          <a:noFill/>
        </p:spPr>
        <p:txBody>
          <a:bodyPr wrap="square">
            <a:spAutoFit/>
          </a:bodyPr>
          <a:lstStyle/>
          <a:p>
            <a:pPr>
              <a:buNone/>
            </a:pPr>
            <a:r>
              <a:rPr lang="en-US" b="1"/>
              <a:t>Motion and Exposure Time</a:t>
            </a:r>
          </a:p>
          <a:p>
            <a:pPr>
              <a:buNone/>
            </a:pPr>
            <a:endParaRPr lang="en-US" b="1"/>
          </a:p>
          <a:p>
            <a:pPr>
              <a:buNone/>
            </a:pPr>
            <a:r>
              <a:rPr lang="en-US"/>
              <a:t>Fast exposure time is essential in pediatric chest imaging to freeze diaphragmatic motion. AEC may not respond rapidly enough in small thoraces.</a:t>
            </a:r>
            <a:endParaRPr lang="en-US" dirty="0"/>
          </a:p>
        </p:txBody>
      </p:sp>
      <p:pic>
        <p:nvPicPr>
          <p:cNvPr id="4" name="Picture 3">
            <a:extLst>
              <a:ext uri="{FF2B5EF4-FFF2-40B4-BE49-F238E27FC236}">
                <a16:creationId xmlns:a16="http://schemas.microsoft.com/office/drawing/2014/main" id="{8D02660D-9DFC-E249-3024-125659FD600B}"/>
              </a:ext>
            </a:extLst>
          </p:cNvPr>
          <p:cNvPicPr>
            <a:picLocks noChangeAspect="1"/>
          </p:cNvPicPr>
          <p:nvPr/>
        </p:nvPicPr>
        <p:blipFill>
          <a:blip r:embed="rId2"/>
          <a:stretch>
            <a:fillRect/>
          </a:stretch>
        </p:blipFill>
        <p:spPr>
          <a:xfrm>
            <a:off x="4336116" y="1639420"/>
            <a:ext cx="3143250" cy="4762500"/>
          </a:xfrm>
          <a:prstGeom prst="rect">
            <a:avLst/>
          </a:prstGeom>
        </p:spPr>
      </p:pic>
    </p:spTree>
    <p:extLst>
      <p:ext uri="{BB962C8B-B14F-4D97-AF65-F5344CB8AC3E}">
        <p14:creationId xmlns:p14="http://schemas.microsoft.com/office/powerpoint/2010/main" val="428179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D45D79-8D20-1E6C-69BB-66EDDAD8946D}"/>
              </a:ext>
            </a:extLst>
          </p:cNvPr>
          <p:cNvPicPr>
            <a:picLocks noChangeAspect="1"/>
          </p:cNvPicPr>
          <p:nvPr/>
        </p:nvPicPr>
        <p:blipFill>
          <a:blip r:embed="rId2"/>
          <a:stretch>
            <a:fillRect/>
          </a:stretch>
        </p:blipFill>
        <p:spPr>
          <a:xfrm>
            <a:off x="1733266" y="2552029"/>
            <a:ext cx="9003226" cy="3106112"/>
          </a:xfrm>
          <a:prstGeom prst="rect">
            <a:avLst/>
          </a:prstGeom>
        </p:spPr>
      </p:pic>
      <p:sp>
        <p:nvSpPr>
          <p:cNvPr id="4" name="TextBox 3">
            <a:extLst>
              <a:ext uri="{FF2B5EF4-FFF2-40B4-BE49-F238E27FC236}">
                <a16:creationId xmlns:a16="http://schemas.microsoft.com/office/drawing/2014/main" id="{98CE6150-FE36-6B56-65FC-F9EA3F201A55}"/>
              </a:ext>
            </a:extLst>
          </p:cNvPr>
          <p:cNvSpPr txBox="1"/>
          <p:nvPr/>
        </p:nvSpPr>
        <p:spPr>
          <a:xfrm>
            <a:off x="2852382" y="1105469"/>
            <a:ext cx="5929952" cy="369332"/>
          </a:xfrm>
          <a:prstGeom prst="rect">
            <a:avLst/>
          </a:prstGeom>
          <a:noFill/>
        </p:spPr>
        <p:txBody>
          <a:bodyPr wrap="square" rtlCol="0">
            <a:spAutoFit/>
          </a:bodyPr>
          <a:lstStyle/>
          <a:p>
            <a:r>
              <a:rPr lang="en-US" dirty="0"/>
              <a:t>Chest </a:t>
            </a:r>
            <a:r>
              <a:rPr lang="en-US" dirty="0" err="1"/>
              <a:t>kVp</a:t>
            </a:r>
            <a:endParaRPr lang="en-US" dirty="0"/>
          </a:p>
        </p:txBody>
      </p:sp>
    </p:spTree>
    <p:extLst>
      <p:ext uri="{BB962C8B-B14F-4D97-AF65-F5344CB8AC3E}">
        <p14:creationId xmlns:p14="http://schemas.microsoft.com/office/powerpoint/2010/main" val="5241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8B071D-40AC-A9C7-CB43-2B390AC39291}"/>
              </a:ext>
            </a:extLst>
          </p:cNvPr>
          <p:cNvPicPr>
            <a:picLocks noChangeAspect="1"/>
          </p:cNvPicPr>
          <p:nvPr/>
        </p:nvPicPr>
        <p:blipFill>
          <a:blip r:embed="rId2"/>
          <a:stretch>
            <a:fillRect/>
          </a:stretch>
        </p:blipFill>
        <p:spPr>
          <a:xfrm>
            <a:off x="1630908" y="1499864"/>
            <a:ext cx="9078288" cy="3858272"/>
          </a:xfrm>
          <a:prstGeom prst="rect">
            <a:avLst/>
          </a:prstGeom>
        </p:spPr>
      </p:pic>
    </p:spTree>
    <p:extLst>
      <p:ext uri="{BB962C8B-B14F-4D97-AF65-F5344CB8AC3E}">
        <p14:creationId xmlns:p14="http://schemas.microsoft.com/office/powerpoint/2010/main" val="1312741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05509-53B2-D428-CF92-D00373CB406A}"/>
              </a:ext>
            </a:extLst>
          </p:cNvPr>
          <p:cNvPicPr>
            <a:picLocks noChangeAspect="1"/>
          </p:cNvPicPr>
          <p:nvPr/>
        </p:nvPicPr>
        <p:blipFill>
          <a:blip r:embed="rId2"/>
          <a:stretch>
            <a:fillRect/>
          </a:stretch>
        </p:blipFill>
        <p:spPr>
          <a:xfrm>
            <a:off x="2377952" y="1505450"/>
            <a:ext cx="7154273" cy="2257740"/>
          </a:xfrm>
          <a:prstGeom prst="rect">
            <a:avLst/>
          </a:prstGeom>
        </p:spPr>
      </p:pic>
      <p:sp>
        <p:nvSpPr>
          <p:cNvPr id="5" name="TextBox 4">
            <a:extLst>
              <a:ext uri="{FF2B5EF4-FFF2-40B4-BE49-F238E27FC236}">
                <a16:creationId xmlns:a16="http://schemas.microsoft.com/office/drawing/2014/main" id="{967DC667-728F-2ACE-9D7B-3BC330A52A70}"/>
              </a:ext>
            </a:extLst>
          </p:cNvPr>
          <p:cNvSpPr txBox="1"/>
          <p:nvPr/>
        </p:nvSpPr>
        <p:spPr>
          <a:xfrm>
            <a:off x="581033" y="357959"/>
            <a:ext cx="10748113" cy="923330"/>
          </a:xfrm>
          <a:prstGeom prst="rect">
            <a:avLst/>
          </a:prstGeom>
          <a:noFill/>
        </p:spPr>
        <p:txBody>
          <a:bodyPr wrap="square">
            <a:spAutoFit/>
          </a:bodyPr>
          <a:lstStyle/>
          <a:p>
            <a:r>
              <a:rPr lang="en-US" dirty="0"/>
              <a:t>The pediatric exposure technique is derived from the adult technique charts but proportionally reduced based on patient size and tissue thickness. Because children have smaller body mass and reduced tissue attenuation, significantly less photon quantity is required to achieve adequate detector exposure</a:t>
            </a:r>
          </a:p>
        </p:txBody>
      </p:sp>
      <p:graphicFrame>
        <p:nvGraphicFramePr>
          <p:cNvPr id="9" name="TextBox 6">
            <a:extLst>
              <a:ext uri="{FF2B5EF4-FFF2-40B4-BE49-F238E27FC236}">
                <a16:creationId xmlns:a16="http://schemas.microsoft.com/office/drawing/2014/main" id="{C4C17FE2-B4A9-A3CB-859E-A1B9AD9E7479}"/>
              </a:ext>
            </a:extLst>
          </p:cNvPr>
          <p:cNvGraphicFramePr/>
          <p:nvPr>
            <p:extLst>
              <p:ext uri="{D42A27DB-BD31-4B8C-83A1-F6EECF244321}">
                <p14:modId xmlns:p14="http://schemas.microsoft.com/office/powerpoint/2010/main" val="4278605200"/>
              </p:ext>
            </p:extLst>
          </p:nvPr>
        </p:nvGraphicFramePr>
        <p:xfrm>
          <a:off x="465604" y="3987351"/>
          <a:ext cx="11367807" cy="20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6305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19609-1AA1-C657-EF5C-F7FF5318968C}"/>
              </a:ext>
            </a:extLst>
          </p:cNvPr>
          <p:cNvSpPr txBox="1"/>
          <p:nvPr/>
        </p:nvSpPr>
        <p:spPr>
          <a:xfrm>
            <a:off x="278475" y="215404"/>
            <a:ext cx="11817154" cy="3693319"/>
          </a:xfrm>
          <a:prstGeom prst="rect">
            <a:avLst/>
          </a:prstGeom>
          <a:noFill/>
        </p:spPr>
        <p:txBody>
          <a:bodyPr wrap="square">
            <a:spAutoFit/>
          </a:bodyPr>
          <a:lstStyle/>
          <a:p>
            <a:r>
              <a:rPr lang="en-US" dirty="0"/>
              <a:t>For pediatric skull imaging, adult exposure factors may be appropriate for patients aged approximately 6 years and older, as cranial bone density approaches adult levels. </a:t>
            </a:r>
          </a:p>
          <a:p>
            <a:endParaRPr lang="en-US" dirty="0"/>
          </a:p>
          <a:p>
            <a:r>
              <a:rPr lang="en-US" dirty="0"/>
              <a:t>For patients younger than 6 years, reduced tissue thickness and decreased bone mineralization require modifications to the technique. Exposure adjustments should primarily involve reducing </a:t>
            </a:r>
            <a:r>
              <a:rPr lang="en-US" dirty="0" err="1"/>
              <a:t>mAs</a:t>
            </a:r>
            <a:r>
              <a:rPr lang="en-US" dirty="0"/>
              <a:t> to reduce photon exposure while maintaining an adequate signal-to-noise ratio.</a:t>
            </a:r>
          </a:p>
          <a:p>
            <a:endParaRPr lang="en-US" dirty="0"/>
          </a:p>
          <a:p>
            <a:r>
              <a:rPr lang="en-US" dirty="0"/>
              <a:t>Significant </a:t>
            </a:r>
            <a:r>
              <a:rPr lang="en-US" dirty="0" err="1"/>
              <a:t>kVp</a:t>
            </a:r>
            <a:r>
              <a:rPr lang="en-US" dirty="0"/>
              <a:t> reduction is generally not recommended in digital radiography, as it increases absorbed dose and may require compensatory increases in </a:t>
            </a:r>
            <a:r>
              <a:rPr lang="en-US" dirty="0" err="1"/>
              <a:t>mAs</a:t>
            </a:r>
            <a:r>
              <a:rPr lang="en-US" dirty="0"/>
              <a:t>.</a:t>
            </a:r>
          </a:p>
          <a:p>
            <a:r>
              <a:rPr lang="en-US" dirty="0"/>
              <a:t>Technique selection should be based on part thickness and patient habitus rather than age alone.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D872FFCE-6AE0-0A2B-58CE-3B449D537492}"/>
              </a:ext>
            </a:extLst>
          </p:cNvPr>
          <p:cNvPicPr>
            <a:picLocks noChangeAspect="1"/>
          </p:cNvPicPr>
          <p:nvPr/>
        </p:nvPicPr>
        <p:blipFill>
          <a:blip r:embed="rId2"/>
          <a:stretch>
            <a:fillRect/>
          </a:stretch>
        </p:blipFill>
        <p:spPr>
          <a:xfrm>
            <a:off x="1376255" y="4089540"/>
            <a:ext cx="9621593" cy="2553056"/>
          </a:xfrm>
          <a:prstGeom prst="rect">
            <a:avLst/>
          </a:prstGeom>
        </p:spPr>
      </p:pic>
    </p:spTree>
    <p:extLst>
      <p:ext uri="{BB962C8B-B14F-4D97-AF65-F5344CB8AC3E}">
        <p14:creationId xmlns:p14="http://schemas.microsoft.com/office/powerpoint/2010/main" val="225720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3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BBAA33-7D15-9FD9-719C-0AC34D85261B}"/>
              </a:ext>
            </a:extLst>
          </p:cNvPr>
          <p:cNvPicPr>
            <a:picLocks noChangeAspect="1"/>
          </p:cNvPicPr>
          <p:nvPr/>
        </p:nvPicPr>
        <p:blipFill>
          <a:blip r:embed="rId2"/>
          <a:stretch>
            <a:fillRect/>
          </a:stretch>
        </p:blipFill>
        <p:spPr>
          <a:xfrm>
            <a:off x="643467" y="1688078"/>
            <a:ext cx="10905066" cy="3481844"/>
          </a:xfrm>
          <a:prstGeom prst="rect">
            <a:avLst/>
          </a:prstGeom>
        </p:spPr>
      </p:pic>
    </p:spTree>
    <p:extLst>
      <p:ext uri="{BB962C8B-B14F-4D97-AF65-F5344CB8AC3E}">
        <p14:creationId xmlns:p14="http://schemas.microsoft.com/office/powerpoint/2010/main" val="338316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916D9B-DC21-A75C-3028-5C65C5FBFEA7}"/>
              </a:ext>
            </a:extLst>
          </p:cNvPr>
          <p:cNvPicPr>
            <a:picLocks noChangeAspect="1"/>
          </p:cNvPicPr>
          <p:nvPr/>
        </p:nvPicPr>
        <p:blipFill>
          <a:blip r:embed="rId2"/>
          <a:stretch>
            <a:fillRect/>
          </a:stretch>
        </p:blipFill>
        <p:spPr>
          <a:xfrm>
            <a:off x="643467" y="1179831"/>
            <a:ext cx="10905066" cy="4498338"/>
          </a:xfrm>
          <a:prstGeom prst="rect">
            <a:avLst/>
          </a:prstGeom>
        </p:spPr>
      </p:pic>
    </p:spTree>
    <p:extLst>
      <p:ext uri="{BB962C8B-B14F-4D97-AF65-F5344CB8AC3E}">
        <p14:creationId xmlns:p14="http://schemas.microsoft.com/office/powerpoint/2010/main" val="3573543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67615-FB56-C15C-C5E8-260CC9AE8549}"/>
              </a:ext>
            </a:extLst>
          </p:cNvPr>
          <p:cNvSpPr txBox="1"/>
          <p:nvPr/>
        </p:nvSpPr>
        <p:spPr>
          <a:xfrm>
            <a:off x="937381" y="684743"/>
            <a:ext cx="5658402" cy="5078313"/>
          </a:xfrm>
          <a:prstGeom prst="rect">
            <a:avLst/>
          </a:prstGeom>
          <a:noFill/>
        </p:spPr>
        <p:txBody>
          <a:bodyPr wrap="square">
            <a:spAutoFit/>
          </a:bodyPr>
          <a:lstStyle/>
          <a:p>
            <a:pPr>
              <a:buNone/>
            </a:pPr>
            <a:r>
              <a:rPr lang="en-US" b="1" dirty="0"/>
              <a:t>Collimation is Critical</a:t>
            </a:r>
          </a:p>
          <a:p>
            <a:pPr>
              <a:buNone/>
            </a:pPr>
            <a:endParaRPr lang="en-US" b="1" dirty="0"/>
          </a:p>
          <a:p>
            <a:pPr>
              <a:buNone/>
            </a:pPr>
            <a:r>
              <a:rPr lang="en-US" b="1" dirty="0"/>
              <a:t>Children have:</a:t>
            </a:r>
          </a:p>
          <a:p>
            <a:pPr>
              <a:buNone/>
            </a:pPr>
            <a:endParaRPr lang="en-US" dirty="0"/>
          </a:p>
          <a:p>
            <a:pPr>
              <a:buFont typeface="Arial" panose="020B0604020202020204" pitchFamily="34" charset="0"/>
              <a:buChar char="•"/>
            </a:pPr>
            <a:r>
              <a:rPr lang="en-US" dirty="0"/>
              <a:t>Smaller anatomy</a:t>
            </a:r>
          </a:p>
          <a:p>
            <a:pPr>
              <a:buFont typeface="Arial" panose="020B0604020202020204" pitchFamily="34" charset="0"/>
              <a:buChar char="•"/>
            </a:pPr>
            <a:endParaRPr lang="en-US" dirty="0"/>
          </a:p>
          <a:p>
            <a:pPr>
              <a:buFont typeface="Arial" panose="020B0604020202020204" pitchFamily="34" charset="0"/>
              <a:buChar char="•"/>
            </a:pPr>
            <a:r>
              <a:rPr lang="en-US" dirty="0"/>
              <a:t>Higher relative scatter-to-primary ratio if the field size is excessive</a:t>
            </a:r>
          </a:p>
          <a:p>
            <a:pPr>
              <a:buFont typeface="Arial" panose="020B0604020202020204" pitchFamily="34" charset="0"/>
              <a:buChar char="•"/>
            </a:pPr>
            <a:endParaRPr lang="en-US" dirty="0"/>
          </a:p>
          <a:p>
            <a:pPr>
              <a:buNone/>
            </a:pPr>
            <a:r>
              <a:rPr lang="en-US" b="1" dirty="0"/>
              <a:t>Tight collimation:</a:t>
            </a:r>
          </a:p>
          <a:p>
            <a:pPr>
              <a:buNone/>
            </a:pPr>
            <a:endParaRPr lang="en-US" dirty="0"/>
          </a:p>
          <a:p>
            <a:pPr>
              <a:buFont typeface="Arial" panose="020B0604020202020204" pitchFamily="34" charset="0"/>
              <a:buChar char="•"/>
            </a:pPr>
            <a:r>
              <a:rPr lang="en-US" dirty="0"/>
              <a:t>Reduces scatter</a:t>
            </a:r>
          </a:p>
          <a:p>
            <a:pPr>
              <a:buFont typeface="Arial" panose="020B0604020202020204" pitchFamily="34" charset="0"/>
              <a:buChar char="•"/>
            </a:pPr>
            <a:endParaRPr lang="en-US" dirty="0"/>
          </a:p>
          <a:p>
            <a:pPr>
              <a:buFont typeface="Arial" panose="020B0604020202020204" pitchFamily="34" charset="0"/>
              <a:buChar char="•"/>
            </a:pPr>
            <a:r>
              <a:rPr lang="en-US" dirty="0"/>
              <a:t>Improves contrast</a:t>
            </a:r>
          </a:p>
          <a:p>
            <a:pPr>
              <a:buFont typeface="Arial" panose="020B0604020202020204" pitchFamily="34" charset="0"/>
              <a:buChar char="•"/>
            </a:pPr>
            <a:endParaRPr lang="en-US" dirty="0"/>
          </a:p>
          <a:p>
            <a:pPr>
              <a:buFont typeface="Arial" panose="020B0604020202020204" pitchFamily="34" charset="0"/>
              <a:buChar char="•"/>
            </a:pPr>
            <a:r>
              <a:rPr lang="en-US" dirty="0"/>
              <a:t>Reduces dose</a:t>
            </a:r>
          </a:p>
          <a:p>
            <a:pPr>
              <a:buFont typeface="Arial" panose="020B0604020202020204" pitchFamily="34" charset="0"/>
              <a:buChar char="•"/>
            </a:pPr>
            <a:endParaRPr lang="en-US" dirty="0"/>
          </a:p>
          <a:p>
            <a:pPr>
              <a:buFont typeface="Arial" panose="020B0604020202020204" pitchFamily="34" charset="0"/>
              <a:buChar char="•"/>
            </a:pPr>
            <a:r>
              <a:rPr lang="en-US" dirty="0"/>
              <a:t>May eliminate grid need</a:t>
            </a:r>
          </a:p>
        </p:txBody>
      </p:sp>
      <p:pic>
        <p:nvPicPr>
          <p:cNvPr id="4" name="Picture 3">
            <a:extLst>
              <a:ext uri="{FF2B5EF4-FFF2-40B4-BE49-F238E27FC236}">
                <a16:creationId xmlns:a16="http://schemas.microsoft.com/office/drawing/2014/main" id="{AF650A7E-044D-2178-9D87-1DE07CEE60BB}"/>
              </a:ext>
            </a:extLst>
          </p:cNvPr>
          <p:cNvPicPr>
            <a:picLocks noChangeAspect="1"/>
          </p:cNvPicPr>
          <p:nvPr/>
        </p:nvPicPr>
        <p:blipFill>
          <a:blip r:embed="rId2"/>
          <a:stretch>
            <a:fillRect/>
          </a:stretch>
        </p:blipFill>
        <p:spPr>
          <a:xfrm>
            <a:off x="7370619" y="428625"/>
            <a:ext cx="4476750" cy="6000750"/>
          </a:xfrm>
          <a:prstGeom prst="rect">
            <a:avLst/>
          </a:prstGeom>
        </p:spPr>
      </p:pic>
      <p:pic>
        <p:nvPicPr>
          <p:cNvPr id="6" name="Graphic 5" descr="Radioactive with solid fill">
            <a:extLst>
              <a:ext uri="{FF2B5EF4-FFF2-40B4-BE49-F238E27FC236}">
                <a16:creationId xmlns:a16="http://schemas.microsoft.com/office/drawing/2014/main" id="{78ABCE4B-55D9-3734-C6FF-47AEE2D5C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9671" y="1463722"/>
            <a:ext cx="1750326" cy="1750326"/>
          </a:xfrm>
          <a:prstGeom prst="rect">
            <a:avLst/>
          </a:prstGeom>
        </p:spPr>
      </p:pic>
    </p:spTree>
    <p:extLst>
      <p:ext uri="{BB962C8B-B14F-4D97-AF65-F5344CB8AC3E}">
        <p14:creationId xmlns:p14="http://schemas.microsoft.com/office/powerpoint/2010/main" val="10234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55B990-31D9-91D0-455E-62DA54DCC5A5}"/>
              </a:ext>
            </a:extLst>
          </p:cNvPr>
          <p:cNvSpPr txBox="1"/>
          <p:nvPr/>
        </p:nvSpPr>
        <p:spPr>
          <a:xfrm>
            <a:off x="594480" y="563693"/>
            <a:ext cx="10922925" cy="1200329"/>
          </a:xfrm>
          <a:prstGeom prst="rect">
            <a:avLst/>
          </a:prstGeom>
          <a:noFill/>
        </p:spPr>
        <p:txBody>
          <a:bodyPr wrap="square">
            <a:spAutoFit/>
          </a:bodyPr>
          <a:lstStyle/>
          <a:p>
            <a:pPr>
              <a:buNone/>
            </a:pPr>
            <a:r>
              <a:rPr lang="en-US" b="1" dirty="0"/>
              <a:t>Voltage Waveform and Photon Production</a:t>
            </a:r>
          </a:p>
          <a:p>
            <a:pPr>
              <a:buNone/>
            </a:pPr>
            <a:r>
              <a:rPr lang="en-US" dirty="0"/>
              <a:t>The voltage waveform determines the consistency of the potential difference across the X-ray tube. The more constant the voltage, the more efficient photon production becomes. Ripple reduction directly affects beam quality and quantity.</a:t>
            </a:r>
          </a:p>
        </p:txBody>
      </p:sp>
      <p:pic>
        <p:nvPicPr>
          <p:cNvPr id="3074" name="Picture 2" descr="3 Phase Rectifier (6 and 12 Pulse Reactifier) : 4 Steps - Instructables">
            <a:extLst>
              <a:ext uri="{FF2B5EF4-FFF2-40B4-BE49-F238E27FC236}">
                <a16:creationId xmlns:a16="http://schemas.microsoft.com/office/drawing/2014/main" id="{42270D80-02A9-8B01-AF87-7D5DD4A9C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592" y="2620035"/>
            <a:ext cx="6893787" cy="293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55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Babygram | Radiology Reference Article | Radiopaedia.org">
            <a:extLst>
              <a:ext uri="{FF2B5EF4-FFF2-40B4-BE49-F238E27FC236}">
                <a16:creationId xmlns:a16="http://schemas.microsoft.com/office/drawing/2014/main" id="{650D64BC-767E-BA44-A432-DF7CA8E2B9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591" y="0"/>
            <a:ext cx="2911114" cy="3907536"/>
          </a:xfrm>
          <a:prstGeom prst="rect">
            <a:avLst/>
          </a:prstGeom>
          <a:noFill/>
          <a:extLst>
            <a:ext uri="{909E8E84-426E-40DD-AFC4-6F175D3DCCD1}">
              <a14:hiddenFill xmlns:a14="http://schemas.microsoft.com/office/drawing/2010/main">
                <a:solidFill>
                  <a:srgbClr val="FFFFFF"/>
                </a:solidFill>
              </a14:hiddenFill>
            </a:ext>
          </a:extLst>
        </p:spPr>
      </p:pic>
      <p:sp>
        <p:nvSpPr>
          <p:cNvPr id="615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Babies exposed to unshielded X-rays raise alarms">
            <a:extLst>
              <a:ext uri="{FF2B5EF4-FFF2-40B4-BE49-F238E27FC236}">
                <a16:creationId xmlns:a16="http://schemas.microsoft.com/office/drawing/2014/main" id="{C12359AF-2754-30C0-2CF4-7F7D0C9359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 y="4150068"/>
            <a:ext cx="3995928" cy="2097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9A8116-EA11-9656-F2C4-A1989683739E}"/>
              </a:ext>
            </a:extLst>
          </p:cNvPr>
          <p:cNvSpPr txBox="1"/>
          <p:nvPr/>
        </p:nvSpPr>
        <p:spPr>
          <a:xfrm>
            <a:off x="4797494" y="2706624"/>
            <a:ext cx="6755626" cy="3483864"/>
          </a:xfrm>
          <a:prstGeom prst="rect">
            <a:avLst/>
          </a:prstGeom>
        </p:spPr>
        <p:txBody>
          <a:bodyPr vert="horz" lIns="91440" tIns="45720" rIns="91440" bIns="45720" rtlCol="0">
            <a:normAutofit/>
          </a:bodyPr>
          <a:lstStyle/>
          <a:p>
            <a:pPr>
              <a:lnSpc>
                <a:spcPct val="90000"/>
              </a:lnSpc>
              <a:spcAft>
                <a:spcPts val="600"/>
              </a:spcAft>
            </a:pPr>
            <a:r>
              <a:rPr lang="en-US" sz="2000" dirty="0"/>
              <a:t>Babygrams are considered poor practice unless specifically justified.</a:t>
            </a:r>
            <a:r>
              <a:rPr lang="en-US" sz="2000" b="1" dirty="0"/>
              <a:t> </a:t>
            </a:r>
          </a:p>
          <a:p>
            <a:pPr indent="-228600">
              <a:lnSpc>
                <a:spcPct val="90000"/>
              </a:lnSpc>
              <a:spcAft>
                <a:spcPts val="600"/>
              </a:spcAft>
              <a:buFont typeface="Arial" panose="020B0604020202020204" pitchFamily="34" charset="0"/>
              <a:buChar char="•"/>
            </a:pPr>
            <a:r>
              <a:rPr lang="en-US" sz="2000" dirty="0"/>
              <a:t>Overexposure of non-essential anatomy</a:t>
            </a:r>
            <a:br>
              <a:rPr lang="en-US" sz="2000" dirty="0"/>
            </a:br>
            <a:r>
              <a:rPr lang="en-US" sz="2000" dirty="0"/>
              <a:t>Large portions of anatomy not required for diagnosis are irradiated.</a:t>
            </a:r>
          </a:p>
          <a:p>
            <a:pPr indent="-228600">
              <a:lnSpc>
                <a:spcPct val="90000"/>
              </a:lnSpc>
              <a:spcAft>
                <a:spcPts val="600"/>
              </a:spcAft>
              <a:buFont typeface="Arial" panose="020B0604020202020204" pitchFamily="34" charset="0"/>
              <a:buChar char="•"/>
            </a:pPr>
            <a:r>
              <a:rPr lang="en-US" sz="2000" dirty="0"/>
              <a:t>Increased scatter radiation</a:t>
            </a:r>
            <a:br>
              <a:rPr lang="en-US" sz="2000" dirty="0"/>
            </a:br>
            <a:r>
              <a:rPr lang="en-US" sz="2000" dirty="0"/>
              <a:t>Large field size increases scatter → reduces image contrast.</a:t>
            </a:r>
          </a:p>
          <a:p>
            <a:pPr indent="-228600">
              <a:lnSpc>
                <a:spcPct val="90000"/>
              </a:lnSpc>
              <a:spcAft>
                <a:spcPts val="600"/>
              </a:spcAft>
              <a:buFont typeface="Arial" panose="020B0604020202020204" pitchFamily="34" charset="0"/>
              <a:buChar char="•"/>
            </a:pPr>
            <a:r>
              <a:rPr lang="en-US" sz="2000" dirty="0"/>
              <a:t>Higher effective dose</a:t>
            </a:r>
            <a:br>
              <a:rPr lang="en-US" sz="2000" dirty="0"/>
            </a:br>
            <a:r>
              <a:rPr lang="en-US" sz="2000" dirty="0"/>
              <a:t>Neonates are extremely radiosensitive.</a:t>
            </a:r>
          </a:p>
          <a:p>
            <a:pPr indent="-228600">
              <a:lnSpc>
                <a:spcPct val="90000"/>
              </a:lnSpc>
              <a:spcAft>
                <a:spcPts val="600"/>
              </a:spcAft>
              <a:buFont typeface="Arial" panose="020B0604020202020204" pitchFamily="34" charset="0"/>
              <a:buChar char="•"/>
            </a:pPr>
            <a:r>
              <a:rPr lang="en-US" sz="2000" dirty="0"/>
              <a:t>Violation of ALARA principles</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10380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FB01A619-42C9-8947-0F1F-E79927F8F5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8880" y="78450"/>
            <a:ext cx="2490311" cy="3009439"/>
          </a:xfrm>
          <a:prstGeom prst="rect">
            <a:avLst/>
          </a:prstGeom>
          <a:noFill/>
          <a:extLst>
            <a:ext uri="{909E8E84-426E-40DD-AFC4-6F175D3DCCD1}">
              <a14:hiddenFill xmlns:a14="http://schemas.microsoft.com/office/drawing/2010/main">
                <a:solidFill>
                  <a:srgbClr val="FFFFFF"/>
                </a:solidFill>
              </a14:hiddenFill>
            </a:ext>
          </a:extLst>
        </p:spPr>
      </p:pic>
      <p:sp>
        <p:nvSpPr>
          <p:cNvPr id="717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B7F9E6-9091-B19F-8C4B-4ABE4856CAF2}"/>
              </a:ext>
            </a:extLst>
          </p:cNvPr>
          <p:cNvPicPr>
            <a:picLocks noChangeAspect="1"/>
          </p:cNvPicPr>
          <p:nvPr/>
        </p:nvPicPr>
        <p:blipFill>
          <a:blip r:embed="rId3"/>
          <a:stretch>
            <a:fillRect/>
          </a:stretch>
        </p:blipFill>
        <p:spPr>
          <a:xfrm>
            <a:off x="318157" y="3295686"/>
            <a:ext cx="3590277" cy="3455642"/>
          </a:xfrm>
          <a:prstGeom prst="rect">
            <a:avLst/>
          </a:prstGeom>
        </p:spPr>
      </p:pic>
      <p:sp>
        <p:nvSpPr>
          <p:cNvPr id="3" name="TextBox 2">
            <a:extLst>
              <a:ext uri="{FF2B5EF4-FFF2-40B4-BE49-F238E27FC236}">
                <a16:creationId xmlns:a16="http://schemas.microsoft.com/office/drawing/2014/main" id="{3C1A8C3C-05BB-33D7-D997-F741EEA7A7F2}"/>
              </a:ext>
            </a:extLst>
          </p:cNvPr>
          <p:cNvSpPr txBox="1"/>
          <p:nvPr/>
        </p:nvSpPr>
        <p:spPr>
          <a:xfrm>
            <a:off x="4797494" y="2706624"/>
            <a:ext cx="6755626" cy="3483864"/>
          </a:xfrm>
          <a:prstGeom prst="rect">
            <a:avLst/>
          </a:prstGeom>
        </p:spPr>
        <p:txBody>
          <a:bodyPr vert="horz" lIns="91440" tIns="45720" rIns="91440" bIns="45720" rtlCol="0">
            <a:normAutofit/>
          </a:bodyPr>
          <a:lstStyle/>
          <a:p>
            <a:pPr>
              <a:lnSpc>
                <a:spcPct val="90000"/>
              </a:lnSpc>
              <a:spcAft>
                <a:spcPts val="600"/>
              </a:spcAft>
            </a:pPr>
            <a:r>
              <a:rPr lang="en-US" sz="2000" b="1" dirty="0"/>
              <a:t>Collimation: The Standard of Care</a:t>
            </a:r>
          </a:p>
          <a:p>
            <a:pPr indent="-228600">
              <a:lnSpc>
                <a:spcPct val="90000"/>
              </a:lnSpc>
              <a:spcAft>
                <a:spcPts val="600"/>
              </a:spcAft>
              <a:buFont typeface="Arial" panose="020B0604020202020204" pitchFamily="34" charset="0"/>
              <a:buChar char="•"/>
            </a:pPr>
            <a:r>
              <a:rPr lang="en-US" sz="2000" dirty="0"/>
              <a:t>Proper neonatal imaging should:</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Collimate tightly to the anatomy of interest</a:t>
            </a:r>
          </a:p>
          <a:p>
            <a:pPr>
              <a:lnSpc>
                <a:spcPct val="90000"/>
              </a:lnSpc>
              <a:spcAft>
                <a:spcPts val="600"/>
              </a:spcAft>
            </a:pPr>
            <a:br>
              <a:rPr lang="en-US" sz="2000" dirty="0"/>
            </a:br>
            <a:r>
              <a:rPr lang="en-US" sz="2000" dirty="0"/>
              <a:t>• Use shielding when possible</a:t>
            </a:r>
          </a:p>
          <a:p>
            <a:pPr>
              <a:lnSpc>
                <a:spcPct val="90000"/>
              </a:lnSpc>
              <a:spcAft>
                <a:spcPts val="600"/>
              </a:spcAft>
            </a:pPr>
            <a:br>
              <a:rPr lang="en-US" sz="2000" dirty="0"/>
            </a:br>
            <a:r>
              <a:rPr lang="en-US" sz="2000" dirty="0"/>
              <a:t>• Minimize repeats</a:t>
            </a:r>
          </a:p>
          <a:p>
            <a:pPr>
              <a:lnSpc>
                <a:spcPct val="90000"/>
              </a:lnSpc>
              <a:spcAft>
                <a:spcPts val="600"/>
              </a:spcAft>
            </a:pPr>
            <a:br>
              <a:rPr lang="en-US" sz="2000" dirty="0"/>
            </a:br>
            <a:r>
              <a:rPr lang="en-US" sz="2000" dirty="0"/>
              <a:t>• Avoid irradiating extremities unless clinically required</a:t>
            </a:r>
          </a:p>
        </p:txBody>
      </p:sp>
    </p:spTree>
    <p:extLst>
      <p:ext uri="{BB962C8B-B14F-4D97-AF65-F5344CB8AC3E}">
        <p14:creationId xmlns:p14="http://schemas.microsoft.com/office/powerpoint/2010/main" val="28694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C2BBC2-08A7-DEA6-2963-1FC2A25DCB80}"/>
              </a:ext>
            </a:extLst>
          </p:cNvPr>
          <p:cNvPicPr>
            <a:picLocks noChangeAspect="1"/>
          </p:cNvPicPr>
          <p:nvPr/>
        </p:nvPicPr>
        <p:blipFill>
          <a:blip r:embed="rId2"/>
          <a:srcRect r="2" b="13124"/>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3CD634-41B0-4914-0B75-AF739C788DF9}"/>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1700" b="1" dirty="0"/>
              <a:t>When Might a Babygram Be Justified?</a:t>
            </a:r>
          </a:p>
          <a:p>
            <a:pPr indent="-228600">
              <a:lnSpc>
                <a:spcPct val="90000"/>
              </a:lnSpc>
              <a:spcAft>
                <a:spcPts val="600"/>
              </a:spcAft>
              <a:buFont typeface="Arial" panose="020B0604020202020204" pitchFamily="34" charset="0"/>
              <a:buChar char="•"/>
            </a:pPr>
            <a:r>
              <a:rPr lang="en-US" sz="1700" dirty="0"/>
              <a:t>Rare situations:</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•Suspected multiple fractures (non-accidental trauma)</a:t>
            </a:r>
          </a:p>
          <a:p>
            <a:pPr>
              <a:lnSpc>
                <a:spcPct val="90000"/>
              </a:lnSpc>
              <a:spcAft>
                <a:spcPts val="600"/>
              </a:spcAft>
            </a:pPr>
            <a:br>
              <a:rPr lang="en-US" sz="1700" dirty="0"/>
            </a:br>
            <a:r>
              <a:rPr lang="en-US" sz="1700" dirty="0"/>
              <a:t>• Line and tube placement involving the chest and abdomen simultaneously</a:t>
            </a:r>
          </a:p>
          <a:p>
            <a:pPr>
              <a:lnSpc>
                <a:spcPct val="90000"/>
              </a:lnSpc>
              <a:spcAft>
                <a:spcPts val="600"/>
              </a:spcAft>
            </a:pPr>
            <a:br>
              <a:rPr lang="en-US" sz="1700" dirty="0"/>
            </a:br>
            <a:r>
              <a:rPr lang="en-US" sz="1700" dirty="0"/>
              <a:t>• Severe instability where repositioning is unsafe</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Even then, collimation within a large field is expected.</a:t>
            </a:r>
          </a:p>
        </p:txBody>
      </p:sp>
    </p:spTree>
    <p:extLst>
      <p:ext uri="{BB962C8B-B14F-4D97-AF65-F5344CB8AC3E}">
        <p14:creationId xmlns:p14="http://schemas.microsoft.com/office/powerpoint/2010/main" val="336481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Pediatric Immobilization Devices | Patient Handling | CSP Medical">
            <a:extLst>
              <a:ext uri="{FF2B5EF4-FFF2-40B4-BE49-F238E27FC236}">
                <a16:creationId xmlns:a16="http://schemas.microsoft.com/office/drawing/2014/main" id="{7E7CE036-8A62-19F0-3D6B-863C601625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7199" y="0"/>
            <a:ext cx="2539898" cy="3907536"/>
          </a:xfrm>
          <a:prstGeom prst="rect">
            <a:avLst/>
          </a:prstGeom>
          <a:noFill/>
          <a:extLst>
            <a:ext uri="{909E8E84-426E-40DD-AFC4-6F175D3DCCD1}">
              <a14:hiddenFill xmlns:a14="http://schemas.microsoft.com/office/drawing/2010/main">
                <a:solidFill>
                  <a:srgbClr val="FFFFFF"/>
                </a:solidFill>
              </a14:hiddenFill>
            </a:ext>
          </a:extLst>
        </p:spPr>
      </p:pic>
      <p:sp>
        <p:nvSpPr>
          <p:cNvPr id="820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43F2AEE-77B4-8734-9E96-2256B30E85B2}"/>
              </a:ext>
            </a:extLst>
          </p:cNvPr>
          <p:cNvPicPr>
            <a:picLocks noChangeAspect="1"/>
          </p:cNvPicPr>
          <p:nvPr/>
        </p:nvPicPr>
        <p:blipFill>
          <a:blip r:embed="rId3"/>
          <a:stretch>
            <a:fillRect/>
          </a:stretch>
        </p:blipFill>
        <p:spPr>
          <a:xfrm>
            <a:off x="945710" y="4149598"/>
            <a:ext cx="2744587" cy="2098802"/>
          </a:xfrm>
          <a:prstGeom prst="rect">
            <a:avLst/>
          </a:prstGeom>
        </p:spPr>
      </p:pic>
      <p:sp>
        <p:nvSpPr>
          <p:cNvPr id="3" name="TextBox 2">
            <a:extLst>
              <a:ext uri="{FF2B5EF4-FFF2-40B4-BE49-F238E27FC236}">
                <a16:creationId xmlns:a16="http://schemas.microsoft.com/office/drawing/2014/main" id="{52786F4D-4ADD-F8AB-6D09-1DA5C5420715}"/>
              </a:ext>
            </a:extLst>
          </p:cNvPr>
          <p:cNvSpPr txBox="1"/>
          <p:nvPr/>
        </p:nvSpPr>
        <p:spPr>
          <a:xfrm>
            <a:off x="4797494" y="2706624"/>
            <a:ext cx="6755626" cy="3483864"/>
          </a:xfrm>
          <a:prstGeom prst="rect">
            <a:avLst/>
          </a:prstGeom>
        </p:spPr>
        <p:txBody>
          <a:bodyPr vert="horz" lIns="91440" tIns="45720" rIns="91440" bIns="45720" rtlCol="0">
            <a:normAutofit/>
          </a:bodyPr>
          <a:lstStyle/>
          <a:p>
            <a:pPr>
              <a:lnSpc>
                <a:spcPct val="90000"/>
              </a:lnSpc>
              <a:spcAft>
                <a:spcPts val="600"/>
              </a:spcAft>
            </a:pPr>
            <a:r>
              <a:rPr lang="en-US" sz="2200" b="1" dirty="0"/>
              <a:t>Shielding and Positioning</a:t>
            </a:r>
          </a:p>
          <a:p>
            <a:pPr>
              <a:lnSpc>
                <a:spcPct val="90000"/>
              </a:lnSpc>
              <a:spcAft>
                <a:spcPts val="600"/>
              </a:spcAft>
            </a:pPr>
            <a:r>
              <a:rPr lang="en-US" sz="2200" dirty="0"/>
              <a:t>Modern guidance:</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Gonadal shielding is declining in practice</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Proper collimation preferred</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Immobilization devices preferred over repeat exposures</a:t>
            </a:r>
          </a:p>
        </p:txBody>
      </p:sp>
      <p:sp>
        <p:nvSpPr>
          <p:cNvPr id="6" name="AutoShape 4" descr="Pigg-O-Stat Complete Pediatric Immobilizer">
            <a:extLst>
              <a:ext uri="{FF2B5EF4-FFF2-40B4-BE49-F238E27FC236}">
                <a16:creationId xmlns:a16="http://schemas.microsoft.com/office/drawing/2014/main" id="{E61CC72A-559F-137B-1757-CB14C9A992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52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FA07AD-4EB7-7E76-6B1C-B9808CE47115}"/>
              </a:ext>
            </a:extLst>
          </p:cNvPr>
          <p:cNvSpPr txBox="1"/>
          <p:nvPr/>
        </p:nvSpPr>
        <p:spPr>
          <a:xfrm>
            <a:off x="278475" y="164363"/>
            <a:ext cx="11702854" cy="2862322"/>
          </a:xfrm>
          <a:prstGeom prst="rect">
            <a:avLst/>
          </a:prstGeom>
          <a:noFill/>
        </p:spPr>
        <p:txBody>
          <a:bodyPr wrap="square">
            <a:spAutoFit/>
          </a:bodyPr>
          <a:lstStyle/>
          <a:p>
            <a:pPr>
              <a:buNone/>
            </a:pPr>
            <a:r>
              <a:rPr lang="en-US" b="1" dirty="0"/>
              <a:t>Casts and Splints: Exposure Modification Principles</a:t>
            </a:r>
          </a:p>
          <a:p>
            <a:pPr>
              <a:buNone/>
            </a:pPr>
            <a:endParaRPr lang="en-US" b="1" dirty="0"/>
          </a:p>
          <a:p>
            <a:pPr>
              <a:buNone/>
            </a:pPr>
            <a:r>
              <a:rPr lang="en-US" dirty="0"/>
              <a:t>Casts and splints are constructed from materials with varying atomic numbers, densities, thicknesses, and moisture content, all of which influence x-ray attenuation. Because attenuation depends on both material composition and total part thickness, exposure selection must be individualized rather than standardized.</a:t>
            </a:r>
          </a:p>
          <a:p>
            <a:pPr>
              <a:buNone/>
            </a:pPr>
            <a:endParaRPr lang="en-US" dirty="0"/>
          </a:p>
          <a:p>
            <a:pPr>
              <a:buNone/>
            </a:pPr>
            <a:r>
              <a:rPr lang="en-US" dirty="0"/>
              <a:t>Plaster casts, composed primarily of calcium sulfate, are denser and thicker than fiberglass casts and therefore attenuate a greater proportion of the primary beam. Fiberglass casts are lighter and less radiopaque, but they still increase the overall part thickness. Wet plaster further increases attenuation due to retained moisture, which significantly increases photon absorption.</a:t>
            </a:r>
          </a:p>
        </p:txBody>
      </p:sp>
      <p:pic>
        <p:nvPicPr>
          <p:cNvPr id="4" name="Picture 3">
            <a:extLst>
              <a:ext uri="{FF2B5EF4-FFF2-40B4-BE49-F238E27FC236}">
                <a16:creationId xmlns:a16="http://schemas.microsoft.com/office/drawing/2014/main" id="{B84B9B31-B662-C653-EDE5-721193649614}"/>
              </a:ext>
            </a:extLst>
          </p:cNvPr>
          <p:cNvPicPr>
            <a:picLocks noChangeAspect="1"/>
          </p:cNvPicPr>
          <p:nvPr/>
        </p:nvPicPr>
        <p:blipFill>
          <a:blip r:embed="rId2"/>
          <a:stretch>
            <a:fillRect/>
          </a:stretch>
        </p:blipFill>
        <p:spPr>
          <a:xfrm>
            <a:off x="1891295" y="3699442"/>
            <a:ext cx="7992549" cy="2578832"/>
          </a:xfrm>
          <a:prstGeom prst="rect">
            <a:avLst/>
          </a:prstGeom>
        </p:spPr>
      </p:pic>
    </p:spTree>
    <p:extLst>
      <p:ext uri="{BB962C8B-B14F-4D97-AF65-F5344CB8AC3E}">
        <p14:creationId xmlns:p14="http://schemas.microsoft.com/office/powerpoint/2010/main" val="759852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72E2D1D5-4E90-3659-762E-01E5D96BE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74" r="17319"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EE208B2-3CBE-EE10-8053-45D41FD48979}"/>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000" dirty="0"/>
              <a:t>In addition to material composition, the radiographer must evaluate whether the cast or splint lies directly within the primary beam path. A device positioned lateral to the anatomy may not require technique adjustment in an AP projection but may require modification in a lateral projection if the beam traverses the device.</a:t>
            </a:r>
          </a:p>
        </p:txBody>
      </p:sp>
    </p:spTree>
    <p:extLst>
      <p:ext uri="{BB962C8B-B14F-4D97-AF65-F5344CB8AC3E}">
        <p14:creationId xmlns:p14="http://schemas.microsoft.com/office/powerpoint/2010/main" val="2587184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579BD6-9B4D-86CC-E4CD-39E891D219F5}"/>
              </a:ext>
            </a:extLst>
          </p:cNvPr>
          <p:cNvSpPr txBox="1"/>
          <p:nvPr/>
        </p:nvSpPr>
        <p:spPr>
          <a:xfrm>
            <a:off x="386050" y="249048"/>
            <a:ext cx="11447361" cy="2585323"/>
          </a:xfrm>
          <a:prstGeom prst="rect">
            <a:avLst/>
          </a:prstGeom>
          <a:noFill/>
        </p:spPr>
        <p:txBody>
          <a:bodyPr wrap="square">
            <a:spAutoFit/>
          </a:bodyPr>
          <a:lstStyle/>
          <a:p>
            <a:r>
              <a:rPr lang="en-US" dirty="0"/>
              <a:t>Exposure modification principles:</a:t>
            </a:r>
          </a:p>
          <a:p>
            <a:endParaRPr lang="en-US" dirty="0"/>
          </a:p>
          <a:p>
            <a:pPr marL="285750" indent="-285750">
              <a:buFont typeface="Arial" panose="020B0604020202020204" pitchFamily="34" charset="0"/>
              <a:buChar char="•"/>
            </a:pPr>
            <a:r>
              <a:rPr lang="en-US" dirty="0"/>
              <a:t>If attenuation increases due to cast thickness → increase </a:t>
            </a:r>
            <a:r>
              <a:rPr lang="en-US" dirty="0" err="1"/>
              <a:t>mAs</a:t>
            </a:r>
            <a:r>
              <a:rPr lang="en-US" dirty="0"/>
              <a:t> primarily</a:t>
            </a:r>
          </a:p>
          <a:p>
            <a:pPr marL="285750" indent="-285750">
              <a:buFont typeface="Arial" panose="020B0604020202020204" pitchFamily="34" charset="0"/>
              <a:buChar char="•"/>
            </a:pPr>
            <a:br>
              <a:rPr lang="en-US" dirty="0"/>
            </a:br>
            <a:r>
              <a:rPr lang="en-US" dirty="0"/>
              <a:t> If penetration through dense plaster is inadequate → modest </a:t>
            </a:r>
            <a:r>
              <a:rPr lang="en-US" dirty="0" err="1"/>
              <a:t>kVp</a:t>
            </a:r>
            <a:r>
              <a:rPr lang="en-US" dirty="0"/>
              <a:t> increase may be indicated</a:t>
            </a:r>
          </a:p>
          <a:p>
            <a:pPr marL="285750" indent="-285750">
              <a:buFont typeface="Arial" panose="020B0604020202020204" pitchFamily="34" charset="0"/>
              <a:buChar char="•"/>
            </a:pPr>
            <a:br>
              <a:rPr lang="en-US" dirty="0"/>
            </a:br>
            <a:r>
              <a:rPr lang="en-US" dirty="0"/>
              <a:t>Avoid excessive </a:t>
            </a:r>
            <a:r>
              <a:rPr lang="en-US" dirty="0" err="1"/>
              <a:t>kVp</a:t>
            </a:r>
            <a:r>
              <a:rPr lang="en-US" dirty="0"/>
              <a:t> increases that reduce contrast in fracture evaluation</a:t>
            </a:r>
          </a:p>
          <a:p>
            <a:pPr marL="285750" indent="-285750">
              <a:buFont typeface="Arial" panose="020B0604020202020204" pitchFamily="34" charset="0"/>
              <a:buChar char="•"/>
            </a:pPr>
            <a:br>
              <a:rPr lang="en-US" dirty="0"/>
            </a:br>
            <a:r>
              <a:rPr lang="en-US" dirty="0"/>
              <a:t> Always reassess technique after cast application, especially in post-reduction imaging</a:t>
            </a:r>
          </a:p>
        </p:txBody>
      </p:sp>
      <p:pic>
        <p:nvPicPr>
          <p:cNvPr id="9218" name="Picture 2" descr="Imaging of Fracture Treatment and Healing | Radiology Key">
            <a:extLst>
              <a:ext uri="{FF2B5EF4-FFF2-40B4-BE49-F238E27FC236}">
                <a16:creationId xmlns:a16="http://schemas.microsoft.com/office/drawing/2014/main" id="{479C50B5-5B33-86D2-37A8-84B408539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507" y="3230709"/>
            <a:ext cx="3176019" cy="328270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P and lateral radiographs demonstrating postreduction and casting of a...  | Download Scientific Diagram">
            <a:extLst>
              <a:ext uri="{FF2B5EF4-FFF2-40B4-BE49-F238E27FC236}">
                <a16:creationId xmlns:a16="http://schemas.microsoft.com/office/drawing/2014/main" id="{47C2DF47-760E-CEC2-1540-093D34F86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876" y="3230709"/>
            <a:ext cx="3722214" cy="328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746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BDA042-F8F0-3B99-0ECE-828150AFEDE6}"/>
              </a:ext>
            </a:extLst>
          </p:cNvPr>
          <p:cNvPicPr>
            <a:picLocks noChangeAspect="1"/>
          </p:cNvPicPr>
          <p:nvPr/>
        </p:nvPicPr>
        <p:blipFill>
          <a:blip r:embed="rId2"/>
          <a:stretch>
            <a:fillRect/>
          </a:stretch>
        </p:blipFill>
        <p:spPr>
          <a:xfrm>
            <a:off x="643467" y="1629664"/>
            <a:ext cx="10905066" cy="3598670"/>
          </a:xfrm>
          <a:prstGeom prst="rect">
            <a:avLst/>
          </a:prstGeom>
          <a:ln>
            <a:noFill/>
          </a:ln>
        </p:spPr>
      </p:pic>
    </p:spTree>
    <p:extLst>
      <p:ext uri="{BB962C8B-B14F-4D97-AF65-F5344CB8AC3E}">
        <p14:creationId xmlns:p14="http://schemas.microsoft.com/office/powerpoint/2010/main" val="1108045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AEFC14-89F1-F641-2C68-E4A6C7F1F628}"/>
              </a:ext>
            </a:extLst>
          </p:cNvPr>
          <p:cNvPicPr>
            <a:picLocks noChangeAspect="1"/>
          </p:cNvPicPr>
          <p:nvPr/>
        </p:nvPicPr>
        <p:blipFill>
          <a:blip r:embed="rId2"/>
          <a:stretch>
            <a:fillRect/>
          </a:stretch>
        </p:blipFill>
        <p:spPr>
          <a:xfrm>
            <a:off x="1272567" y="643467"/>
            <a:ext cx="9646866" cy="5571065"/>
          </a:xfrm>
          <a:prstGeom prst="rect">
            <a:avLst/>
          </a:prstGeom>
          <a:ln>
            <a:noFill/>
          </a:ln>
        </p:spPr>
      </p:pic>
    </p:spTree>
    <p:extLst>
      <p:ext uri="{BB962C8B-B14F-4D97-AF65-F5344CB8AC3E}">
        <p14:creationId xmlns:p14="http://schemas.microsoft.com/office/powerpoint/2010/main" val="2161350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7" name="Rectangle 11276">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0EAE7-6F69-A40D-E374-8BF46A86133B}"/>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a:t>Fiberglass Splint</a:t>
            </a:r>
          </a:p>
        </p:txBody>
      </p:sp>
      <p:grpSp>
        <p:nvGrpSpPr>
          <p:cNvPr id="11279" name="Group 1127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274" name="Rectangle 112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6" name="Rectangle 112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78" name="Rectangle 1127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0" name="Rectangle 112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Volar Wrist Splint Kit - Fiberglass Forearm Splint with Padding &amp; Bandage">
            <a:extLst>
              <a:ext uri="{FF2B5EF4-FFF2-40B4-BE49-F238E27FC236}">
                <a16:creationId xmlns:a16="http://schemas.microsoft.com/office/drawing/2014/main" id="{EDC3B3E5-776B-4D94-F5D0-A0B7D2963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392" b="-1"/>
          <a:stretch>
            <a:fillRect/>
          </a:stretch>
        </p:blipFill>
        <p:spPr bwMode="auto">
          <a:xfrm>
            <a:off x="5922492"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83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2" name="Rectangle 20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4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X-ray Circuit Diagram | Quizlet">
            <a:extLst>
              <a:ext uri="{FF2B5EF4-FFF2-40B4-BE49-F238E27FC236}">
                <a16:creationId xmlns:a16="http://schemas.microsoft.com/office/drawing/2014/main" id="{16E2D037-5D56-8052-B4B2-86AC272E2B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54781" y="643467"/>
            <a:ext cx="7282437" cy="557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42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EC131-FE59-9AFF-B91D-C2A70E1E2CBC}"/>
              </a:ext>
            </a:extLst>
          </p:cNvPr>
          <p:cNvSpPr>
            <a:spLocks noGrp="1"/>
          </p:cNvSpPr>
          <p:nvPr>
            <p:ph type="title"/>
          </p:nvPr>
        </p:nvSpPr>
        <p:spPr>
          <a:xfrm>
            <a:off x="7331384" y="679730"/>
            <a:ext cx="4171994" cy="3932729"/>
          </a:xfrm>
        </p:spPr>
        <p:txBody>
          <a:bodyPr vert="horz" lIns="91440" tIns="45720" rIns="91440" bIns="45720" rtlCol="0" anchor="b">
            <a:normAutofit/>
          </a:bodyPr>
          <a:lstStyle/>
          <a:p>
            <a:r>
              <a:rPr lang="en-US" sz="6000" kern="1200" dirty="0">
                <a:solidFill>
                  <a:schemeClr val="tx1"/>
                </a:solidFill>
                <a:latin typeface="+mj-lt"/>
                <a:ea typeface="+mj-ea"/>
                <a:cs typeface="+mj-cs"/>
              </a:rPr>
              <a:t>Wood splint</a:t>
            </a:r>
            <a:br>
              <a:rPr lang="en-US" sz="6000" kern="1200" dirty="0">
                <a:solidFill>
                  <a:schemeClr val="tx1"/>
                </a:solidFill>
                <a:latin typeface="+mj-lt"/>
                <a:ea typeface="+mj-ea"/>
                <a:cs typeface="+mj-cs"/>
              </a:rPr>
            </a:br>
            <a:endParaRPr lang="en-US" sz="6000" kern="1200" dirty="0">
              <a:solidFill>
                <a:schemeClr val="tx1"/>
              </a:solidFill>
              <a:latin typeface="+mj-lt"/>
              <a:ea typeface="+mj-ea"/>
              <a:cs typeface="+mj-cs"/>
            </a:endParaRPr>
          </a:p>
        </p:txBody>
      </p:sp>
      <p:grpSp>
        <p:nvGrpSpPr>
          <p:cNvPr id="12297" name="Group 1229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2298" name="Straight Connector 1229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299" name="Rectangle 1229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301" name="Rectangle 1230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Padded Board PrimaCare 24&quot; Padded Wood Splint With Orange Vinyl Casing -  Full Arm &amp; Leg Fracture Support Ems Support">
            <a:extLst>
              <a:ext uri="{FF2B5EF4-FFF2-40B4-BE49-F238E27FC236}">
                <a16:creationId xmlns:a16="http://schemas.microsoft.com/office/drawing/2014/main" id="{E9360367-9340-2A9B-79EA-00A43A17C1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2597" y="624585"/>
            <a:ext cx="5608830" cy="560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34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3A46B-2CAF-B254-ECE2-BE082F651B79}"/>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Aluminum Splint</a:t>
            </a:r>
          </a:p>
        </p:txBody>
      </p:sp>
      <p:grpSp>
        <p:nvGrpSpPr>
          <p:cNvPr id="13321" name="Group 133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322" name="Rectangle 133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4" name="Rectangle 133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26" name="Rectangle 1332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8" name="Rectangle 133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Medline Forearm Splints">
            <a:extLst>
              <a:ext uri="{FF2B5EF4-FFF2-40B4-BE49-F238E27FC236}">
                <a16:creationId xmlns:a16="http://schemas.microsoft.com/office/drawing/2014/main" id="{BAB6A787-96CA-1920-B6D1-CB3F1C3972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52002" y="666728"/>
            <a:ext cx="427698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558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E20986-CA92-F2CF-FA2D-6B659127B339}"/>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Air Splint</a:t>
            </a:r>
          </a:p>
        </p:txBody>
      </p:sp>
      <p:grpSp>
        <p:nvGrpSpPr>
          <p:cNvPr id="14345" name="Group 1434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346" name="Rectangle 1434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7" name="Rectangle 1434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8" name="Rectangle 1434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50" name="Rectangle 1434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2" name="Rectangle 143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nflatable Plastic Air Splint, 15&quot;, Ankle/Foot, 1/Each - M5086 - Jendco  Safety Supply">
            <a:extLst>
              <a:ext uri="{FF2B5EF4-FFF2-40B4-BE49-F238E27FC236}">
                <a16:creationId xmlns:a16="http://schemas.microsoft.com/office/drawing/2014/main" id="{7F9C9642-13C5-2289-925D-D300953753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7597" y="666728"/>
            <a:ext cx="546579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20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EDFBB-B3F1-5960-E8C0-0D0612CAD133}"/>
              </a:ext>
            </a:extLst>
          </p:cNvPr>
          <p:cNvSpPr>
            <a:spLocks noGrp="1"/>
          </p:cNvSpPr>
          <p:nvPr>
            <p:ph type="title"/>
          </p:nvPr>
        </p:nvSpPr>
        <p:spPr>
          <a:xfrm>
            <a:off x="7331384" y="679730"/>
            <a:ext cx="4171994" cy="3932729"/>
          </a:xfrm>
        </p:spPr>
        <p:txBody>
          <a:bodyPr vert="horz" lIns="91440" tIns="45720" rIns="91440" bIns="45720" rtlCol="0" anchor="b">
            <a:normAutofit/>
          </a:bodyPr>
          <a:lstStyle/>
          <a:p>
            <a:r>
              <a:rPr lang="en-US" sz="6000" kern="1200">
                <a:solidFill>
                  <a:schemeClr val="tx1"/>
                </a:solidFill>
                <a:latin typeface="+mj-lt"/>
                <a:ea typeface="+mj-ea"/>
                <a:cs typeface="+mj-cs"/>
              </a:rPr>
              <a:t>Plastic Splint</a:t>
            </a:r>
          </a:p>
        </p:txBody>
      </p:sp>
      <p:grpSp>
        <p:nvGrpSpPr>
          <p:cNvPr id="15369" name="Group 1536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5370" name="Straight Connector 1536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371" name="Rectangle 1537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73" name="Rectangle 1537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Rolyan Perforated Functional Position Splint">
            <a:extLst>
              <a:ext uri="{FF2B5EF4-FFF2-40B4-BE49-F238E27FC236}">
                <a16:creationId xmlns:a16="http://schemas.microsoft.com/office/drawing/2014/main" id="{6AD9F12C-E29D-771D-5471-3D3903E7BF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2597" y="624585"/>
            <a:ext cx="5608830" cy="560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37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FD7004-A3D9-C61D-1E8B-45E57150AE67}"/>
              </a:ext>
            </a:extLst>
          </p:cNvPr>
          <p:cNvSpPr txBox="1"/>
          <p:nvPr/>
        </p:nvSpPr>
        <p:spPr>
          <a:xfrm>
            <a:off x="472327" y="311567"/>
            <a:ext cx="11280401" cy="3416320"/>
          </a:xfrm>
          <a:prstGeom prst="rect">
            <a:avLst/>
          </a:prstGeom>
          <a:noFill/>
        </p:spPr>
        <p:txBody>
          <a:bodyPr wrap="square">
            <a:spAutoFit/>
          </a:bodyPr>
          <a:lstStyle/>
          <a:p>
            <a:r>
              <a:rPr lang="en-US" dirty="0"/>
              <a:t>Trauma boards are rigid immobilization devices used in emergency and trauma settings to stabilize patients with suspected spinal or pelvic injury. These boards are typically constructed from dense plastic composites, carbon fiber, or reinforced polymer materials. The board remains beneath the patient during imaging.  it lies within the primary beam path and increases overall attenuation and scatter production.</a:t>
            </a:r>
          </a:p>
          <a:p>
            <a:endParaRPr lang="en-US" dirty="0"/>
          </a:p>
          <a:p>
            <a:endParaRPr lang="en-US" dirty="0"/>
          </a:p>
          <a:p>
            <a:endParaRPr lang="en-US" dirty="0"/>
          </a:p>
          <a:p>
            <a:r>
              <a:rPr lang="en-US" dirty="0"/>
              <a:t>The presence of a trauma board results in additional photon absorption before the beam reaches the image receptor. This may produce a slightly underexposed image if technique factors are not adjusted. In most cases, a modest increase in </a:t>
            </a:r>
            <a:r>
              <a:rPr lang="en-US" dirty="0" err="1"/>
              <a:t>mAs</a:t>
            </a:r>
            <a:r>
              <a:rPr lang="en-US" dirty="0"/>
              <a:t> of approximately 10–25 percent is sufficient to compensate for the added attenuation. Larger increases are rarely necessary. Increasing </a:t>
            </a:r>
            <a:r>
              <a:rPr lang="en-US" dirty="0" err="1"/>
              <a:t>kVp</a:t>
            </a:r>
            <a:r>
              <a:rPr lang="en-US" dirty="0"/>
              <a:t> is generally discouraged because it reduces subject contrast, which is critical in trauma imaging for detecting subtle fractures and cortical disruptions.</a:t>
            </a:r>
          </a:p>
        </p:txBody>
      </p:sp>
    </p:spTree>
    <p:extLst>
      <p:ext uri="{BB962C8B-B14F-4D97-AF65-F5344CB8AC3E}">
        <p14:creationId xmlns:p14="http://schemas.microsoft.com/office/powerpoint/2010/main" val="4259618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8D607-53A0-98A9-3135-DDD1FE082B0F}"/>
              </a:ext>
            </a:extLst>
          </p:cNvPr>
          <p:cNvSpPr>
            <a:spLocks noGrp="1"/>
          </p:cNvSpPr>
          <p:nvPr>
            <p:ph type="title"/>
          </p:nvPr>
        </p:nvSpPr>
        <p:spPr>
          <a:xfrm>
            <a:off x="1113810" y="3023754"/>
            <a:ext cx="4900144" cy="2736965"/>
          </a:xfrm>
        </p:spPr>
        <p:txBody>
          <a:bodyPr vert="horz" lIns="91440" tIns="45720" rIns="91440" bIns="45720" rtlCol="0" anchor="t">
            <a:normAutofit/>
          </a:bodyPr>
          <a:lstStyle/>
          <a:p>
            <a:r>
              <a:rPr lang="en-US" sz="5400" kern="1200" dirty="0">
                <a:solidFill>
                  <a:schemeClr val="tx1"/>
                </a:solidFill>
                <a:latin typeface="+mj-lt"/>
                <a:ea typeface="+mj-ea"/>
                <a:cs typeface="+mj-cs"/>
              </a:rPr>
              <a:t>Trauma Board </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grpSp>
        <p:nvGrpSpPr>
          <p:cNvPr id="16393" name="Group 1639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16394" name="Rectangle 1639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6" name="Rectangle 1639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98" name="Rectangle 1639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0" name="Rectangle 1639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FD915F-3A74-4830-F9E2-2B51D1348E93}"/>
              </a:ext>
            </a:extLst>
          </p:cNvPr>
          <p:cNvPicPr>
            <a:picLocks noChangeAspect="1"/>
          </p:cNvPicPr>
          <p:nvPr/>
        </p:nvPicPr>
        <p:blipFill>
          <a:blip r:embed="rId2"/>
          <a:srcRect t="11817" r="-3" b="24340"/>
          <a:stretch>
            <a:fillRect/>
          </a:stretch>
        </p:blipFill>
        <p:spPr>
          <a:xfrm>
            <a:off x="7114162" y="471748"/>
            <a:ext cx="4324849" cy="2552007"/>
          </a:xfrm>
          <a:prstGeom prst="rect">
            <a:avLst/>
          </a:prstGeom>
        </p:spPr>
      </p:pic>
      <p:sp>
        <p:nvSpPr>
          <p:cNvPr id="16402" name="Rectangle 1640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Trauma Radiography - RadTechOnDuty">
            <a:extLst>
              <a:ext uri="{FF2B5EF4-FFF2-40B4-BE49-F238E27FC236}">
                <a16:creationId xmlns:a16="http://schemas.microsoft.com/office/drawing/2014/main" id="{F40C9E9B-ACE1-9FB7-BC40-1DFD9E7A7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99" b="1"/>
          <a:stretch>
            <a:fillRect/>
          </a:stretch>
        </p:blipFill>
        <p:spPr bwMode="auto">
          <a:xfrm>
            <a:off x="7114162" y="3676230"/>
            <a:ext cx="4324849" cy="255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5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25B256CF-495E-E0BF-63B9-0C87B7C3BEAF}"/>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a:lnSpc>
                <a:spcPct val="90000"/>
              </a:lnSpc>
              <a:spcAft>
                <a:spcPts val="600"/>
              </a:spcAft>
            </a:pPr>
            <a:r>
              <a:rPr lang="en-US" sz="1500" dirty="0"/>
              <a:t>Body habitus refers to the overall physique or build of an individual, including body shape, organ position, tissue thickness, and distribution of mass. In radiography, body habitus directly influences beam attenuation, organ positioning, field size selection, and exposure factor determination. Failure to account for body habitus may result in </a:t>
            </a:r>
            <a:r>
              <a:rPr lang="en-US" sz="1500" dirty="0" err="1"/>
              <a:t>underpenetration</a:t>
            </a:r>
            <a:r>
              <a:rPr lang="en-US" sz="1500" dirty="0"/>
              <a:t>, excessive exposure, or improper anatomical centering. </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a:t>There are four recognized body habitus classifications: </a:t>
            </a:r>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err="1"/>
              <a:t>Hypersthenic</a:t>
            </a:r>
            <a:endParaRPr lang="en-US" sz="1500" dirty="0"/>
          </a:p>
          <a:p>
            <a:pPr marL="285750"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 Sthenic </a:t>
            </a:r>
          </a:p>
          <a:p>
            <a:pPr indent="-228600">
              <a:lnSpc>
                <a:spcPct val="90000"/>
              </a:lnSpc>
              <a:spcAft>
                <a:spcPts val="600"/>
              </a:spcAft>
              <a:buFont typeface="Arial" panose="020B0604020202020204" pitchFamily="34" charset="0"/>
              <a:buChar char="•"/>
            </a:pPr>
            <a:r>
              <a:rPr lang="en-US" sz="1500" dirty="0"/>
              <a:t> </a:t>
            </a:r>
          </a:p>
          <a:p>
            <a:pPr marL="285750" indent="-228600">
              <a:lnSpc>
                <a:spcPct val="90000"/>
              </a:lnSpc>
              <a:spcAft>
                <a:spcPts val="600"/>
              </a:spcAft>
              <a:buFont typeface="Arial" panose="020B0604020202020204" pitchFamily="34" charset="0"/>
              <a:buChar char="•"/>
            </a:pPr>
            <a:r>
              <a:rPr lang="en-US" sz="1500" dirty="0" err="1"/>
              <a:t>Hyposthenic</a:t>
            </a:r>
            <a:endParaRPr lang="en-US" sz="1500" dirty="0"/>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Asthenic. </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a:t>Each presents predictable anatomic and technical considerations that the radiographer must evaluate before selecting technique factors</a:t>
            </a:r>
          </a:p>
        </p:txBody>
      </p:sp>
    </p:spTree>
    <p:extLst>
      <p:ext uri="{BB962C8B-B14F-4D97-AF65-F5344CB8AC3E}">
        <p14:creationId xmlns:p14="http://schemas.microsoft.com/office/powerpoint/2010/main" val="1314955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1A955DBF-1C6B-DC1A-3534-B175326F5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8773"/>
          <a:stretch>
            <a:fillRect/>
          </a:stretch>
        </p:blipFill>
        <p:spPr bwMode="auto">
          <a:xfrm>
            <a:off x="6256866" y="-560045"/>
            <a:ext cx="5129784"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F50AE3EE-0D46-7622-2D16-BCC02BB73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31" r="1" b="1"/>
          <a:stretch>
            <a:fillRect/>
          </a:stretch>
        </p:blipFill>
        <p:spPr bwMode="auto">
          <a:xfrm>
            <a:off x="641180" y="643467"/>
            <a:ext cx="5129784"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389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CB4456-E3BF-C95D-F2B4-3D3B31CA717E}"/>
              </a:ext>
            </a:extLst>
          </p:cNvPr>
          <p:cNvPicPr>
            <a:picLocks noChangeAspect="1"/>
          </p:cNvPicPr>
          <p:nvPr/>
        </p:nvPicPr>
        <p:blipFill>
          <a:blip r:embed="rId2"/>
          <a:stretch>
            <a:fillRect/>
          </a:stretch>
        </p:blipFill>
        <p:spPr>
          <a:xfrm>
            <a:off x="621676" y="783467"/>
            <a:ext cx="3874124" cy="2324474"/>
          </a:xfrm>
          <a:prstGeom prst="rect">
            <a:avLst/>
          </a:prstGeom>
        </p:spPr>
      </p:pic>
      <p:pic>
        <p:nvPicPr>
          <p:cNvPr id="4" name="Picture 3">
            <a:extLst>
              <a:ext uri="{FF2B5EF4-FFF2-40B4-BE49-F238E27FC236}">
                <a16:creationId xmlns:a16="http://schemas.microsoft.com/office/drawing/2014/main" id="{D9F00297-FEDC-778C-1725-3B05BE588CD6}"/>
              </a:ext>
            </a:extLst>
          </p:cNvPr>
          <p:cNvPicPr>
            <a:picLocks noChangeAspect="1"/>
          </p:cNvPicPr>
          <p:nvPr/>
        </p:nvPicPr>
        <p:blipFill>
          <a:blip r:embed="rId3"/>
          <a:stretch>
            <a:fillRect/>
          </a:stretch>
        </p:blipFill>
        <p:spPr>
          <a:xfrm>
            <a:off x="1791729" y="3586297"/>
            <a:ext cx="1534018" cy="2644860"/>
          </a:xfrm>
          <a:prstGeom prst="rect">
            <a:avLst/>
          </a:prstGeom>
        </p:spPr>
      </p:pic>
      <p:sp>
        <p:nvSpPr>
          <p:cNvPr id="13"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914D49-0144-52F6-667F-461BFCD7F4EA}"/>
              </a:ext>
            </a:extLst>
          </p:cNvPr>
          <p:cNvSpPr txBox="1"/>
          <p:nvPr/>
        </p:nvSpPr>
        <p:spPr>
          <a:xfrm>
            <a:off x="5465659" y="2320119"/>
            <a:ext cx="5821039" cy="3406357"/>
          </a:xfrm>
          <a:prstGeom prst="rect">
            <a:avLst/>
          </a:prstGeom>
        </p:spPr>
        <p:txBody>
          <a:bodyPr vert="horz" lIns="91440" tIns="45720" rIns="91440" bIns="45720" rtlCol="0" anchor="t">
            <a:normAutofit/>
          </a:bodyPr>
          <a:lstStyle/>
          <a:p>
            <a:pPr>
              <a:lnSpc>
                <a:spcPct val="90000"/>
              </a:lnSpc>
              <a:spcAft>
                <a:spcPts val="600"/>
              </a:spcAft>
            </a:pPr>
            <a:r>
              <a:rPr lang="en-US" sz="1600" b="1" dirty="0"/>
              <a:t>Sthenic Body Habitus</a:t>
            </a:r>
          </a:p>
          <a:p>
            <a:pPr indent="-228600">
              <a:lnSpc>
                <a:spcPct val="90000"/>
              </a:lnSpc>
              <a:spcAft>
                <a:spcPts val="600"/>
              </a:spcAft>
              <a:buFont typeface="Arial" panose="020B0604020202020204" pitchFamily="34" charset="0"/>
              <a:buChar char="•"/>
            </a:pPr>
            <a:r>
              <a:rPr lang="en-US" sz="1600" dirty="0"/>
              <a:t>The sthenic body habitus represents the average body build and is observed in approximately 50 percent of the population. These patients typically have a balanced thoracic and abdominal cavity with moderate transverse and vertical dimensions. The stomach is positioned high and lies more transversely, and the diaphragm has a moderate curvature.</a:t>
            </a:r>
          </a:p>
          <a:p>
            <a:pPr indent="-228600">
              <a:lnSpc>
                <a:spcPct val="90000"/>
              </a:lnSpc>
              <a:spcAft>
                <a:spcPts val="600"/>
              </a:spcAft>
              <a:buFont typeface="Arial" panose="020B0604020202020204" pitchFamily="34" charset="0"/>
              <a:buChar char="•"/>
            </a:pPr>
            <a:r>
              <a:rPr lang="en-US" sz="1600" dirty="0"/>
              <a:t>From a technical standpoint, standard technique charts are usually appropriate for sthenic patients. Only minimal modification of </a:t>
            </a:r>
            <a:r>
              <a:rPr lang="en-US" sz="1600" dirty="0" err="1"/>
              <a:t>mAs</a:t>
            </a:r>
            <a:r>
              <a:rPr lang="en-US" sz="1600" dirty="0"/>
              <a:t> or </a:t>
            </a:r>
            <a:r>
              <a:rPr lang="en-US" sz="1600" dirty="0" err="1"/>
              <a:t>kVp</a:t>
            </a:r>
            <a:r>
              <a:rPr lang="en-US" sz="1600" dirty="0"/>
              <a:t> is required, unless additional factors, such as pathology or trauma, are present</a:t>
            </a:r>
            <a:r>
              <a:rPr lang="en-US" sz="1300" dirty="0"/>
              <a:t>.</a:t>
            </a:r>
          </a:p>
        </p:txBody>
      </p:sp>
    </p:spTree>
    <p:extLst>
      <p:ext uri="{BB962C8B-B14F-4D97-AF65-F5344CB8AC3E}">
        <p14:creationId xmlns:p14="http://schemas.microsoft.com/office/powerpoint/2010/main" val="2288223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70B0A8-249E-C21D-9068-98B2A5E4CA7D}"/>
              </a:ext>
            </a:extLst>
          </p:cNvPr>
          <p:cNvPicPr>
            <a:picLocks noChangeAspect="1"/>
          </p:cNvPicPr>
          <p:nvPr/>
        </p:nvPicPr>
        <p:blipFill>
          <a:blip r:embed="rId2"/>
          <a:stretch>
            <a:fillRect/>
          </a:stretch>
        </p:blipFill>
        <p:spPr>
          <a:xfrm>
            <a:off x="621676" y="865793"/>
            <a:ext cx="3874124" cy="2159823"/>
          </a:xfrm>
          <a:prstGeom prst="rect">
            <a:avLst/>
          </a:prstGeom>
        </p:spPr>
      </p:pic>
      <p:pic>
        <p:nvPicPr>
          <p:cNvPr id="5" name="Picture 4">
            <a:extLst>
              <a:ext uri="{FF2B5EF4-FFF2-40B4-BE49-F238E27FC236}">
                <a16:creationId xmlns:a16="http://schemas.microsoft.com/office/drawing/2014/main" id="{96E1760A-3076-DA78-A4CD-48EF9E0B311F}"/>
              </a:ext>
            </a:extLst>
          </p:cNvPr>
          <p:cNvPicPr>
            <a:picLocks noChangeAspect="1"/>
          </p:cNvPicPr>
          <p:nvPr/>
        </p:nvPicPr>
        <p:blipFill>
          <a:blip r:embed="rId3"/>
          <a:stretch>
            <a:fillRect/>
          </a:stretch>
        </p:blipFill>
        <p:spPr>
          <a:xfrm>
            <a:off x="1881264" y="3586297"/>
            <a:ext cx="1354948" cy="2644860"/>
          </a:xfrm>
          <a:prstGeom prst="rect">
            <a:avLst/>
          </a:prstGeom>
        </p:spPr>
      </p:pic>
      <p:sp>
        <p:nvSpPr>
          <p:cNvPr id="31" name="Right Triangle 3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312D658-3E27-E7EE-8660-AB5585AFFF53}"/>
              </a:ext>
            </a:extLst>
          </p:cNvPr>
          <p:cNvSpPr txBox="1"/>
          <p:nvPr/>
        </p:nvSpPr>
        <p:spPr>
          <a:xfrm>
            <a:off x="5465660" y="1030406"/>
            <a:ext cx="4505654" cy="4696070"/>
          </a:xfrm>
          <a:prstGeom prst="rect">
            <a:avLst/>
          </a:prstGeom>
        </p:spPr>
        <p:txBody>
          <a:bodyPr vert="horz" lIns="91440" tIns="45720" rIns="91440" bIns="45720" rtlCol="0" anchor="t">
            <a:normAutofit/>
          </a:bodyPr>
          <a:lstStyle/>
          <a:p>
            <a:pPr>
              <a:lnSpc>
                <a:spcPct val="90000"/>
              </a:lnSpc>
              <a:spcAft>
                <a:spcPts val="600"/>
              </a:spcAft>
            </a:pPr>
            <a:r>
              <a:rPr lang="en-US" sz="1600" b="1" dirty="0" err="1"/>
              <a:t>Hypersthenic</a:t>
            </a:r>
            <a:r>
              <a:rPr lang="en-US" sz="1600" b="1" dirty="0"/>
              <a:t> Body Habitus</a:t>
            </a:r>
          </a:p>
          <a:p>
            <a:pPr indent="-228600">
              <a:lnSpc>
                <a:spcPct val="90000"/>
              </a:lnSpc>
              <a:spcAft>
                <a:spcPts val="600"/>
              </a:spcAft>
              <a:buFont typeface="Arial" panose="020B0604020202020204" pitchFamily="34" charset="0"/>
              <a:buChar char="•"/>
            </a:pPr>
            <a:r>
              <a:rPr lang="en-US" sz="1600" dirty="0" err="1"/>
              <a:t>Hypersthenic</a:t>
            </a:r>
            <a:r>
              <a:rPr lang="en-US" sz="1600" dirty="0"/>
              <a:t> patients have a massive build with increased transverse body diameter and shortened vertical length. The thorax is broad and deep, and the diaphragm is elevated. Abdominal organs are positioned higher and more laterally. The stomach lies high and horizontal.</a:t>
            </a:r>
          </a:p>
          <a:p>
            <a:pPr indent="-228600">
              <a:lnSpc>
                <a:spcPct val="90000"/>
              </a:lnSpc>
              <a:spcAft>
                <a:spcPts val="600"/>
              </a:spcAft>
              <a:buFont typeface="Arial" panose="020B0604020202020204" pitchFamily="34" charset="0"/>
              <a:buChar char="•"/>
            </a:pPr>
            <a:r>
              <a:rPr lang="en-US" sz="1600" dirty="0"/>
              <a:t>In radiographic practice, these patients require increased exposure factors due to greater tissue thickness and increased attenuation. An increase in </a:t>
            </a:r>
            <a:r>
              <a:rPr lang="en-US" sz="1600" dirty="0" err="1"/>
              <a:t>mAs</a:t>
            </a:r>
            <a:r>
              <a:rPr lang="en-US" sz="1600" dirty="0"/>
              <a:t> is typically required, and in some cases a slight increase in </a:t>
            </a:r>
            <a:r>
              <a:rPr lang="en-US" sz="1600" dirty="0" err="1"/>
              <a:t>kVp</a:t>
            </a:r>
            <a:r>
              <a:rPr lang="en-US" sz="1600" dirty="0"/>
              <a:t> may be necessary to ensure adequate penetration. Grid use is essential in thicker body parts due to increased scatter production.</a:t>
            </a:r>
          </a:p>
        </p:txBody>
      </p:sp>
    </p:spTree>
    <p:extLst>
      <p:ext uri="{BB962C8B-B14F-4D97-AF65-F5344CB8AC3E}">
        <p14:creationId xmlns:p14="http://schemas.microsoft.com/office/powerpoint/2010/main" val="17052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0" name="Rectangle 41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2" name="Rectangle 41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LECTRONICS GURUKULAM: How Bridge Rectifier Works? Animation">
            <a:extLst>
              <a:ext uri="{FF2B5EF4-FFF2-40B4-BE49-F238E27FC236}">
                <a16:creationId xmlns:a16="http://schemas.microsoft.com/office/drawing/2014/main" id="{BCCE8F15-E4BF-7FB6-B6AE-CF2747708C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49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C94C7F-CB53-F995-3988-88F3973771D4}"/>
              </a:ext>
            </a:extLst>
          </p:cNvPr>
          <p:cNvPicPr>
            <a:picLocks noChangeAspect="1"/>
          </p:cNvPicPr>
          <p:nvPr/>
        </p:nvPicPr>
        <p:blipFill>
          <a:blip r:embed="rId2"/>
          <a:stretch>
            <a:fillRect/>
          </a:stretch>
        </p:blipFill>
        <p:spPr>
          <a:xfrm>
            <a:off x="1785008" y="3586297"/>
            <a:ext cx="1547459" cy="2644860"/>
          </a:xfrm>
          <a:prstGeom prst="rect">
            <a:avLst/>
          </a:prstGeom>
        </p:spPr>
      </p:pic>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603934-1FD0-8BE0-B8A4-4D29A7222F00}"/>
              </a:ext>
            </a:extLst>
          </p:cNvPr>
          <p:cNvSpPr txBox="1"/>
          <p:nvPr/>
        </p:nvSpPr>
        <p:spPr>
          <a:xfrm>
            <a:off x="5418448" y="1906457"/>
            <a:ext cx="5780095" cy="2728198"/>
          </a:xfrm>
          <a:prstGeom prst="rect">
            <a:avLst/>
          </a:prstGeom>
        </p:spPr>
        <p:txBody>
          <a:bodyPr vert="horz" lIns="91440" tIns="45720" rIns="91440" bIns="45720" rtlCol="0" anchor="t">
            <a:normAutofit/>
          </a:bodyPr>
          <a:lstStyle/>
          <a:p>
            <a:pPr>
              <a:lnSpc>
                <a:spcPct val="90000"/>
              </a:lnSpc>
              <a:spcAft>
                <a:spcPts val="600"/>
              </a:spcAft>
            </a:pPr>
            <a:r>
              <a:rPr lang="en-US" sz="1500" b="1" dirty="0" err="1"/>
              <a:t>Hyposthenic</a:t>
            </a:r>
            <a:r>
              <a:rPr lang="en-US" sz="1500" b="1" dirty="0"/>
              <a:t> Body Habitus</a:t>
            </a:r>
          </a:p>
          <a:p>
            <a:pPr indent="-228600">
              <a:lnSpc>
                <a:spcPct val="90000"/>
              </a:lnSpc>
              <a:spcAft>
                <a:spcPts val="600"/>
              </a:spcAft>
              <a:buFont typeface="Arial" panose="020B0604020202020204" pitchFamily="34" charset="0"/>
              <a:buChar char="•"/>
            </a:pPr>
            <a:r>
              <a:rPr lang="en-US" sz="1500" dirty="0"/>
              <a:t>The </a:t>
            </a:r>
            <a:r>
              <a:rPr lang="en-US" sz="1500" dirty="0" err="1"/>
              <a:t>hyposthenic</a:t>
            </a:r>
            <a:r>
              <a:rPr lang="en-US" sz="1500" dirty="0"/>
              <a:t> body habitus falls between sthenic and asthenic types. These patients are slender with a somewhat longer thoracic cavity and lower diaphragm. The stomach tends to lie lower and more vertical than in sthenic individuals.</a:t>
            </a:r>
          </a:p>
          <a:p>
            <a:pPr indent="-228600">
              <a:lnSpc>
                <a:spcPct val="90000"/>
              </a:lnSpc>
              <a:spcAft>
                <a:spcPts val="600"/>
              </a:spcAft>
              <a:buFont typeface="Arial" panose="020B0604020202020204" pitchFamily="34" charset="0"/>
              <a:buChar char="•"/>
            </a:pPr>
            <a:r>
              <a:rPr lang="en-US" sz="1500" dirty="0"/>
              <a:t>Technique modifications are generally minor. Slight reductions in </a:t>
            </a:r>
            <a:r>
              <a:rPr lang="en-US" sz="1500" dirty="0" err="1"/>
              <a:t>mAs</a:t>
            </a:r>
            <a:r>
              <a:rPr lang="en-US" sz="1500" dirty="0"/>
              <a:t> may be appropriate if tissue thickness is reduced. Organ positioning must be carefully considered when centering, particularly in abdominal imaging.</a:t>
            </a:r>
          </a:p>
        </p:txBody>
      </p:sp>
      <p:pic>
        <p:nvPicPr>
          <p:cNvPr id="9" name="Picture 8">
            <a:extLst>
              <a:ext uri="{FF2B5EF4-FFF2-40B4-BE49-F238E27FC236}">
                <a16:creationId xmlns:a16="http://schemas.microsoft.com/office/drawing/2014/main" id="{FC6EDB1F-4597-511B-00F0-8EEEB5B0D356}"/>
              </a:ext>
            </a:extLst>
          </p:cNvPr>
          <p:cNvPicPr>
            <a:picLocks noChangeAspect="1"/>
          </p:cNvPicPr>
          <p:nvPr/>
        </p:nvPicPr>
        <p:blipFill>
          <a:blip r:embed="rId3"/>
          <a:stretch>
            <a:fillRect/>
          </a:stretch>
        </p:blipFill>
        <p:spPr>
          <a:xfrm>
            <a:off x="340446" y="652288"/>
            <a:ext cx="4295137" cy="2307166"/>
          </a:xfrm>
          <a:prstGeom prst="rect">
            <a:avLst/>
          </a:prstGeom>
        </p:spPr>
      </p:pic>
    </p:spTree>
    <p:extLst>
      <p:ext uri="{BB962C8B-B14F-4D97-AF65-F5344CB8AC3E}">
        <p14:creationId xmlns:p14="http://schemas.microsoft.com/office/powerpoint/2010/main" val="183125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C3FC0F-AEFC-FA80-EB98-0E1D7245958A}"/>
              </a:ext>
            </a:extLst>
          </p:cNvPr>
          <p:cNvPicPr>
            <a:picLocks noChangeAspect="1"/>
          </p:cNvPicPr>
          <p:nvPr/>
        </p:nvPicPr>
        <p:blipFill>
          <a:blip r:embed="rId2"/>
          <a:stretch>
            <a:fillRect/>
          </a:stretch>
        </p:blipFill>
        <p:spPr>
          <a:xfrm>
            <a:off x="621676" y="991701"/>
            <a:ext cx="3874124" cy="1908006"/>
          </a:xfrm>
          <a:prstGeom prst="rect">
            <a:avLst/>
          </a:prstGeom>
        </p:spPr>
      </p:pic>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635D2B-7DA3-65AD-A993-880A0E6D76C8}"/>
              </a:ext>
            </a:extLst>
          </p:cNvPr>
          <p:cNvSpPr txBox="1"/>
          <p:nvPr/>
        </p:nvSpPr>
        <p:spPr>
          <a:xfrm>
            <a:off x="5272776" y="1162654"/>
            <a:ext cx="6020746" cy="2728198"/>
          </a:xfrm>
          <a:prstGeom prst="rect">
            <a:avLst/>
          </a:prstGeom>
        </p:spPr>
        <p:txBody>
          <a:bodyPr vert="horz" lIns="91440" tIns="45720" rIns="91440" bIns="45720" rtlCol="0" anchor="t">
            <a:normAutofit/>
          </a:bodyPr>
          <a:lstStyle/>
          <a:p>
            <a:pPr>
              <a:lnSpc>
                <a:spcPct val="90000"/>
              </a:lnSpc>
              <a:spcAft>
                <a:spcPts val="600"/>
              </a:spcAft>
            </a:pPr>
            <a:r>
              <a:rPr lang="en-US" sz="1500" b="1" dirty="0"/>
              <a:t>Asthenic Body Habitus</a:t>
            </a:r>
          </a:p>
          <a:p>
            <a:pPr indent="-228600">
              <a:lnSpc>
                <a:spcPct val="90000"/>
              </a:lnSpc>
              <a:spcAft>
                <a:spcPts val="600"/>
              </a:spcAft>
              <a:buFont typeface="Arial" panose="020B0604020202020204" pitchFamily="34" charset="0"/>
              <a:buChar char="•"/>
            </a:pPr>
            <a:r>
              <a:rPr lang="en-US" sz="1500" dirty="0"/>
              <a:t>Asthenic individuals are extremely slender with a narrow thorax and elongated vertical body dimensions. The diaphragm is low, and abdominal organs are positioned lower in the cavity. The stomach is markedly vertical.</a:t>
            </a:r>
          </a:p>
          <a:p>
            <a:pPr indent="-228600">
              <a:lnSpc>
                <a:spcPct val="90000"/>
              </a:lnSpc>
              <a:spcAft>
                <a:spcPts val="600"/>
              </a:spcAft>
              <a:buFont typeface="Arial" panose="020B0604020202020204" pitchFamily="34" charset="0"/>
              <a:buChar char="•"/>
            </a:pPr>
            <a:r>
              <a:rPr lang="en-US" sz="1500" dirty="0"/>
              <a:t>These patients typically require reduced exposure factors because of decreased tissue thickness. Failure to reduce </a:t>
            </a:r>
            <a:r>
              <a:rPr lang="en-US" sz="1500" dirty="0" err="1"/>
              <a:t>mAs</a:t>
            </a:r>
            <a:r>
              <a:rPr lang="en-US" sz="1500" dirty="0"/>
              <a:t> may result in overexposure in digital systems, contributing to dose creep. Precise centering is critical, as organs may lie lower than expected.</a:t>
            </a:r>
          </a:p>
        </p:txBody>
      </p:sp>
      <p:pic>
        <p:nvPicPr>
          <p:cNvPr id="9" name="Picture 8">
            <a:extLst>
              <a:ext uri="{FF2B5EF4-FFF2-40B4-BE49-F238E27FC236}">
                <a16:creationId xmlns:a16="http://schemas.microsoft.com/office/drawing/2014/main" id="{3D753380-C171-F247-6942-FFB651E22DE2}"/>
              </a:ext>
            </a:extLst>
          </p:cNvPr>
          <p:cNvPicPr>
            <a:picLocks noChangeAspect="1"/>
          </p:cNvPicPr>
          <p:nvPr/>
        </p:nvPicPr>
        <p:blipFill>
          <a:blip r:embed="rId3"/>
          <a:stretch>
            <a:fillRect/>
          </a:stretch>
        </p:blipFill>
        <p:spPr>
          <a:xfrm>
            <a:off x="1691974" y="2998278"/>
            <a:ext cx="1167232" cy="3796131"/>
          </a:xfrm>
          <a:prstGeom prst="rect">
            <a:avLst/>
          </a:prstGeom>
        </p:spPr>
      </p:pic>
    </p:spTree>
    <p:extLst>
      <p:ext uri="{BB962C8B-B14F-4D97-AF65-F5344CB8AC3E}">
        <p14:creationId xmlns:p14="http://schemas.microsoft.com/office/powerpoint/2010/main" val="1599930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91EAD5-2A7E-48C9-114C-8E14AA72813A}"/>
              </a:ext>
            </a:extLst>
          </p:cNvPr>
          <p:cNvSpPr txBox="1"/>
          <p:nvPr/>
        </p:nvSpPr>
        <p:spPr>
          <a:xfrm>
            <a:off x="392774" y="281332"/>
            <a:ext cx="6680379" cy="3416320"/>
          </a:xfrm>
          <a:prstGeom prst="rect">
            <a:avLst/>
          </a:prstGeom>
          <a:noFill/>
        </p:spPr>
        <p:txBody>
          <a:bodyPr wrap="square">
            <a:spAutoFit/>
          </a:bodyPr>
          <a:lstStyle/>
          <a:p>
            <a:pPr>
              <a:buNone/>
            </a:pPr>
            <a:r>
              <a:rPr lang="en-US" b="1" dirty="0"/>
              <a:t>Pathology and Beam Attenuation</a:t>
            </a:r>
          </a:p>
          <a:p>
            <a:pPr>
              <a:buNone/>
            </a:pPr>
            <a:r>
              <a:rPr lang="en-US" dirty="0"/>
              <a:t>Pathologic processes alter the absorption characteristics of tissues and, therefore, change how the X-ray beam interacts with the body. Radiographic exposure technique must be modified whenever pathology changes tissue density, thickness, or composition. Failure to recognize these changes may result in under-penetration, loss of diagnostic detail, or unnecessary repeat exposures. </a:t>
            </a:r>
          </a:p>
          <a:p>
            <a:pPr>
              <a:buNone/>
            </a:pPr>
            <a:endParaRPr lang="en-US" dirty="0"/>
          </a:p>
          <a:p>
            <a:pPr>
              <a:buNone/>
            </a:pPr>
            <a:r>
              <a:rPr lang="en-US" dirty="0"/>
              <a:t>From a technical standpoint, pathologies are classified according to whether they increase or decrease the attenuation of the primary beam.</a:t>
            </a:r>
          </a:p>
        </p:txBody>
      </p:sp>
      <p:pic>
        <p:nvPicPr>
          <p:cNvPr id="4" name="Picture 3">
            <a:extLst>
              <a:ext uri="{FF2B5EF4-FFF2-40B4-BE49-F238E27FC236}">
                <a16:creationId xmlns:a16="http://schemas.microsoft.com/office/drawing/2014/main" id="{9CE87E11-E0DB-1F98-1551-01B4709D6A5E}"/>
              </a:ext>
            </a:extLst>
          </p:cNvPr>
          <p:cNvPicPr>
            <a:picLocks noChangeAspect="1"/>
          </p:cNvPicPr>
          <p:nvPr/>
        </p:nvPicPr>
        <p:blipFill>
          <a:blip r:embed="rId2"/>
          <a:stretch>
            <a:fillRect/>
          </a:stretch>
        </p:blipFill>
        <p:spPr>
          <a:xfrm>
            <a:off x="6988828" y="490818"/>
            <a:ext cx="4924425" cy="5715000"/>
          </a:xfrm>
          <a:prstGeom prst="rect">
            <a:avLst/>
          </a:prstGeom>
        </p:spPr>
      </p:pic>
    </p:spTree>
    <p:extLst>
      <p:ext uri="{BB962C8B-B14F-4D97-AF65-F5344CB8AC3E}">
        <p14:creationId xmlns:p14="http://schemas.microsoft.com/office/powerpoint/2010/main" val="3996546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FB1713-AD53-30BD-C097-8612F4916F0E}"/>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a:lnSpc>
                <a:spcPct val="90000"/>
              </a:lnSpc>
              <a:spcAft>
                <a:spcPts val="600"/>
              </a:spcAft>
            </a:pPr>
            <a:r>
              <a:rPr lang="en-US" b="1" dirty="0"/>
              <a:t>Additive vs Destructive Pathology </a:t>
            </a:r>
          </a:p>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r>
              <a:rPr lang="en-US" dirty="0"/>
              <a:t>Pathologies alter radiographic technique because they change tissue density and beam attenuation. The conditions listed in this table are categorized based on whether they increase or decrease photon absorption.</a:t>
            </a: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B3EAE0-2273-7A9E-0357-971AE566EA05}"/>
              </a:ext>
            </a:extLst>
          </p:cNvPr>
          <p:cNvPicPr>
            <a:picLocks noChangeAspect="1"/>
          </p:cNvPicPr>
          <p:nvPr/>
        </p:nvPicPr>
        <p:blipFill>
          <a:blip r:embed="rId2"/>
          <a:stretch>
            <a:fillRect/>
          </a:stretch>
        </p:blipFill>
        <p:spPr>
          <a:xfrm>
            <a:off x="5987738" y="1558628"/>
            <a:ext cx="5628018" cy="3507874"/>
          </a:xfrm>
          <a:prstGeom prst="rect">
            <a:avLst/>
          </a:prstGeom>
        </p:spPr>
      </p:pic>
    </p:spTree>
    <p:extLst>
      <p:ext uri="{BB962C8B-B14F-4D97-AF65-F5344CB8AC3E}">
        <p14:creationId xmlns:p14="http://schemas.microsoft.com/office/powerpoint/2010/main" val="3273450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EB9F7-3E4A-FE29-9AFF-30768533DF85}"/>
              </a:ext>
            </a:extLst>
          </p:cNvPr>
          <p:cNvSpPr txBox="1"/>
          <p:nvPr/>
        </p:nvSpPr>
        <p:spPr>
          <a:xfrm>
            <a:off x="453286" y="216765"/>
            <a:ext cx="6097136" cy="2862322"/>
          </a:xfrm>
          <a:prstGeom prst="rect">
            <a:avLst/>
          </a:prstGeom>
          <a:noFill/>
        </p:spPr>
        <p:txBody>
          <a:bodyPr wrap="square">
            <a:spAutoFit/>
          </a:bodyPr>
          <a:lstStyle/>
          <a:p>
            <a:pPr>
              <a:buNone/>
            </a:pPr>
            <a:r>
              <a:rPr lang="en-US" b="1" dirty="0"/>
              <a:t>Abdomen - Additive</a:t>
            </a:r>
          </a:p>
          <a:p>
            <a:pPr>
              <a:buNone/>
            </a:pPr>
            <a:endParaRPr lang="en-US" b="1" dirty="0"/>
          </a:p>
          <a:p>
            <a:pPr>
              <a:buNone/>
            </a:pPr>
            <a:r>
              <a:rPr lang="en-US" dirty="0"/>
              <a:t>• Aortic aneurysm – increased soft tissue mass</a:t>
            </a:r>
          </a:p>
          <a:p>
            <a:pPr>
              <a:buNone/>
            </a:pPr>
            <a:br>
              <a:rPr lang="en-US" dirty="0"/>
            </a:br>
            <a:r>
              <a:rPr lang="en-US" dirty="0"/>
              <a:t>• Ascites – free intraperitoneal fluid</a:t>
            </a:r>
          </a:p>
          <a:p>
            <a:pPr>
              <a:buNone/>
            </a:pPr>
            <a:br>
              <a:rPr lang="en-US" dirty="0"/>
            </a:br>
            <a:r>
              <a:rPr lang="en-US" dirty="0"/>
              <a:t>• Cirrhosis – fibrotic changes</a:t>
            </a:r>
          </a:p>
          <a:p>
            <a:pPr>
              <a:buNone/>
            </a:pPr>
            <a:br>
              <a:rPr lang="en-US" dirty="0"/>
            </a:br>
            <a:r>
              <a:rPr lang="en-US" dirty="0"/>
              <a:t>• Organ hypertrophy (hepatomegaly or splenomegaly) – increased organ size</a:t>
            </a:r>
          </a:p>
        </p:txBody>
      </p:sp>
      <p:sp>
        <p:nvSpPr>
          <p:cNvPr id="4" name="Rectangle 3">
            <a:extLst>
              <a:ext uri="{FF2B5EF4-FFF2-40B4-BE49-F238E27FC236}">
                <a16:creationId xmlns:a16="http://schemas.microsoft.com/office/drawing/2014/main" id="{CCEE1CDB-FC9D-5C40-21EA-56A37157A9AE}"/>
              </a:ext>
            </a:extLst>
          </p:cNvPr>
          <p:cNvSpPr/>
          <p:nvPr/>
        </p:nvSpPr>
        <p:spPr>
          <a:xfrm>
            <a:off x="8498671" y="197893"/>
            <a:ext cx="274979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Thoracic Aortic aneurysm</a:t>
            </a:r>
          </a:p>
        </p:txBody>
      </p:sp>
      <p:pic>
        <p:nvPicPr>
          <p:cNvPr id="17412" name="Picture 4" descr="Ascites – radiograph - Radiology at St. Vincent's University Hospital">
            <a:extLst>
              <a:ext uri="{FF2B5EF4-FFF2-40B4-BE49-F238E27FC236}">
                <a16:creationId xmlns:a16="http://schemas.microsoft.com/office/drawing/2014/main" id="{5BB581B5-8297-521B-4059-9F806C448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670" y="4168107"/>
            <a:ext cx="2749794" cy="249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4C82B96-5B42-E16B-0F39-346D99979145}"/>
              </a:ext>
            </a:extLst>
          </p:cNvPr>
          <p:cNvSpPr/>
          <p:nvPr/>
        </p:nvSpPr>
        <p:spPr>
          <a:xfrm>
            <a:off x="8498670" y="3614355"/>
            <a:ext cx="274979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Ascites</a:t>
            </a:r>
          </a:p>
        </p:txBody>
      </p:sp>
      <p:pic>
        <p:nvPicPr>
          <p:cNvPr id="17414" name="Picture 6" descr="Pulmonary Complications of Liver Cirrhosis: A Concise Review | IntechOpen">
            <a:extLst>
              <a:ext uri="{FF2B5EF4-FFF2-40B4-BE49-F238E27FC236}">
                <a16:creationId xmlns:a16="http://schemas.microsoft.com/office/drawing/2014/main" id="{3C91928F-10BE-7A69-076E-21850DDA0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093" y="4194061"/>
            <a:ext cx="2749794" cy="24400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1411921-5D13-C2A1-5CCE-4200A7AEF57F}"/>
              </a:ext>
            </a:extLst>
          </p:cNvPr>
          <p:cNvSpPr/>
          <p:nvPr/>
        </p:nvSpPr>
        <p:spPr>
          <a:xfrm>
            <a:off x="4696093" y="3614355"/>
            <a:ext cx="274979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Cirrhosis</a:t>
            </a:r>
          </a:p>
        </p:txBody>
      </p:sp>
      <p:pic>
        <p:nvPicPr>
          <p:cNvPr id="17416" name="Picture 8" descr="Chest radiograph showing unusually elevated right hemidiaphragm (arrow)...  | Download Scientific Diagram">
            <a:extLst>
              <a:ext uri="{FF2B5EF4-FFF2-40B4-BE49-F238E27FC236}">
                <a16:creationId xmlns:a16="http://schemas.microsoft.com/office/drawing/2014/main" id="{73F097B7-4C29-BAF3-F682-D51904955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82" y="4168107"/>
            <a:ext cx="2473128" cy="24731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82AC582-0613-7306-FCC3-9FB74CE49DC8}"/>
              </a:ext>
            </a:extLst>
          </p:cNvPr>
          <p:cNvSpPr/>
          <p:nvPr/>
        </p:nvSpPr>
        <p:spPr>
          <a:xfrm>
            <a:off x="1031849" y="3614355"/>
            <a:ext cx="274979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Hepatomegaly</a:t>
            </a:r>
          </a:p>
        </p:txBody>
      </p:sp>
      <p:pic>
        <p:nvPicPr>
          <p:cNvPr id="9" name="Picture 8">
            <a:extLst>
              <a:ext uri="{FF2B5EF4-FFF2-40B4-BE49-F238E27FC236}">
                <a16:creationId xmlns:a16="http://schemas.microsoft.com/office/drawing/2014/main" id="{A74746BA-7D3C-F1D1-686B-DB863E8DC5B4}"/>
              </a:ext>
            </a:extLst>
          </p:cNvPr>
          <p:cNvPicPr>
            <a:picLocks noChangeAspect="1"/>
          </p:cNvPicPr>
          <p:nvPr/>
        </p:nvPicPr>
        <p:blipFill>
          <a:blip r:embed="rId5"/>
          <a:stretch>
            <a:fillRect/>
          </a:stretch>
        </p:blipFill>
        <p:spPr>
          <a:xfrm>
            <a:off x="8780573" y="691520"/>
            <a:ext cx="2185987" cy="2857499"/>
          </a:xfrm>
          <a:prstGeom prst="rect">
            <a:avLst/>
          </a:prstGeom>
        </p:spPr>
      </p:pic>
    </p:spTree>
    <p:extLst>
      <p:ext uri="{BB962C8B-B14F-4D97-AF65-F5344CB8AC3E}">
        <p14:creationId xmlns:p14="http://schemas.microsoft.com/office/powerpoint/2010/main" val="726989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2874D-D917-4C0A-92FE-52A969ED0DE7}"/>
              </a:ext>
            </a:extLst>
          </p:cNvPr>
          <p:cNvSpPr txBox="1"/>
          <p:nvPr/>
        </p:nvSpPr>
        <p:spPr>
          <a:xfrm>
            <a:off x="310964" y="272560"/>
            <a:ext cx="6094878" cy="2031325"/>
          </a:xfrm>
          <a:prstGeom prst="rect">
            <a:avLst/>
          </a:prstGeom>
          <a:noFill/>
        </p:spPr>
        <p:txBody>
          <a:bodyPr wrap="square">
            <a:spAutoFit/>
          </a:bodyPr>
          <a:lstStyle/>
          <a:p>
            <a:pPr>
              <a:buNone/>
            </a:pPr>
            <a:r>
              <a:rPr lang="en-US" b="1" dirty="0"/>
              <a:t>Chest Additive</a:t>
            </a:r>
          </a:p>
          <a:p>
            <a:pPr>
              <a:buNone/>
            </a:pPr>
            <a:r>
              <a:rPr lang="en-US" dirty="0"/>
              <a:t>• Atelectasis – collapsed lung tissue increases density</a:t>
            </a:r>
            <a:br>
              <a:rPr lang="en-US" dirty="0"/>
            </a:br>
            <a:r>
              <a:rPr lang="en-US" dirty="0"/>
              <a:t>• Congestive heart failure – fluid overload</a:t>
            </a:r>
            <a:br>
              <a:rPr lang="en-US" dirty="0"/>
            </a:br>
            <a:r>
              <a:rPr lang="en-US" dirty="0"/>
              <a:t>• Malignancy – mass effect</a:t>
            </a:r>
            <a:br>
              <a:rPr lang="en-US" dirty="0"/>
            </a:br>
            <a:r>
              <a:rPr lang="en-US" dirty="0"/>
              <a:t>• Pleural effusion – fluid accumulation</a:t>
            </a:r>
            <a:br>
              <a:rPr lang="en-US" dirty="0"/>
            </a:br>
            <a:r>
              <a:rPr lang="en-US" dirty="0"/>
              <a:t>• Pneumonia – consolidation</a:t>
            </a:r>
          </a:p>
          <a:p>
            <a:pPr marL="285750" indent="-285750">
              <a:buFont typeface="Arial" panose="020B0604020202020204" pitchFamily="34" charset="0"/>
              <a:buChar char="•"/>
            </a:pPr>
            <a:r>
              <a:rPr lang="en-US" dirty="0"/>
              <a:t>Aneurysm</a:t>
            </a:r>
          </a:p>
        </p:txBody>
      </p:sp>
      <p:pic>
        <p:nvPicPr>
          <p:cNvPr id="20482" name="Picture 2" descr="Atelectasis | Radiology Key">
            <a:extLst>
              <a:ext uri="{FF2B5EF4-FFF2-40B4-BE49-F238E27FC236}">
                <a16:creationId xmlns:a16="http://schemas.microsoft.com/office/drawing/2014/main" id="{A776E496-8781-B4ED-E3C9-110C99F9B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725" y="777921"/>
            <a:ext cx="2766311" cy="28803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E125E8-C56F-997B-1D94-C146BD19B001}"/>
              </a:ext>
            </a:extLst>
          </p:cNvPr>
          <p:cNvSpPr/>
          <p:nvPr/>
        </p:nvSpPr>
        <p:spPr>
          <a:xfrm>
            <a:off x="9131242" y="222886"/>
            <a:ext cx="274979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Cirrhosis</a:t>
            </a:r>
          </a:p>
        </p:txBody>
      </p:sp>
      <p:pic>
        <p:nvPicPr>
          <p:cNvPr id="20484" name="Picture 4" descr="Congestive heart failure">
            <a:extLst>
              <a:ext uri="{FF2B5EF4-FFF2-40B4-BE49-F238E27FC236}">
                <a16:creationId xmlns:a16="http://schemas.microsoft.com/office/drawing/2014/main" id="{BD8921D0-EECF-3990-0237-2D06541A3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328" y="4335966"/>
            <a:ext cx="2765967" cy="24629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49DC54-7D5D-12D6-5A42-F39FEEC26C7A}"/>
              </a:ext>
            </a:extLst>
          </p:cNvPr>
          <p:cNvSpPr/>
          <p:nvPr/>
        </p:nvSpPr>
        <p:spPr>
          <a:xfrm>
            <a:off x="9122983" y="3785565"/>
            <a:ext cx="274979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CHF</a:t>
            </a:r>
          </a:p>
        </p:txBody>
      </p:sp>
      <p:pic>
        <p:nvPicPr>
          <p:cNvPr id="7" name="Picture 6">
            <a:extLst>
              <a:ext uri="{FF2B5EF4-FFF2-40B4-BE49-F238E27FC236}">
                <a16:creationId xmlns:a16="http://schemas.microsoft.com/office/drawing/2014/main" id="{342F5C72-335F-80C8-7A94-5A52D13F04BD}"/>
              </a:ext>
            </a:extLst>
          </p:cNvPr>
          <p:cNvPicPr>
            <a:picLocks noChangeAspect="1"/>
          </p:cNvPicPr>
          <p:nvPr/>
        </p:nvPicPr>
        <p:blipFill>
          <a:blip r:embed="rId4"/>
          <a:stretch>
            <a:fillRect/>
          </a:stretch>
        </p:blipFill>
        <p:spPr>
          <a:xfrm>
            <a:off x="6175612" y="4333508"/>
            <a:ext cx="2636548" cy="2462922"/>
          </a:xfrm>
          <a:prstGeom prst="rect">
            <a:avLst/>
          </a:prstGeom>
        </p:spPr>
      </p:pic>
      <p:sp>
        <p:nvSpPr>
          <p:cNvPr id="9" name="Rectangle 8">
            <a:extLst>
              <a:ext uri="{FF2B5EF4-FFF2-40B4-BE49-F238E27FC236}">
                <a16:creationId xmlns:a16="http://schemas.microsoft.com/office/drawing/2014/main" id="{356B6224-21FF-5A76-3A8D-C39DF5535ACE}"/>
              </a:ext>
            </a:extLst>
          </p:cNvPr>
          <p:cNvSpPr/>
          <p:nvPr/>
        </p:nvSpPr>
        <p:spPr>
          <a:xfrm>
            <a:off x="6175612" y="3785565"/>
            <a:ext cx="2636548"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Mass and Effusion</a:t>
            </a:r>
          </a:p>
        </p:txBody>
      </p:sp>
      <p:pic>
        <p:nvPicPr>
          <p:cNvPr id="11" name="Picture 10">
            <a:extLst>
              <a:ext uri="{FF2B5EF4-FFF2-40B4-BE49-F238E27FC236}">
                <a16:creationId xmlns:a16="http://schemas.microsoft.com/office/drawing/2014/main" id="{90F0E9B0-4188-FF22-C2B7-BE888F381A2D}"/>
              </a:ext>
            </a:extLst>
          </p:cNvPr>
          <p:cNvPicPr>
            <a:picLocks noChangeAspect="1"/>
          </p:cNvPicPr>
          <p:nvPr/>
        </p:nvPicPr>
        <p:blipFill>
          <a:blip r:embed="rId5"/>
          <a:stretch>
            <a:fillRect/>
          </a:stretch>
        </p:blipFill>
        <p:spPr>
          <a:xfrm>
            <a:off x="3295934" y="4333508"/>
            <a:ext cx="4595001" cy="2859873"/>
          </a:xfrm>
          <a:prstGeom prst="rect">
            <a:avLst/>
          </a:prstGeom>
        </p:spPr>
      </p:pic>
      <p:sp>
        <p:nvSpPr>
          <p:cNvPr id="12" name="Rectangle 11">
            <a:extLst>
              <a:ext uri="{FF2B5EF4-FFF2-40B4-BE49-F238E27FC236}">
                <a16:creationId xmlns:a16="http://schemas.microsoft.com/office/drawing/2014/main" id="{705857E3-FC36-6CF5-8FAE-FF33808378CF}"/>
              </a:ext>
            </a:extLst>
          </p:cNvPr>
          <p:cNvSpPr/>
          <p:nvPr/>
        </p:nvSpPr>
        <p:spPr>
          <a:xfrm>
            <a:off x="3295934" y="3779085"/>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Pneumonia</a:t>
            </a:r>
          </a:p>
        </p:txBody>
      </p:sp>
      <p:pic>
        <p:nvPicPr>
          <p:cNvPr id="14" name="Picture 13">
            <a:extLst>
              <a:ext uri="{FF2B5EF4-FFF2-40B4-BE49-F238E27FC236}">
                <a16:creationId xmlns:a16="http://schemas.microsoft.com/office/drawing/2014/main" id="{418C67DE-DF1F-8937-AF90-21AB5763D412}"/>
              </a:ext>
            </a:extLst>
          </p:cNvPr>
          <p:cNvPicPr>
            <a:picLocks noChangeAspect="1"/>
          </p:cNvPicPr>
          <p:nvPr/>
        </p:nvPicPr>
        <p:blipFill>
          <a:blip r:embed="rId6"/>
          <a:stretch>
            <a:fillRect/>
          </a:stretch>
        </p:blipFill>
        <p:spPr>
          <a:xfrm>
            <a:off x="361666" y="4333508"/>
            <a:ext cx="2584382" cy="2462922"/>
          </a:xfrm>
          <a:prstGeom prst="rect">
            <a:avLst/>
          </a:prstGeom>
        </p:spPr>
      </p:pic>
      <p:sp>
        <p:nvSpPr>
          <p:cNvPr id="15" name="Rectangle 14">
            <a:extLst>
              <a:ext uri="{FF2B5EF4-FFF2-40B4-BE49-F238E27FC236}">
                <a16:creationId xmlns:a16="http://schemas.microsoft.com/office/drawing/2014/main" id="{9152B9CC-C06D-2D2C-A9C3-728B92A1177D}"/>
              </a:ext>
            </a:extLst>
          </p:cNvPr>
          <p:cNvSpPr/>
          <p:nvPr/>
        </p:nvSpPr>
        <p:spPr>
          <a:xfrm>
            <a:off x="377193" y="3785565"/>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Aneurysm</a:t>
            </a:r>
          </a:p>
        </p:txBody>
      </p:sp>
    </p:spTree>
    <p:extLst>
      <p:ext uri="{BB962C8B-B14F-4D97-AF65-F5344CB8AC3E}">
        <p14:creationId xmlns:p14="http://schemas.microsoft.com/office/powerpoint/2010/main" val="423281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F09E3-4922-5801-2191-B54E6F23E432}"/>
              </a:ext>
            </a:extLst>
          </p:cNvPr>
          <p:cNvSpPr txBox="1"/>
          <p:nvPr/>
        </p:nvSpPr>
        <p:spPr>
          <a:xfrm>
            <a:off x="426392" y="249022"/>
            <a:ext cx="6097136" cy="1200329"/>
          </a:xfrm>
          <a:prstGeom prst="rect">
            <a:avLst/>
          </a:prstGeom>
          <a:noFill/>
        </p:spPr>
        <p:txBody>
          <a:bodyPr wrap="square">
            <a:spAutoFit/>
          </a:bodyPr>
          <a:lstStyle/>
          <a:p>
            <a:pPr>
              <a:buNone/>
            </a:pPr>
            <a:r>
              <a:rPr lang="en-US" b="1" dirty="0"/>
              <a:t>Skeleton Additive</a:t>
            </a:r>
          </a:p>
          <a:p>
            <a:pPr>
              <a:buNone/>
            </a:pPr>
            <a:r>
              <a:rPr lang="en-US" dirty="0"/>
              <a:t>• Hydrocephalus – increased intracranial fluid</a:t>
            </a:r>
          </a:p>
          <a:p>
            <a:pPr marL="285750" indent="-285750">
              <a:buFont typeface="Arial" panose="020B0604020202020204" pitchFamily="34" charset="0"/>
              <a:buChar char="•"/>
            </a:pPr>
            <a:r>
              <a:rPr lang="en-US" dirty="0"/>
              <a:t> Paget’s Disease</a:t>
            </a:r>
          </a:p>
          <a:p>
            <a:pPr marL="285750" indent="-285750">
              <a:buFont typeface="Arial" panose="020B0604020202020204" pitchFamily="34" charset="0"/>
              <a:buChar char="•"/>
            </a:pPr>
            <a:r>
              <a:rPr lang="en-US" dirty="0"/>
              <a:t>Osteopetrosis – excessive bone density</a:t>
            </a:r>
          </a:p>
        </p:txBody>
      </p:sp>
      <p:pic>
        <p:nvPicPr>
          <p:cNvPr id="21508" name="Picture 4" descr="Osteopetrosis | Radiology Reference Article | Radiopaedia.org">
            <a:extLst>
              <a:ext uri="{FF2B5EF4-FFF2-40B4-BE49-F238E27FC236}">
                <a16:creationId xmlns:a16="http://schemas.microsoft.com/office/drawing/2014/main" id="{80BEC5B2-16B7-8C7B-168B-D16A59956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297" y="737983"/>
            <a:ext cx="1652269" cy="35648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7612C1-E0E2-2F8D-CCCB-43BC88EAFE85}"/>
              </a:ext>
            </a:extLst>
          </p:cNvPr>
          <p:cNvSpPr/>
          <p:nvPr/>
        </p:nvSpPr>
        <p:spPr>
          <a:xfrm>
            <a:off x="9036673" y="249022"/>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Osteopetrosis</a:t>
            </a:r>
          </a:p>
        </p:txBody>
      </p:sp>
      <p:pic>
        <p:nvPicPr>
          <p:cNvPr id="21510" name="Picture 6" descr="Paget's Disease of the Skull: A &quot;Cotton Wool&quot; Appearance | International  Journal of Clinical &amp; Medical Images">
            <a:extLst>
              <a:ext uri="{FF2B5EF4-FFF2-40B4-BE49-F238E27FC236}">
                <a16:creationId xmlns:a16="http://schemas.microsoft.com/office/drawing/2014/main" id="{3134287D-8B5F-F461-9F69-85F22F3B5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443" y="3745662"/>
            <a:ext cx="2877121" cy="227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FCDD8B5-4C2B-CA52-9949-03F75B571655}"/>
              </a:ext>
            </a:extLst>
          </p:cNvPr>
          <p:cNvSpPr/>
          <p:nvPr/>
        </p:nvSpPr>
        <p:spPr>
          <a:xfrm>
            <a:off x="5876097" y="3119162"/>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Paget’s Disease</a:t>
            </a:r>
          </a:p>
        </p:txBody>
      </p:sp>
      <p:pic>
        <p:nvPicPr>
          <p:cNvPr id="21512" name="Picture 8" descr="Hydrocephalus — Matthew Mian, MD">
            <a:extLst>
              <a:ext uri="{FF2B5EF4-FFF2-40B4-BE49-F238E27FC236}">
                <a16:creationId xmlns:a16="http://schemas.microsoft.com/office/drawing/2014/main" id="{8E7D5352-010F-5E20-7436-1C8A958BD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60" y="3664208"/>
            <a:ext cx="4419600" cy="2486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443757D-F343-D312-11BD-24C5C6F89A61}"/>
              </a:ext>
            </a:extLst>
          </p:cNvPr>
          <p:cNvSpPr/>
          <p:nvPr/>
        </p:nvSpPr>
        <p:spPr>
          <a:xfrm>
            <a:off x="1171434" y="3119162"/>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Hydrocephalus</a:t>
            </a:r>
          </a:p>
        </p:txBody>
      </p:sp>
    </p:spTree>
    <p:extLst>
      <p:ext uri="{BB962C8B-B14F-4D97-AF65-F5344CB8AC3E}">
        <p14:creationId xmlns:p14="http://schemas.microsoft.com/office/powerpoint/2010/main" val="882822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C222DB-E331-A054-AB6C-4A4942969699}"/>
              </a:ext>
            </a:extLst>
          </p:cNvPr>
          <p:cNvSpPr txBox="1"/>
          <p:nvPr/>
        </p:nvSpPr>
        <p:spPr>
          <a:xfrm>
            <a:off x="379326" y="298781"/>
            <a:ext cx="8471247" cy="1200329"/>
          </a:xfrm>
          <a:prstGeom prst="rect">
            <a:avLst/>
          </a:prstGeom>
          <a:noFill/>
        </p:spPr>
        <p:txBody>
          <a:bodyPr wrap="square">
            <a:spAutoFit/>
          </a:bodyPr>
          <a:lstStyle/>
          <a:p>
            <a:pPr>
              <a:buNone/>
            </a:pPr>
            <a:r>
              <a:rPr lang="en-US" b="1" dirty="0"/>
              <a:t>Nonspecific Sites</a:t>
            </a:r>
          </a:p>
          <a:p>
            <a:pPr>
              <a:buNone/>
            </a:pPr>
            <a:r>
              <a:rPr lang="en-US" dirty="0"/>
              <a:t>• Abscess/infection</a:t>
            </a:r>
            <a:br>
              <a:rPr lang="en-US" dirty="0"/>
            </a:br>
            <a:r>
              <a:rPr lang="en-US" dirty="0"/>
              <a:t>• Edema</a:t>
            </a:r>
            <a:br>
              <a:rPr lang="en-US" dirty="0"/>
            </a:br>
            <a:r>
              <a:rPr lang="en-US" dirty="0"/>
              <a:t>• Sclerosis</a:t>
            </a:r>
          </a:p>
        </p:txBody>
      </p:sp>
      <p:pic>
        <p:nvPicPr>
          <p:cNvPr id="22530" name="Picture 2" descr="Hand Infections: Anatomy, Types and Spread of Infection, Imaging Findings,  and Treatment OptionsRadioGraphics">
            <a:extLst>
              <a:ext uri="{FF2B5EF4-FFF2-40B4-BE49-F238E27FC236}">
                <a16:creationId xmlns:a16="http://schemas.microsoft.com/office/drawing/2014/main" id="{9EF7B057-0BB1-8293-9B01-F4A73280A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390" y="898945"/>
            <a:ext cx="2617776" cy="28746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CF651E-4201-C592-F9F1-43516CD3E5CD}"/>
              </a:ext>
            </a:extLst>
          </p:cNvPr>
          <p:cNvSpPr/>
          <p:nvPr/>
        </p:nvSpPr>
        <p:spPr>
          <a:xfrm>
            <a:off x="9148850" y="403257"/>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Infection</a:t>
            </a:r>
          </a:p>
        </p:txBody>
      </p:sp>
      <p:pic>
        <p:nvPicPr>
          <p:cNvPr id="22532" name="Picture 4" descr="Pediatric Pulmonary Edema | Pediatric Radiology Reference Article |  Pediatric Imaging | @pedsimaging">
            <a:extLst>
              <a:ext uri="{FF2B5EF4-FFF2-40B4-BE49-F238E27FC236}">
                <a16:creationId xmlns:a16="http://schemas.microsoft.com/office/drawing/2014/main" id="{6165566C-E9A7-6621-7834-2B1F79798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49" y="3428999"/>
            <a:ext cx="3130219" cy="3130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44999FF-DEA2-D4DD-BB47-E2305C3E74A0}"/>
              </a:ext>
            </a:extLst>
          </p:cNvPr>
          <p:cNvSpPr/>
          <p:nvPr/>
        </p:nvSpPr>
        <p:spPr>
          <a:xfrm>
            <a:off x="922930" y="2889424"/>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Edema</a:t>
            </a:r>
          </a:p>
        </p:txBody>
      </p:sp>
      <p:pic>
        <p:nvPicPr>
          <p:cNvPr id="6" name="Picture 5">
            <a:extLst>
              <a:ext uri="{FF2B5EF4-FFF2-40B4-BE49-F238E27FC236}">
                <a16:creationId xmlns:a16="http://schemas.microsoft.com/office/drawing/2014/main" id="{E607D372-C2D4-B8B7-7201-8292D4C146D6}"/>
              </a:ext>
            </a:extLst>
          </p:cNvPr>
          <p:cNvPicPr>
            <a:picLocks noChangeAspect="1"/>
          </p:cNvPicPr>
          <p:nvPr/>
        </p:nvPicPr>
        <p:blipFill>
          <a:blip r:embed="rId4"/>
          <a:stretch>
            <a:fillRect/>
          </a:stretch>
        </p:blipFill>
        <p:spPr>
          <a:xfrm>
            <a:off x="4505328" y="3428998"/>
            <a:ext cx="4008208" cy="3130219"/>
          </a:xfrm>
          <a:prstGeom prst="rect">
            <a:avLst/>
          </a:prstGeom>
        </p:spPr>
      </p:pic>
      <p:sp>
        <p:nvSpPr>
          <p:cNvPr id="7" name="Rectangle 6">
            <a:extLst>
              <a:ext uri="{FF2B5EF4-FFF2-40B4-BE49-F238E27FC236}">
                <a16:creationId xmlns:a16="http://schemas.microsoft.com/office/drawing/2014/main" id="{9AB7D890-E8A3-00BF-1D68-2AF72084183E}"/>
              </a:ext>
            </a:extLst>
          </p:cNvPr>
          <p:cNvSpPr/>
          <p:nvPr/>
        </p:nvSpPr>
        <p:spPr>
          <a:xfrm>
            <a:off x="5225004" y="2889424"/>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Sclerosis</a:t>
            </a:r>
          </a:p>
        </p:txBody>
      </p:sp>
    </p:spTree>
    <p:extLst>
      <p:ext uri="{BB962C8B-B14F-4D97-AF65-F5344CB8AC3E}">
        <p14:creationId xmlns:p14="http://schemas.microsoft.com/office/powerpoint/2010/main" val="579743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16FEF3-EA6B-A6B2-3E9E-7107A98DBCAD}"/>
              </a:ext>
            </a:extLst>
          </p:cNvPr>
          <p:cNvSpPr txBox="1"/>
          <p:nvPr/>
        </p:nvSpPr>
        <p:spPr>
          <a:xfrm>
            <a:off x="379327" y="316257"/>
            <a:ext cx="7601502" cy="646331"/>
          </a:xfrm>
          <a:prstGeom prst="rect">
            <a:avLst/>
          </a:prstGeom>
          <a:noFill/>
        </p:spPr>
        <p:txBody>
          <a:bodyPr wrap="square">
            <a:spAutoFit/>
          </a:bodyPr>
          <a:lstStyle/>
          <a:p>
            <a:pPr>
              <a:buNone/>
            </a:pPr>
            <a:r>
              <a:rPr lang="en-US" b="1" dirty="0"/>
              <a:t>Destructive Conditions</a:t>
            </a:r>
          </a:p>
          <a:p>
            <a:pPr>
              <a:buNone/>
            </a:pPr>
            <a:r>
              <a:rPr lang="en-US" dirty="0"/>
              <a:t>Destructive conditions decrease tissue density or replace tissue with air.</a:t>
            </a:r>
          </a:p>
        </p:txBody>
      </p:sp>
    </p:spTree>
    <p:extLst>
      <p:ext uri="{BB962C8B-B14F-4D97-AF65-F5344CB8AC3E}">
        <p14:creationId xmlns:p14="http://schemas.microsoft.com/office/powerpoint/2010/main" val="1061454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97E1CF-7175-87E3-B688-F2519EB20D14}"/>
              </a:ext>
            </a:extLst>
          </p:cNvPr>
          <p:cNvSpPr txBox="1"/>
          <p:nvPr/>
        </p:nvSpPr>
        <p:spPr>
          <a:xfrm>
            <a:off x="324410" y="378776"/>
            <a:ext cx="6094878" cy="923330"/>
          </a:xfrm>
          <a:prstGeom prst="rect">
            <a:avLst/>
          </a:prstGeom>
          <a:noFill/>
        </p:spPr>
        <p:txBody>
          <a:bodyPr wrap="square">
            <a:spAutoFit/>
          </a:bodyPr>
          <a:lstStyle/>
          <a:p>
            <a:pPr>
              <a:buNone/>
            </a:pPr>
            <a:r>
              <a:rPr lang="en-US" b="1" dirty="0"/>
              <a:t>Abdomen</a:t>
            </a:r>
          </a:p>
          <a:p>
            <a:pPr>
              <a:buNone/>
            </a:pPr>
            <a:r>
              <a:rPr lang="en-US" dirty="0"/>
              <a:t>• Bowel obstruction (gas distention)</a:t>
            </a:r>
            <a:br>
              <a:rPr lang="en-US" dirty="0"/>
            </a:br>
            <a:r>
              <a:rPr lang="en-US" dirty="0"/>
              <a:t>• Free air</a:t>
            </a:r>
          </a:p>
        </p:txBody>
      </p:sp>
      <p:sp>
        <p:nvSpPr>
          <p:cNvPr id="5" name="Rectangle 4">
            <a:extLst>
              <a:ext uri="{FF2B5EF4-FFF2-40B4-BE49-F238E27FC236}">
                <a16:creationId xmlns:a16="http://schemas.microsoft.com/office/drawing/2014/main" id="{440EFBC8-9619-5BA2-90C8-5F4F91FE5395}"/>
              </a:ext>
            </a:extLst>
          </p:cNvPr>
          <p:cNvSpPr/>
          <p:nvPr/>
        </p:nvSpPr>
        <p:spPr>
          <a:xfrm>
            <a:off x="8989226" y="480594"/>
            <a:ext cx="256885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Obstruction</a:t>
            </a:r>
          </a:p>
        </p:txBody>
      </p:sp>
      <p:pic>
        <p:nvPicPr>
          <p:cNvPr id="7" name="Picture 6">
            <a:extLst>
              <a:ext uri="{FF2B5EF4-FFF2-40B4-BE49-F238E27FC236}">
                <a16:creationId xmlns:a16="http://schemas.microsoft.com/office/drawing/2014/main" id="{DFD2DAF5-EE54-3006-D455-27263C32EF1D}"/>
              </a:ext>
            </a:extLst>
          </p:cNvPr>
          <p:cNvPicPr>
            <a:picLocks noChangeAspect="1"/>
          </p:cNvPicPr>
          <p:nvPr/>
        </p:nvPicPr>
        <p:blipFill>
          <a:blip r:embed="rId2"/>
          <a:stretch>
            <a:fillRect/>
          </a:stretch>
        </p:blipFill>
        <p:spPr>
          <a:xfrm>
            <a:off x="8752566" y="1170040"/>
            <a:ext cx="3033830" cy="2876521"/>
          </a:xfrm>
          <a:prstGeom prst="rect">
            <a:avLst/>
          </a:prstGeom>
        </p:spPr>
      </p:pic>
      <p:pic>
        <p:nvPicPr>
          <p:cNvPr id="9" name="Picture 8">
            <a:extLst>
              <a:ext uri="{FF2B5EF4-FFF2-40B4-BE49-F238E27FC236}">
                <a16:creationId xmlns:a16="http://schemas.microsoft.com/office/drawing/2014/main" id="{0735A36C-AED4-4E5B-856B-086CCF14EF49}"/>
              </a:ext>
            </a:extLst>
          </p:cNvPr>
          <p:cNvPicPr>
            <a:picLocks noChangeAspect="1"/>
          </p:cNvPicPr>
          <p:nvPr/>
        </p:nvPicPr>
        <p:blipFill>
          <a:blip r:embed="rId3"/>
          <a:stretch>
            <a:fillRect/>
          </a:stretch>
        </p:blipFill>
        <p:spPr>
          <a:xfrm>
            <a:off x="1536975" y="3084395"/>
            <a:ext cx="2764344" cy="3221213"/>
          </a:xfrm>
          <a:prstGeom prst="rect">
            <a:avLst/>
          </a:prstGeom>
        </p:spPr>
      </p:pic>
      <p:sp>
        <p:nvSpPr>
          <p:cNvPr id="10" name="Rectangle 9">
            <a:extLst>
              <a:ext uri="{FF2B5EF4-FFF2-40B4-BE49-F238E27FC236}">
                <a16:creationId xmlns:a16="http://schemas.microsoft.com/office/drawing/2014/main" id="{041ACECE-9167-5B67-DC2E-33C80A176374}"/>
              </a:ext>
            </a:extLst>
          </p:cNvPr>
          <p:cNvSpPr/>
          <p:nvPr/>
        </p:nvSpPr>
        <p:spPr>
          <a:xfrm>
            <a:off x="1348148" y="2509560"/>
            <a:ext cx="3141997"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Free air/Pneumoperitoneum</a:t>
            </a:r>
          </a:p>
        </p:txBody>
      </p:sp>
    </p:spTree>
    <p:extLst>
      <p:ext uri="{BB962C8B-B14F-4D97-AF65-F5344CB8AC3E}">
        <p14:creationId xmlns:p14="http://schemas.microsoft.com/office/powerpoint/2010/main" val="307940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F81BFA-201C-DFEA-6810-26D6F2607494}"/>
              </a:ext>
            </a:extLst>
          </p:cNvPr>
          <p:cNvPicPr>
            <a:picLocks noChangeAspect="1"/>
          </p:cNvPicPr>
          <p:nvPr/>
        </p:nvPicPr>
        <p:blipFill>
          <a:blip r:embed="rId2"/>
          <a:stretch>
            <a:fillRect/>
          </a:stretch>
        </p:blipFill>
        <p:spPr>
          <a:xfrm>
            <a:off x="643467" y="1493351"/>
            <a:ext cx="10905066" cy="3871298"/>
          </a:xfrm>
          <a:prstGeom prst="rect">
            <a:avLst/>
          </a:prstGeom>
        </p:spPr>
      </p:pic>
    </p:spTree>
    <p:extLst>
      <p:ext uri="{BB962C8B-B14F-4D97-AF65-F5344CB8AC3E}">
        <p14:creationId xmlns:p14="http://schemas.microsoft.com/office/powerpoint/2010/main" val="3251020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B8D627-F2C5-D43A-016B-F92A65AAF86E}"/>
              </a:ext>
            </a:extLst>
          </p:cNvPr>
          <p:cNvSpPr txBox="1"/>
          <p:nvPr/>
        </p:nvSpPr>
        <p:spPr>
          <a:xfrm>
            <a:off x="460010" y="262469"/>
            <a:ext cx="6097136" cy="923330"/>
          </a:xfrm>
          <a:prstGeom prst="rect">
            <a:avLst/>
          </a:prstGeom>
          <a:noFill/>
        </p:spPr>
        <p:txBody>
          <a:bodyPr wrap="square">
            <a:spAutoFit/>
          </a:bodyPr>
          <a:lstStyle/>
          <a:p>
            <a:pPr>
              <a:buNone/>
            </a:pPr>
            <a:r>
              <a:rPr lang="en-US" b="1" dirty="0"/>
              <a:t>Chest</a:t>
            </a:r>
          </a:p>
          <a:p>
            <a:pPr>
              <a:buNone/>
            </a:pPr>
            <a:r>
              <a:rPr lang="en-US" dirty="0"/>
              <a:t>• Emphysema – hyperinflated lungs</a:t>
            </a:r>
            <a:br>
              <a:rPr lang="en-US" dirty="0"/>
            </a:br>
            <a:r>
              <a:rPr lang="en-US" dirty="0"/>
              <a:t>• Pneumothorax – air in pleural space</a:t>
            </a:r>
          </a:p>
        </p:txBody>
      </p:sp>
      <p:sp>
        <p:nvSpPr>
          <p:cNvPr id="4" name="Rectangle 3">
            <a:extLst>
              <a:ext uri="{FF2B5EF4-FFF2-40B4-BE49-F238E27FC236}">
                <a16:creationId xmlns:a16="http://schemas.microsoft.com/office/drawing/2014/main" id="{0A6AC1E3-85E8-9721-DDA1-60CD421F0084}"/>
              </a:ext>
            </a:extLst>
          </p:cNvPr>
          <p:cNvSpPr/>
          <p:nvPr/>
        </p:nvSpPr>
        <p:spPr>
          <a:xfrm>
            <a:off x="8544304" y="262469"/>
            <a:ext cx="297016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Emphysema</a:t>
            </a:r>
          </a:p>
        </p:txBody>
      </p:sp>
      <p:sp>
        <p:nvSpPr>
          <p:cNvPr id="5" name="Rectangle 4">
            <a:extLst>
              <a:ext uri="{FF2B5EF4-FFF2-40B4-BE49-F238E27FC236}">
                <a16:creationId xmlns:a16="http://schemas.microsoft.com/office/drawing/2014/main" id="{1FEB7F8D-AD1A-FC81-03DC-0BADACF671B0}"/>
              </a:ext>
            </a:extLst>
          </p:cNvPr>
          <p:cNvSpPr/>
          <p:nvPr/>
        </p:nvSpPr>
        <p:spPr>
          <a:xfrm>
            <a:off x="1224556" y="3005920"/>
            <a:ext cx="2970165"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Pneumothorax</a:t>
            </a:r>
          </a:p>
        </p:txBody>
      </p:sp>
      <p:pic>
        <p:nvPicPr>
          <p:cNvPr id="7" name="Picture 6">
            <a:extLst>
              <a:ext uri="{FF2B5EF4-FFF2-40B4-BE49-F238E27FC236}">
                <a16:creationId xmlns:a16="http://schemas.microsoft.com/office/drawing/2014/main" id="{48CA03EB-BF9B-C7CC-F775-F6405E361AB2}"/>
              </a:ext>
            </a:extLst>
          </p:cNvPr>
          <p:cNvPicPr>
            <a:picLocks noChangeAspect="1"/>
          </p:cNvPicPr>
          <p:nvPr/>
        </p:nvPicPr>
        <p:blipFill>
          <a:blip r:embed="rId2"/>
          <a:stretch>
            <a:fillRect/>
          </a:stretch>
        </p:blipFill>
        <p:spPr>
          <a:xfrm>
            <a:off x="1224556" y="3490530"/>
            <a:ext cx="2979909" cy="3046748"/>
          </a:xfrm>
          <a:prstGeom prst="rect">
            <a:avLst/>
          </a:prstGeom>
        </p:spPr>
      </p:pic>
      <p:pic>
        <p:nvPicPr>
          <p:cNvPr id="9" name="Picture 8">
            <a:extLst>
              <a:ext uri="{FF2B5EF4-FFF2-40B4-BE49-F238E27FC236}">
                <a16:creationId xmlns:a16="http://schemas.microsoft.com/office/drawing/2014/main" id="{CFA471B4-6C93-C287-F8A8-D964D66F0852}"/>
              </a:ext>
            </a:extLst>
          </p:cNvPr>
          <p:cNvPicPr>
            <a:picLocks noChangeAspect="1"/>
          </p:cNvPicPr>
          <p:nvPr/>
        </p:nvPicPr>
        <p:blipFill>
          <a:blip r:embed="rId3"/>
          <a:stretch>
            <a:fillRect/>
          </a:stretch>
        </p:blipFill>
        <p:spPr>
          <a:xfrm>
            <a:off x="8544304" y="978199"/>
            <a:ext cx="2970164" cy="3141015"/>
          </a:xfrm>
          <a:prstGeom prst="rect">
            <a:avLst/>
          </a:prstGeom>
        </p:spPr>
      </p:pic>
    </p:spTree>
    <p:extLst>
      <p:ext uri="{BB962C8B-B14F-4D97-AF65-F5344CB8AC3E}">
        <p14:creationId xmlns:p14="http://schemas.microsoft.com/office/powerpoint/2010/main" val="3879080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CB387F-F4B8-FE03-55AA-486C02666954}"/>
              </a:ext>
            </a:extLst>
          </p:cNvPr>
          <p:cNvSpPr txBox="1"/>
          <p:nvPr/>
        </p:nvSpPr>
        <p:spPr>
          <a:xfrm>
            <a:off x="466734" y="309533"/>
            <a:ext cx="6097136" cy="923330"/>
          </a:xfrm>
          <a:prstGeom prst="rect">
            <a:avLst/>
          </a:prstGeom>
          <a:noFill/>
        </p:spPr>
        <p:txBody>
          <a:bodyPr wrap="square">
            <a:spAutoFit/>
          </a:bodyPr>
          <a:lstStyle/>
          <a:p>
            <a:pPr>
              <a:buNone/>
            </a:pPr>
            <a:r>
              <a:rPr lang="en-US" b="1" dirty="0"/>
              <a:t>Skeleton</a:t>
            </a:r>
          </a:p>
          <a:p>
            <a:pPr>
              <a:buNone/>
            </a:pPr>
            <a:r>
              <a:rPr lang="en-US" dirty="0"/>
              <a:t>• Gout – bone erosion</a:t>
            </a:r>
            <a:br>
              <a:rPr lang="en-US" dirty="0"/>
            </a:br>
            <a:r>
              <a:rPr lang="en-US" dirty="0"/>
              <a:t>• Osteoporosis – decreased bone mineral density</a:t>
            </a:r>
          </a:p>
        </p:txBody>
      </p:sp>
      <p:pic>
        <p:nvPicPr>
          <p:cNvPr id="4" name="Picture 3">
            <a:extLst>
              <a:ext uri="{FF2B5EF4-FFF2-40B4-BE49-F238E27FC236}">
                <a16:creationId xmlns:a16="http://schemas.microsoft.com/office/drawing/2014/main" id="{8F4568FB-A4BB-5510-250E-24DFD3BD0327}"/>
              </a:ext>
            </a:extLst>
          </p:cNvPr>
          <p:cNvPicPr>
            <a:picLocks noChangeAspect="1"/>
          </p:cNvPicPr>
          <p:nvPr/>
        </p:nvPicPr>
        <p:blipFill>
          <a:blip r:embed="rId2"/>
          <a:stretch>
            <a:fillRect/>
          </a:stretch>
        </p:blipFill>
        <p:spPr>
          <a:xfrm>
            <a:off x="8443902" y="3304890"/>
            <a:ext cx="2816496" cy="3259683"/>
          </a:xfrm>
          <a:prstGeom prst="rect">
            <a:avLst/>
          </a:prstGeom>
        </p:spPr>
      </p:pic>
      <p:sp>
        <p:nvSpPr>
          <p:cNvPr id="5" name="Rectangle 4">
            <a:extLst>
              <a:ext uri="{FF2B5EF4-FFF2-40B4-BE49-F238E27FC236}">
                <a16:creationId xmlns:a16="http://schemas.microsoft.com/office/drawing/2014/main" id="{5EAA1760-6AA7-5A1C-7572-211A84041192}"/>
              </a:ext>
            </a:extLst>
          </p:cNvPr>
          <p:cNvSpPr/>
          <p:nvPr/>
        </p:nvSpPr>
        <p:spPr>
          <a:xfrm>
            <a:off x="8443902" y="2660177"/>
            <a:ext cx="2816496"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Osteoporosis</a:t>
            </a:r>
          </a:p>
        </p:txBody>
      </p:sp>
      <p:pic>
        <p:nvPicPr>
          <p:cNvPr id="25602" name="Picture 2" descr="Gouty Arthropathy: Review of Clinical Manifestations and Treatment, with  Emphasis on Imaging">
            <a:extLst>
              <a:ext uri="{FF2B5EF4-FFF2-40B4-BE49-F238E27FC236}">
                <a16:creationId xmlns:a16="http://schemas.microsoft.com/office/drawing/2014/main" id="{F63E6AC9-8315-505B-CBF1-13AA5C022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881" y="3211676"/>
            <a:ext cx="2816496" cy="34279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BED051-058A-7889-F86B-174D8EE84A4C}"/>
              </a:ext>
            </a:extLst>
          </p:cNvPr>
          <p:cNvSpPr/>
          <p:nvPr/>
        </p:nvSpPr>
        <p:spPr>
          <a:xfrm>
            <a:off x="1489881" y="2660177"/>
            <a:ext cx="2816496"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Gout</a:t>
            </a:r>
          </a:p>
        </p:txBody>
      </p:sp>
    </p:spTree>
    <p:extLst>
      <p:ext uri="{BB962C8B-B14F-4D97-AF65-F5344CB8AC3E}">
        <p14:creationId xmlns:p14="http://schemas.microsoft.com/office/powerpoint/2010/main" val="4063749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3FFF01-7890-2313-C5CE-D8068AACDC8D}"/>
              </a:ext>
            </a:extLst>
          </p:cNvPr>
          <p:cNvSpPr txBox="1"/>
          <p:nvPr/>
        </p:nvSpPr>
        <p:spPr>
          <a:xfrm>
            <a:off x="372605" y="258441"/>
            <a:ext cx="6097136" cy="1200329"/>
          </a:xfrm>
          <a:prstGeom prst="rect">
            <a:avLst/>
          </a:prstGeom>
          <a:noFill/>
        </p:spPr>
        <p:txBody>
          <a:bodyPr wrap="square">
            <a:spAutoFit/>
          </a:bodyPr>
          <a:lstStyle/>
          <a:p>
            <a:pPr>
              <a:buNone/>
            </a:pPr>
            <a:r>
              <a:rPr lang="en-US" b="1" dirty="0"/>
              <a:t>Nonspecific Sites</a:t>
            </a:r>
          </a:p>
          <a:p>
            <a:pPr>
              <a:buNone/>
            </a:pPr>
            <a:r>
              <a:rPr lang="en-US" dirty="0"/>
              <a:t>• Atrophy</a:t>
            </a:r>
            <a:br>
              <a:rPr lang="en-US" dirty="0"/>
            </a:br>
            <a:r>
              <a:rPr lang="en-US" dirty="0"/>
              <a:t>• Emaciation</a:t>
            </a:r>
            <a:br>
              <a:rPr lang="en-US" dirty="0"/>
            </a:br>
            <a:r>
              <a:rPr lang="en-US" dirty="0"/>
              <a:t>• Malnutrition</a:t>
            </a:r>
          </a:p>
        </p:txBody>
      </p:sp>
      <p:pic>
        <p:nvPicPr>
          <p:cNvPr id="26626" name="Picture 2" descr="Sudeck atrophy | Radiology Case | Radiopaedia.org">
            <a:extLst>
              <a:ext uri="{FF2B5EF4-FFF2-40B4-BE49-F238E27FC236}">
                <a16:creationId xmlns:a16="http://schemas.microsoft.com/office/drawing/2014/main" id="{6DA6502A-3099-0C02-F12A-6D2233B0B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161" y="1267305"/>
            <a:ext cx="2575234" cy="39672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E4CD19F-CC53-B919-3A9C-0CFE57B9DF98}"/>
              </a:ext>
            </a:extLst>
          </p:cNvPr>
          <p:cNvSpPr/>
          <p:nvPr/>
        </p:nvSpPr>
        <p:spPr>
          <a:xfrm>
            <a:off x="9244161" y="722195"/>
            <a:ext cx="2575234"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Atrophy</a:t>
            </a:r>
          </a:p>
        </p:txBody>
      </p:sp>
      <p:pic>
        <p:nvPicPr>
          <p:cNvPr id="26628" name="Picture 4" descr="Anorexia nervosa | Radiology Reference Article | Radiopaedia.org">
            <a:extLst>
              <a:ext uri="{FF2B5EF4-FFF2-40B4-BE49-F238E27FC236}">
                <a16:creationId xmlns:a16="http://schemas.microsoft.com/office/drawing/2014/main" id="{9DAB449A-687C-D3D8-0C5B-908C5D9CB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608" y="1267305"/>
            <a:ext cx="3466674" cy="40898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5572E3-3196-4FDC-A294-D2C797DDD2B1}"/>
              </a:ext>
            </a:extLst>
          </p:cNvPr>
          <p:cNvSpPr/>
          <p:nvPr/>
        </p:nvSpPr>
        <p:spPr>
          <a:xfrm>
            <a:off x="4974607" y="722195"/>
            <a:ext cx="3466673" cy="423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Malnutrition/Emaciation</a:t>
            </a:r>
          </a:p>
        </p:txBody>
      </p:sp>
    </p:spTree>
    <p:extLst>
      <p:ext uri="{BB962C8B-B14F-4D97-AF65-F5344CB8AC3E}">
        <p14:creationId xmlns:p14="http://schemas.microsoft.com/office/powerpoint/2010/main" val="4236443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A239EE-DB0F-6C12-5BF8-4E254B9C5644}"/>
              </a:ext>
            </a:extLst>
          </p:cNvPr>
          <p:cNvSpPr txBox="1"/>
          <p:nvPr/>
        </p:nvSpPr>
        <p:spPr>
          <a:xfrm>
            <a:off x="291922" y="278611"/>
            <a:ext cx="10512790" cy="2031325"/>
          </a:xfrm>
          <a:prstGeom prst="rect">
            <a:avLst/>
          </a:prstGeom>
          <a:noFill/>
        </p:spPr>
        <p:txBody>
          <a:bodyPr wrap="square">
            <a:spAutoFit/>
          </a:bodyPr>
          <a:lstStyle/>
          <a:p>
            <a:pPr>
              <a:buNone/>
            </a:pPr>
            <a:r>
              <a:rPr lang="en-US" dirty="0"/>
              <a:t>We adjust </a:t>
            </a:r>
            <a:r>
              <a:rPr lang="en-US" b="1" dirty="0" err="1"/>
              <a:t>kVp</a:t>
            </a:r>
            <a:r>
              <a:rPr lang="en-US" b="1" dirty="0"/>
              <a:t> first (10%)</a:t>
            </a:r>
            <a:r>
              <a:rPr lang="en-US" dirty="0"/>
              <a:t> because:</a:t>
            </a:r>
          </a:p>
          <a:p>
            <a:pPr>
              <a:buNone/>
            </a:pPr>
            <a:endParaRPr lang="en-US" dirty="0"/>
          </a:p>
          <a:p>
            <a:pPr>
              <a:buNone/>
            </a:pPr>
            <a:r>
              <a:rPr lang="en-US" dirty="0"/>
              <a:t>• Additive disease primarily affects penetration</a:t>
            </a:r>
          </a:p>
          <a:p>
            <a:pPr>
              <a:buNone/>
            </a:pPr>
            <a:br>
              <a:rPr lang="en-US" dirty="0"/>
            </a:br>
            <a:r>
              <a:rPr lang="en-US" dirty="0"/>
              <a:t>• Destructive disease primarily reduces penetration need</a:t>
            </a:r>
          </a:p>
          <a:p>
            <a:pPr>
              <a:buNone/>
            </a:pPr>
            <a:endParaRPr lang="en-US" dirty="0"/>
          </a:p>
          <a:p>
            <a:pPr>
              <a:buNone/>
            </a:pPr>
            <a:r>
              <a:rPr lang="en-US" b="1" dirty="0" err="1"/>
              <a:t>mAs</a:t>
            </a:r>
            <a:r>
              <a:rPr lang="en-US" b="1" dirty="0"/>
              <a:t> adjustments are secondary and fine-tuning.</a:t>
            </a:r>
          </a:p>
        </p:txBody>
      </p:sp>
    </p:spTree>
    <p:extLst>
      <p:ext uri="{BB962C8B-B14F-4D97-AF65-F5344CB8AC3E}">
        <p14:creationId xmlns:p14="http://schemas.microsoft.com/office/powerpoint/2010/main" val="2352070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1F4CED-1ADD-EDA8-6235-3D555AE7DF20}"/>
              </a:ext>
            </a:extLst>
          </p:cNvPr>
          <p:cNvPicPr>
            <a:picLocks noChangeAspect="1"/>
          </p:cNvPicPr>
          <p:nvPr/>
        </p:nvPicPr>
        <p:blipFill>
          <a:blip r:embed="rId2"/>
          <a:srcRect b="2852"/>
          <a:stretch>
            <a:fillRect/>
          </a:stretch>
        </p:blipFill>
        <p:spPr>
          <a:xfrm>
            <a:off x="457207" y="457200"/>
            <a:ext cx="11277585" cy="5943600"/>
          </a:xfrm>
          <a:prstGeom prst="rect">
            <a:avLst/>
          </a:prstGeom>
        </p:spPr>
      </p:pic>
    </p:spTree>
    <p:extLst>
      <p:ext uri="{BB962C8B-B14F-4D97-AF65-F5344CB8AC3E}">
        <p14:creationId xmlns:p14="http://schemas.microsoft.com/office/powerpoint/2010/main" val="3720324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600CA9-62EF-444D-8BE3-8DF1E941436E}"/>
              </a:ext>
            </a:extLst>
          </p:cNvPr>
          <p:cNvPicPr>
            <a:picLocks noChangeAspect="1"/>
          </p:cNvPicPr>
          <p:nvPr/>
        </p:nvPicPr>
        <p:blipFill>
          <a:blip r:embed="rId2"/>
          <a:stretch>
            <a:fillRect/>
          </a:stretch>
        </p:blipFill>
        <p:spPr>
          <a:xfrm>
            <a:off x="457200" y="1610488"/>
            <a:ext cx="11277600" cy="3637024"/>
          </a:xfrm>
          <a:prstGeom prst="rect">
            <a:avLst/>
          </a:prstGeom>
        </p:spPr>
      </p:pic>
    </p:spTree>
    <p:extLst>
      <p:ext uri="{BB962C8B-B14F-4D97-AF65-F5344CB8AC3E}">
        <p14:creationId xmlns:p14="http://schemas.microsoft.com/office/powerpoint/2010/main" val="3110119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17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FA8C1C-3092-50EB-38ED-36B842BAD604}"/>
              </a:ext>
            </a:extLst>
          </p:cNvPr>
          <p:cNvPicPr>
            <a:picLocks noChangeAspect="1"/>
          </p:cNvPicPr>
          <p:nvPr/>
        </p:nvPicPr>
        <p:blipFill>
          <a:blip r:embed="rId2"/>
          <a:stretch>
            <a:fillRect/>
          </a:stretch>
        </p:blipFill>
        <p:spPr>
          <a:xfrm>
            <a:off x="2436956" y="643467"/>
            <a:ext cx="7318088" cy="5571066"/>
          </a:xfrm>
          <a:prstGeom prst="rect">
            <a:avLst/>
          </a:prstGeom>
        </p:spPr>
      </p:pic>
    </p:spTree>
    <p:extLst>
      <p:ext uri="{BB962C8B-B14F-4D97-AF65-F5344CB8AC3E}">
        <p14:creationId xmlns:p14="http://schemas.microsoft.com/office/powerpoint/2010/main" val="325166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91E4BA8B-4EEC-5AED-B822-65BF7A186774}"/>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a:lnSpc>
                <a:spcPct val="90000"/>
              </a:lnSpc>
              <a:spcAft>
                <a:spcPts val="600"/>
              </a:spcAft>
            </a:pPr>
            <a:r>
              <a:rPr lang="en-US" b="1" dirty="0"/>
              <a:t>Ripple and Beam Efficiency</a:t>
            </a:r>
          </a:p>
          <a:p>
            <a:pPr indent="-228600">
              <a:lnSpc>
                <a:spcPct val="90000"/>
              </a:lnSpc>
              <a:spcAft>
                <a:spcPts val="600"/>
              </a:spcAft>
              <a:buFont typeface="Arial" panose="020B0604020202020204" pitchFamily="34" charset="0"/>
              <a:buChar char="•"/>
            </a:pPr>
            <a:r>
              <a:rPr lang="en-US" dirty="0"/>
              <a:t>Single-phase systems have 100% ripple. Three-phase systems significantly reduce ripple. High-frequency systems approach a constant potential. Reduced ripple increases average photon energy and output.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If 100 </a:t>
            </a:r>
            <a:r>
              <a:rPr lang="en-US" dirty="0" err="1"/>
              <a:t>kVp</a:t>
            </a:r>
            <a:r>
              <a:rPr lang="en-US" dirty="0"/>
              <a:t> is required on single-phase equipment, approximately 88 </a:t>
            </a:r>
            <a:r>
              <a:rPr lang="en-US" dirty="0" err="1"/>
              <a:t>kVp</a:t>
            </a:r>
            <a:r>
              <a:rPr lang="en-US" dirty="0"/>
              <a:t> (12% reduction) is required on three-phase equipment to produce equivalent SNR. </a:t>
            </a:r>
          </a:p>
        </p:txBody>
      </p:sp>
    </p:spTree>
    <p:extLst>
      <p:ext uri="{BB962C8B-B14F-4D97-AF65-F5344CB8AC3E}">
        <p14:creationId xmlns:p14="http://schemas.microsoft.com/office/powerpoint/2010/main" val="98848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9DC14D-0390-4FCC-0820-4379DABE33D3}"/>
              </a:ext>
            </a:extLst>
          </p:cNvPr>
          <p:cNvPicPr>
            <a:picLocks noChangeAspect="1"/>
          </p:cNvPicPr>
          <p:nvPr/>
        </p:nvPicPr>
        <p:blipFill>
          <a:blip r:embed="rId2"/>
          <a:stretch>
            <a:fillRect/>
          </a:stretch>
        </p:blipFill>
        <p:spPr>
          <a:xfrm>
            <a:off x="643467" y="1616033"/>
            <a:ext cx="10905066" cy="3625934"/>
          </a:xfrm>
          <a:prstGeom prst="rect">
            <a:avLst/>
          </a:prstGeom>
        </p:spPr>
      </p:pic>
    </p:spTree>
    <p:extLst>
      <p:ext uri="{BB962C8B-B14F-4D97-AF65-F5344CB8AC3E}">
        <p14:creationId xmlns:p14="http://schemas.microsoft.com/office/powerpoint/2010/main" val="3963867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4FB494-0765-0BD3-BC39-33A50E88DB09}"/>
              </a:ext>
            </a:extLst>
          </p:cNvPr>
          <p:cNvPicPr>
            <a:picLocks noChangeAspect="1"/>
          </p:cNvPicPr>
          <p:nvPr/>
        </p:nvPicPr>
        <p:blipFill>
          <a:blip r:embed="rId2"/>
          <a:stretch>
            <a:fillRect/>
          </a:stretch>
        </p:blipFill>
        <p:spPr>
          <a:xfrm>
            <a:off x="643467" y="1697821"/>
            <a:ext cx="10905066" cy="3462358"/>
          </a:xfrm>
          <a:prstGeom prst="rect">
            <a:avLst/>
          </a:prstGeom>
        </p:spPr>
      </p:pic>
    </p:spTree>
    <p:extLst>
      <p:ext uri="{BB962C8B-B14F-4D97-AF65-F5344CB8AC3E}">
        <p14:creationId xmlns:p14="http://schemas.microsoft.com/office/powerpoint/2010/main" val="3701107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9822</TotalTime>
  <Words>1800</Words>
  <Application>Microsoft Office PowerPoint</Application>
  <PresentationFormat>Widescreen</PresentationFormat>
  <Paragraphs>192</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Aptos</vt:lpstr>
      <vt:lpstr>Aptos Display</vt:lpstr>
      <vt:lpstr>Arial</vt:lpstr>
      <vt:lpstr>Calibri</vt:lpstr>
      <vt:lpstr>Office Theme</vt:lpstr>
      <vt:lpstr>Exposure Factors Compensation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Fiberglass Splint</vt:lpstr>
      <vt:lpstr>Wood splint </vt:lpstr>
      <vt:lpstr>Aluminum Splint</vt:lpstr>
      <vt:lpstr>Air Splint</vt:lpstr>
      <vt:lpstr>Plastic Splint</vt:lpstr>
      <vt:lpstr>PowerPoint Presentation</vt:lpstr>
      <vt:lpstr>Trauma 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Konrad Stelmark</dc:creator>
  <cp:lastModifiedBy>Konrad Stelmark</cp:lastModifiedBy>
  <cp:revision>35</cp:revision>
  <dcterms:created xsi:type="dcterms:W3CDTF">2026-02-11T18:46:16Z</dcterms:created>
  <dcterms:modified xsi:type="dcterms:W3CDTF">2026-02-18T14:42:23Z</dcterms:modified>
</cp:coreProperties>
</file>