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4" r:id="rId4"/>
    <p:sldId id="265" r:id="rId5"/>
    <p:sldId id="268" r:id="rId6"/>
    <p:sldId id="259" r:id="rId7"/>
    <p:sldId id="260" r:id="rId8"/>
    <p:sldId id="266" r:id="rId9"/>
    <p:sldId id="267" r:id="rId10"/>
    <p:sldId id="261" r:id="rId11"/>
    <p:sldId id="269" r:id="rId12"/>
    <p:sldId id="262" r:id="rId13"/>
    <p:sldId id="270" r:id="rId14"/>
    <p:sldId id="271" r:id="rId15"/>
    <p:sldId id="263" r:id="rId16"/>
    <p:sldId id="272" r:id="rId17"/>
    <p:sldId id="273" r:id="rId18"/>
    <p:sldId id="274" r:id="rId19"/>
    <p:sldId id="275" r:id="rId20"/>
    <p:sldId id="277" r:id="rId21"/>
    <p:sldId id="280" r:id="rId22"/>
    <p:sldId id="279" r:id="rId23"/>
    <p:sldId id="276" r:id="rId24"/>
    <p:sldId id="278" r:id="rId25"/>
    <p:sldId id="282" r:id="rId26"/>
    <p:sldId id="303" r:id="rId27"/>
    <p:sldId id="286" r:id="rId28"/>
    <p:sldId id="290" r:id="rId29"/>
    <p:sldId id="291" r:id="rId30"/>
    <p:sldId id="292" r:id="rId31"/>
    <p:sldId id="283" r:id="rId32"/>
    <p:sldId id="284" r:id="rId33"/>
    <p:sldId id="285" r:id="rId34"/>
    <p:sldId id="288" r:id="rId35"/>
    <p:sldId id="289" r:id="rId36"/>
    <p:sldId id="293"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142" d="100"/>
          <a:sy n="142" d="100"/>
        </p:scale>
        <p:origin x="1020"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9EF7-4D13-A161-8C82-F64CDD03CB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70372F-D66C-3422-9581-E2AA769121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5EF27F-E69E-2282-1A7C-B13974ACB792}"/>
              </a:ext>
            </a:extLst>
          </p:cNvPr>
          <p:cNvSpPr>
            <a:spLocks noGrp="1"/>
          </p:cNvSpPr>
          <p:nvPr>
            <p:ph type="dt" sz="half" idx="10"/>
          </p:nvPr>
        </p:nvSpPr>
        <p:spPr/>
        <p:txBody>
          <a:bodyPr/>
          <a:lstStyle/>
          <a:p>
            <a:fld id="{5E5432AD-A413-418E-8AFC-C7CE66CF2FF7}" type="datetimeFigureOut">
              <a:rPr lang="en-US" smtClean="0"/>
              <a:t>11/9/2025</a:t>
            </a:fld>
            <a:endParaRPr lang="en-US"/>
          </a:p>
        </p:txBody>
      </p:sp>
      <p:sp>
        <p:nvSpPr>
          <p:cNvPr id="5" name="Footer Placeholder 4">
            <a:extLst>
              <a:ext uri="{FF2B5EF4-FFF2-40B4-BE49-F238E27FC236}">
                <a16:creationId xmlns:a16="http://schemas.microsoft.com/office/drawing/2014/main" id="{4678A8B4-5698-16C1-7DB1-3EF0911C8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6E8AC-0E92-B9C3-45A3-518522E154DE}"/>
              </a:ext>
            </a:extLst>
          </p:cNvPr>
          <p:cNvSpPr>
            <a:spLocks noGrp="1"/>
          </p:cNvSpPr>
          <p:nvPr>
            <p:ph type="sldNum" sz="quarter" idx="12"/>
          </p:nvPr>
        </p:nvSpPr>
        <p:spPr/>
        <p:txBody>
          <a:bodyPr/>
          <a:lstStyle/>
          <a:p>
            <a:fld id="{85C10B9A-6483-4B09-AC46-7FB639FBEB50}" type="slidenum">
              <a:rPr lang="en-US" smtClean="0"/>
              <a:t>‹#›</a:t>
            </a:fld>
            <a:endParaRPr lang="en-US"/>
          </a:p>
        </p:txBody>
      </p:sp>
    </p:spTree>
    <p:extLst>
      <p:ext uri="{BB962C8B-B14F-4D97-AF65-F5344CB8AC3E}">
        <p14:creationId xmlns:p14="http://schemas.microsoft.com/office/powerpoint/2010/main" val="270486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F5B7-2B39-0EBD-AADF-1F7E438052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E24AF-CA8C-5177-22C6-33D1D6119D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CE1B3-6668-0386-1A8D-96ACCE663992}"/>
              </a:ext>
            </a:extLst>
          </p:cNvPr>
          <p:cNvSpPr>
            <a:spLocks noGrp="1"/>
          </p:cNvSpPr>
          <p:nvPr>
            <p:ph type="dt" sz="half" idx="10"/>
          </p:nvPr>
        </p:nvSpPr>
        <p:spPr/>
        <p:txBody>
          <a:bodyPr/>
          <a:lstStyle/>
          <a:p>
            <a:fld id="{5E5432AD-A413-418E-8AFC-C7CE66CF2FF7}" type="datetimeFigureOut">
              <a:rPr lang="en-US" smtClean="0"/>
              <a:t>11/9/2025</a:t>
            </a:fld>
            <a:endParaRPr lang="en-US"/>
          </a:p>
        </p:txBody>
      </p:sp>
      <p:sp>
        <p:nvSpPr>
          <p:cNvPr id="5" name="Footer Placeholder 4">
            <a:extLst>
              <a:ext uri="{FF2B5EF4-FFF2-40B4-BE49-F238E27FC236}">
                <a16:creationId xmlns:a16="http://schemas.microsoft.com/office/drawing/2014/main" id="{5EE726A7-3A7A-B17E-530C-22D4C9DF2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7D7F9-1639-B03C-02CC-AE76A32DA106}"/>
              </a:ext>
            </a:extLst>
          </p:cNvPr>
          <p:cNvSpPr>
            <a:spLocks noGrp="1"/>
          </p:cNvSpPr>
          <p:nvPr>
            <p:ph type="sldNum" sz="quarter" idx="12"/>
          </p:nvPr>
        </p:nvSpPr>
        <p:spPr/>
        <p:txBody>
          <a:bodyPr/>
          <a:lstStyle/>
          <a:p>
            <a:fld id="{85C10B9A-6483-4B09-AC46-7FB639FBEB50}" type="slidenum">
              <a:rPr lang="en-US" smtClean="0"/>
              <a:t>‹#›</a:t>
            </a:fld>
            <a:endParaRPr lang="en-US"/>
          </a:p>
        </p:txBody>
      </p:sp>
    </p:spTree>
    <p:extLst>
      <p:ext uri="{BB962C8B-B14F-4D97-AF65-F5344CB8AC3E}">
        <p14:creationId xmlns:p14="http://schemas.microsoft.com/office/powerpoint/2010/main" val="393011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B6F12-7760-FA18-C627-C08A04016A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B6F8F9-E99F-7BF3-1C8D-5F617AC52C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09036-C8CA-6D8E-F75F-0969326A5E43}"/>
              </a:ext>
            </a:extLst>
          </p:cNvPr>
          <p:cNvSpPr>
            <a:spLocks noGrp="1"/>
          </p:cNvSpPr>
          <p:nvPr>
            <p:ph type="dt" sz="half" idx="10"/>
          </p:nvPr>
        </p:nvSpPr>
        <p:spPr/>
        <p:txBody>
          <a:bodyPr/>
          <a:lstStyle/>
          <a:p>
            <a:fld id="{5E5432AD-A413-418E-8AFC-C7CE66CF2FF7}" type="datetimeFigureOut">
              <a:rPr lang="en-US" smtClean="0"/>
              <a:t>11/9/2025</a:t>
            </a:fld>
            <a:endParaRPr lang="en-US"/>
          </a:p>
        </p:txBody>
      </p:sp>
      <p:sp>
        <p:nvSpPr>
          <p:cNvPr id="5" name="Footer Placeholder 4">
            <a:extLst>
              <a:ext uri="{FF2B5EF4-FFF2-40B4-BE49-F238E27FC236}">
                <a16:creationId xmlns:a16="http://schemas.microsoft.com/office/drawing/2014/main" id="{829CBEF6-166E-EED5-B19E-7C95ECA00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22D894-8514-A472-627C-C28EB3E0972B}"/>
              </a:ext>
            </a:extLst>
          </p:cNvPr>
          <p:cNvSpPr>
            <a:spLocks noGrp="1"/>
          </p:cNvSpPr>
          <p:nvPr>
            <p:ph type="sldNum" sz="quarter" idx="12"/>
          </p:nvPr>
        </p:nvSpPr>
        <p:spPr/>
        <p:txBody>
          <a:bodyPr/>
          <a:lstStyle/>
          <a:p>
            <a:fld id="{85C10B9A-6483-4B09-AC46-7FB639FBEB50}" type="slidenum">
              <a:rPr lang="en-US" smtClean="0"/>
              <a:t>‹#›</a:t>
            </a:fld>
            <a:endParaRPr lang="en-US"/>
          </a:p>
        </p:txBody>
      </p:sp>
    </p:spTree>
    <p:extLst>
      <p:ext uri="{BB962C8B-B14F-4D97-AF65-F5344CB8AC3E}">
        <p14:creationId xmlns:p14="http://schemas.microsoft.com/office/powerpoint/2010/main" val="92539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AA776-EAFC-7485-94B3-45C20B419D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7F115C-9DFE-0181-B6C1-882EE5436B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13F58-E13C-0722-CF1C-0F88670F116B}"/>
              </a:ext>
            </a:extLst>
          </p:cNvPr>
          <p:cNvSpPr>
            <a:spLocks noGrp="1"/>
          </p:cNvSpPr>
          <p:nvPr>
            <p:ph type="dt" sz="half" idx="10"/>
          </p:nvPr>
        </p:nvSpPr>
        <p:spPr/>
        <p:txBody>
          <a:bodyPr/>
          <a:lstStyle/>
          <a:p>
            <a:fld id="{5E5432AD-A413-418E-8AFC-C7CE66CF2FF7}" type="datetimeFigureOut">
              <a:rPr lang="en-US" smtClean="0"/>
              <a:t>11/9/2025</a:t>
            </a:fld>
            <a:endParaRPr lang="en-US"/>
          </a:p>
        </p:txBody>
      </p:sp>
      <p:sp>
        <p:nvSpPr>
          <p:cNvPr id="5" name="Footer Placeholder 4">
            <a:extLst>
              <a:ext uri="{FF2B5EF4-FFF2-40B4-BE49-F238E27FC236}">
                <a16:creationId xmlns:a16="http://schemas.microsoft.com/office/drawing/2014/main" id="{92D92504-293E-3052-DE02-4CAA8EADE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9EDAE-18F3-A0F0-2D25-F7399EE0D456}"/>
              </a:ext>
            </a:extLst>
          </p:cNvPr>
          <p:cNvSpPr>
            <a:spLocks noGrp="1"/>
          </p:cNvSpPr>
          <p:nvPr>
            <p:ph type="sldNum" sz="quarter" idx="12"/>
          </p:nvPr>
        </p:nvSpPr>
        <p:spPr/>
        <p:txBody>
          <a:bodyPr/>
          <a:lstStyle/>
          <a:p>
            <a:fld id="{85C10B9A-6483-4B09-AC46-7FB639FBEB50}" type="slidenum">
              <a:rPr lang="en-US" smtClean="0"/>
              <a:t>‹#›</a:t>
            </a:fld>
            <a:endParaRPr lang="en-US"/>
          </a:p>
        </p:txBody>
      </p:sp>
    </p:spTree>
    <p:extLst>
      <p:ext uri="{BB962C8B-B14F-4D97-AF65-F5344CB8AC3E}">
        <p14:creationId xmlns:p14="http://schemas.microsoft.com/office/powerpoint/2010/main" val="144684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C32C-060D-2C6B-E5C6-B72A64914D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D75B49-7128-43AB-21A0-9FE23BB721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F57FA7-B03C-3A44-A1D0-D438B570F06B}"/>
              </a:ext>
            </a:extLst>
          </p:cNvPr>
          <p:cNvSpPr>
            <a:spLocks noGrp="1"/>
          </p:cNvSpPr>
          <p:nvPr>
            <p:ph type="dt" sz="half" idx="10"/>
          </p:nvPr>
        </p:nvSpPr>
        <p:spPr/>
        <p:txBody>
          <a:bodyPr/>
          <a:lstStyle/>
          <a:p>
            <a:fld id="{5E5432AD-A413-418E-8AFC-C7CE66CF2FF7}" type="datetimeFigureOut">
              <a:rPr lang="en-US" smtClean="0"/>
              <a:t>11/9/2025</a:t>
            </a:fld>
            <a:endParaRPr lang="en-US"/>
          </a:p>
        </p:txBody>
      </p:sp>
      <p:sp>
        <p:nvSpPr>
          <p:cNvPr id="5" name="Footer Placeholder 4">
            <a:extLst>
              <a:ext uri="{FF2B5EF4-FFF2-40B4-BE49-F238E27FC236}">
                <a16:creationId xmlns:a16="http://schemas.microsoft.com/office/drawing/2014/main" id="{FF19C599-04F3-B8DD-03B6-FF2D43091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3D475-EDF5-F52F-8D58-DEEFD2D2116E}"/>
              </a:ext>
            </a:extLst>
          </p:cNvPr>
          <p:cNvSpPr>
            <a:spLocks noGrp="1"/>
          </p:cNvSpPr>
          <p:nvPr>
            <p:ph type="sldNum" sz="quarter" idx="12"/>
          </p:nvPr>
        </p:nvSpPr>
        <p:spPr/>
        <p:txBody>
          <a:bodyPr/>
          <a:lstStyle/>
          <a:p>
            <a:fld id="{85C10B9A-6483-4B09-AC46-7FB639FBEB50}" type="slidenum">
              <a:rPr lang="en-US" smtClean="0"/>
              <a:t>‹#›</a:t>
            </a:fld>
            <a:endParaRPr lang="en-US"/>
          </a:p>
        </p:txBody>
      </p:sp>
    </p:spTree>
    <p:extLst>
      <p:ext uri="{BB962C8B-B14F-4D97-AF65-F5344CB8AC3E}">
        <p14:creationId xmlns:p14="http://schemas.microsoft.com/office/powerpoint/2010/main" val="42969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1B48-1093-80B2-BFC0-2D1EC4D28B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AB8880-CE36-C78E-095F-7AB06E7ACD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79392-9664-0DFF-6C84-F6B4ED2CF6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F630E0-4D01-CFD8-B0FF-238FADB19F41}"/>
              </a:ext>
            </a:extLst>
          </p:cNvPr>
          <p:cNvSpPr>
            <a:spLocks noGrp="1"/>
          </p:cNvSpPr>
          <p:nvPr>
            <p:ph type="dt" sz="half" idx="10"/>
          </p:nvPr>
        </p:nvSpPr>
        <p:spPr/>
        <p:txBody>
          <a:bodyPr/>
          <a:lstStyle/>
          <a:p>
            <a:fld id="{5E5432AD-A413-418E-8AFC-C7CE66CF2FF7}" type="datetimeFigureOut">
              <a:rPr lang="en-US" smtClean="0"/>
              <a:t>11/9/2025</a:t>
            </a:fld>
            <a:endParaRPr lang="en-US"/>
          </a:p>
        </p:txBody>
      </p:sp>
      <p:sp>
        <p:nvSpPr>
          <p:cNvPr id="6" name="Footer Placeholder 5">
            <a:extLst>
              <a:ext uri="{FF2B5EF4-FFF2-40B4-BE49-F238E27FC236}">
                <a16:creationId xmlns:a16="http://schemas.microsoft.com/office/drawing/2014/main" id="{1860ADDE-AEFA-C68B-AAE8-72307D6198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1E570-5E2F-C02B-F76D-449ADD81CEC8}"/>
              </a:ext>
            </a:extLst>
          </p:cNvPr>
          <p:cNvSpPr>
            <a:spLocks noGrp="1"/>
          </p:cNvSpPr>
          <p:nvPr>
            <p:ph type="sldNum" sz="quarter" idx="12"/>
          </p:nvPr>
        </p:nvSpPr>
        <p:spPr/>
        <p:txBody>
          <a:bodyPr/>
          <a:lstStyle/>
          <a:p>
            <a:fld id="{85C10B9A-6483-4B09-AC46-7FB639FBEB50}" type="slidenum">
              <a:rPr lang="en-US" smtClean="0"/>
              <a:t>‹#›</a:t>
            </a:fld>
            <a:endParaRPr lang="en-US"/>
          </a:p>
        </p:txBody>
      </p:sp>
    </p:spTree>
    <p:extLst>
      <p:ext uri="{BB962C8B-B14F-4D97-AF65-F5344CB8AC3E}">
        <p14:creationId xmlns:p14="http://schemas.microsoft.com/office/powerpoint/2010/main" val="195195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C98F-58C1-BD48-5C87-E4F5497BCF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13ADF1-0DDE-B25A-2FE7-7CA4B3E782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D5BF5-A629-3021-E3E8-C88D3CFB01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F36166-6738-4C35-AF38-6AFE00EAD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449773-6BCD-6D17-DF40-E0C4166311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04D52-7337-62E3-B539-8A6865CF7077}"/>
              </a:ext>
            </a:extLst>
          </p:cNvPr>
          <p:cNvSpPr>
            <a:spLocks noGrp="1"/>
          </p:cNvSpPr>
          <p:nvPr>
            <p:ph type="dt" sz="half" idx="10"/>
          </p:nvPr>
        </p:nvSpPr>
        <p:spPr/>
        <p:txBody>
          <a:bodyPr/>
          <a:lstStyle/>
          <a:p>
            <a:fld id="{5E5432AD-A413-418E-8AFC-C7CE66CF2FF7}" type="datetimeFigureOut">
              <a:rPr lang="en-US" smtClean="0"/>
              <a:t>11/9/2025</a:t>
            </a:fld>
            <a:endParaRPr lang="en-US"/>
          </a:p>
        </p:txBody>
      </p:sp>
      <p:sp>
        <p:nvSpPr>
          <p:cNvPr id="8" name="Footer Placeholder 7">
            <a:extLst>
              <a:ext uri="{FF2B5EF4-FFF2-40B4-BE49-F238E27FC236}">
                <a16:creationId xmlns:a16="http://schemas.microsoft.com/office/drawing/2014/main" id="{91202000-7606-F034-30D9-89E20F1AF3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C1DE50-0CAD-F0E3-90AC-E12A6B9BB05D}"/>
              </a:ext>
            </a:extLst>
          </p:cNvPr>
          <p:cNvSpPr>
            <a:spLocks noGrp="1"/>
          </p:cNvSpPr>
          <p:nvPr>
            <p:ph type="sldNum" sz="quarter" idx="12"/>
          </p:nvPr>
        </p:nvSpPr>
        <p:spPr/>
        <p:txBody>
          <a:bodyPr/>
          <a:lstStyle/>
          <a:p>
            <a:fld id="{85C10B9A-6483-4B09-AC46-7FB639FBEB50}" type="slidenum">
              <a:rPr lang="en-US" smtClean="0"/>
              <a:t>‹#›</a:t>
            </a:fld>
            <a:endParaRPr lang="en-US"/>
          </a:p>
        </p:txBody>
      </p:sp>
    </p:spTree>
    <p:extLst>
      <p:ext uri="{BB962C8B-B14F-4D97-AF65-F5344CB8AC3E}">
        <p14:creationId xmlns:p14="http://schemas.microsoft.com/office/powerpoint/2010/main" val="292127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73C9-F610-763B-CEDD-8C7313D2FF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FD0B5B-379D-7EB0-17A7-A84501370489}"/>
              </a:ext>
            </a:extLst>
          </p:cNvPr>
          <p:cNvSpPr>
            <a:spLocks noGrp="1"/>
          </p:cNvSpPr>
          <p:nvPr>
            <p:ph type="dt" sz="half" idx="10"/>
          </p:nvPr>
        </p:nvSpPr>
        <p:spPr/>
        <p:txBody>
          <a:bodyPr/>
          <a:lstStyle/>
          <a:p>
            <a:fld id="{5E5432AD-A413-418E-8AFC-C7CE66CF2FF7}" type="datetimeFigureOut">
              <a:rPr lang="en-US" smtClean="0"/>
              <a:t>11/9/2025</a:t>
            </a:fld>
            <a:endParaRPr lang="en-US"/>
          </a:p>
        </p:txBody>
      </p:sp>
      <p:sp>
        <p:nvSpPr>
          <p:cNvPr id="4" name="Footer Placeholder 3">
            <a:extLst>
              <a:ext uri="{FF2B5EF4-FFF2-40B4-BE49-F238E27FC236}">
                <a16:creationId xmlns:a16="http://schemas.microsoft.com/office/drawing/2014/main" id="{A31D073F-207D-0B82-C8C3-FE70C76E91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86E9BB-0F39-D561-E5D2-6F82BD3E04F5}"/>
              </a:ext>
            </a:extLst>
          </p:cNvPr>
          <p:cNvSpPr>
            <a:spLocks noGrp="1"/>
          </p:cNvSpPr>
          <p:nvPr>
            <p:ph type="sldNum" sz="quarter" idx="12"/>
          </p:nvPr>
        </p:nvSpPr>
        <p:spPr/>
        <p:txBody>
          <a:bodyPr/>
          <a:lstStyle/>
          <a:p>
            <a:fld id="{85C10B9A-6483-4B09-AC46-7FB639FBEB50}" type="slidenum">
              <a:rPr lang="en-US" smtClean="0"/>
              <a:t>‹#›</a:t>
            </a:fld>
            <a:endParaRPr lang="en-US"/>
          </a:p>
        </p:txBody>
      </p:sp>
    </p:spTree>
    <p:extLst>
      <p:ext uri="{BB962C8B-B14F-4D97-AF65-F5344CB8AC3E}">
        <p14:creationId xmlns:p14="http://schemas.microsoft.com/office/powerpoint/2010/main" val="193104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8BD5E-4362-2798-1D49-B7DD2D41FEED}"/>
              </a:ext>
            </a:extLst>
          </p:cNvPr>
          <p:cNvSpPr>
            <a:spLocks noGrp="1"/>
          </p:cNvSpPr>
          <p:nvPr>
            <p:ph type="dt" sz="half" idx="10"/>
          </p:nvPr>
        </p:nvSpPr>
        <p:spPr/>
        <p:txBody>
          <a:bodyPr/>
          <a:lstStyle/>
          <a:p>
            <a:fld id="{5E5432AD-A413-418E-8AFC-C7CE66CF2FF7}" type="datetimeFigureOut">
              <a:rPr lang="en-US" smtClean="0"/>
              <a:t>11/9/2025</a:t>
            </a:fld>
            <a:endParaRPr lang="en-US"/>
          </a:p>
        </p:txBody>
      </p:sp>
      <p:sp>
        <p:nvSpPr>
          <p:cNvPr id="3" name="Footer Placeholder 2">
            <a:extLst>
              <a:ext uri="{FF2B5EF4-FFF2-40B4-BE49-F238E27FC236}">
                <a16:creationId xmlns:a16="http://schemas.microsoft.com/office/drawing/2014/main" id="{3D7EECA7-A888-D534-A6F6-89AF68F396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554E65-E9C9-522D-6FE2-59F81BE4713F}"/>
              </a:ext>
            </a:extLst>
          </p:cNvPr>
          <p:cNvSpPr>
            <a:spLocks noGrp="1"/>
          </p:cNvSpPr>
          <p:nvPr>
            <p:ph type="sldNum" sz="quarter" idx="12"/>
          </p:nvPr>
        </p:nvSpPr>
        <p:spPr/>
        <p:txBody>
          <a:bodyPr/>
          <a:lstStyle/>
          <a:p>
            <a:fld id="{85C10B9A-6483-4B09-AC46-7FB639FBEB50}" type="slidenum">
              <a:rPr lang="en-US" smtClean="0"/>
              <a:t>‹#›</a:t>
            </a:fld>
            <a:endParaRPr lang="en-US"/>
          </a:p>
        </p:txBody>
      </p:sp>
    </p:spTree>
    <p:extLst>
      <p:ext uri="{BB962C8B-B14F-4D97-AF65-F5344CB8AC3E}">
        <p14:creationId xmlns:p14="http://schemas.microsoft.com/office/powerpoint/2010/main" val="416184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ED8D-C307-5C85-AA41-82017E1EB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2B3784-B9D3-D1CD-5141-9AD52CC871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6FE741-7465-851A-9281-EABD9B31E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BF51E-129F-9C8F-33AF-9C81A301D712}"/>
              </a:ext>
            </a:extLst>
          </p:cNvPr>
          <p:cNvSpPr>
            <a:spLocks noGrp="1"/>
          </p:cNvSpPr>
          <p:nvPr>
            <p:ph type="dt" sz="half" idx="10"/>
          </p:nvPr>
        </p:nvSpPr>
        <p:spPr/>
        <p:txBody>
          <a:bodyPr/>
          <a:lstStyle/>
          <a:p>
            <a:fld id="{5E5432AD-A413-418E-8AFC-C7CE66CF2FF7}" type="datetimeFigureOut">
              <a:rPr lang="en-US" smtClean="0"/>
              <a:t>11/9/2025</a:t>
            </a:fld>
            <a:endParaRPr lang="en-US"/>
          </a:p>
        </p:txBody>
      </p:sp>
      <p:sp>
        <p:nvSpPr>
          <p:cNvPr id="6" name="Footer Placeholder 5">
            <a:extLst>
              <a:ext uri="{FF2B5EF4-FFF2-40B4-BE49-F238E27FC236}">
                <a16:creationId xmlns:a16="http://schemas.microsoft.com/office/drawing/2014/main" id="{3286B40D-BE63-CF17-5C9A-C1DA1A3FE1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652B7-8AD5-431C-DFF1-9BD695226081}"/>
              </a:ext>
            </a:extLst>
          </p:cNvPr>
          <p:cNvSpPr>
            <a:spLocks noGrp="1"/>
          </p:cNvSpPr>
          <p:nvPr>
            <p:ph type="sldNum" sz="quarter" idx="12"/>
          </p:nvPr>
        </p:nvSpPr>
        <p:spPr/>
        <p:txBody>
          <a:bodyPr/>
          <a:lstStyle/>
          <a:p>
            <a:fld id="{85C10B9A-6483-4B09-AC46-7FB639FBEB50}" type="slidenum">
              <a:rPr lang="en-US" smtClean="0"/>
              <a:t>‹#›</a:t>
            </a:fld>
            <a:endParaRPr lang="en-US"/>
          </a:p>
        </p:txBody>
      </p:sp>
    </p:spTree>
    <p:extLst>
      <p:ext uri="{BB962C8B-B14F-4D97-AF65-F5344CB8AC3E}">
        <p14:creationId xmlns:p14="http://schemas.microsoft.com/office/powerpoint/2010/main" val="137982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C3AA-4F04-2F38-4D08-36BA7F476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7C2304-0508-63DD-7B17-7E78001AFF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4909C6-CAAB-FE52-2EA7-99D73F8B2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7603BC-2726-B24D-6206-9601D9FB9D2D}"/>
              </a:ext>
            </a:extLst>
          </p:cNvPr>
          <p:cNvSpPr>
            <a:spLocks noGrp="1"/>
          </p:cNvSpPr>
          <p:nvPr>
            <p:ph type="dt" sz="half" idx="10"/>
          </p:nvPr>
        </p:nvSpPr>
        <p:spPr/>
        <p:txBody>
          <a:bodyPr/>
          <a:lstStyle/>
          <a:p>
            <a:fld id="{5E5432AD-A413-418E-8AFC-C7CE66CF2FF7}" type="datetimeFigureOut">
              <a:rPr lang="en-US" smtClean="0"/>
              <a:t>11/9/2025</a:t>
            </a:fld>
            <a:endParaRPr lang="en-US"/>
          </a:p>
        </p:txBody>
      </p:sp>
      <p:sp>
        <p:nvSpPr>
          <p:cNvPr id="6" name="Footer Placeholder 5">
            <a:extLst>
              <a:ext uri="{FF2B5EF4-FFF2-40B4-BE49-F238E27FC236}">
                <a16:creationId xmlns:a16="http://schemas.microsoft.com/office/drawing/2014/main" id="{561124D9-5A5C-1AFD-23DC-54D3CD301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661981-B1C0-8EB7-2E1B-4587F54E831B}"/>
              </a:ext>
            </a:extLst>
          </p:cNvPr>
          <p:cNvSpPr>
            <a:spLocks noGrp="1"/>
          </p:cNvSpPr>
          <p:nvPr>
            <p:ph type="sldNum" sz="quarter" idx="12"/>
          </p:nvPr>
        </p:nvSpPr>
        <p:spPr/>
        <p:txBody>
          <a:bodyPr/>
          <a:lstStyle/>
          <a:p>
            <a:fld id="{85C10B9A-6483-4B09-AC46-7FB639FBEB50}" type="slidenum">
              <a:rPr lang="en-US" smtClean="0"/>
              <a:t>‹#›</a:t>
            </a:fld>
            <a:endParaRPr lang="en-US"/>
          </a:p>
        </p:txBody>
      </p:sp>
    </p:spTree>
    <p:extLst>
      <p:ext uri="{BB962C8B-B14F-4D97-AF65-F5344CB8AC3E}">
        <p14:creationId xmlns:p14="http://schemas.microsoft.com/office/powerpoint/2010/main" val="120303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DDE996-183D-034D-5D72-CD0F14CD2F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ACDEF2-FEDF-477D-7295-F3F0761F0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8D517-4498-F579-C4C5-99C01C9F99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5432AD-A413-418E-8AFC-C7CE66CF2FF7}" type="datetimeFigureOut">
              <a:rPr lang="en-US" smtClean="0"/>
              <a:t>11/9/2025</a:t>
            </a:fld>
            <a:endParaRPr lang="en-US"/>
          </a:p>
        </p:txBody>
      </p:sp>
      <p:sp>
        <p:nvSpPr>
          <p:cNvPr id="5" name="Footer Placeholder 4">
            <a:extLst>
              <a:ext uri="{FF2B5EF4-FFF2-40B4-BE49-F238E27FC236}">
                <a16:creationId xmlns:a16="http://schemas.microsoft.com/office/drawing/2014/main" id="{2E366D18-07EE-4453-3414-ED071B240E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0532A5E-DF8A-5963-0E5F-099B3C3BD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C10B9A-6483-4B09-AC46-7FB639FBEB50}" type="slidenum">
              <a:rPr lang="en-US" smtClean="0"/>
              <a:t>‹#›</a:t>
            </a:fld>
            <a:endParaRPr lang="en-US"/>
          </a:p>
        </p:txBody>
      </p:sp>
    </p:spTree>
    <p:extLst>
      <p:ext uri="{BB962C8B-B14F-4D97-AF65-F5344CB8AC3E}">
        <p14:creationId xmlns:p14="http://schemas.microsoft.com/office/powerpoint/2010/main" val="2697891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E6CFF8-B233-D370-E708-3E4264EF126B}"/>
              </a:ext>
            </a:extLst>
          </p:cNvPr>
          <p:cNvSpPr txBox="1"/>
          <p:nvPr/>
        </p:nvSpPr>
        <p:spPr>
          <a:xfrm>
            <a:off x="3107952" y="476935"/>
            <a:ext cx="6094878" cy="369332"/>
          </a:xfrm>
          <a:prstGeom prst="rect">
            <a:avLst/>
          </a:prstGeom>
          <a:noFill/>
        </p:spPr>
        <p:txBody>
          <a:bodyPr wrap="square">
            <a:spAutoFit/>
          </a:bodyPr>
          <a:lstStyle/>
          <a:p>
            <a:r>
              <a:rPr lang="en-US" b="1" dirty="0"/>
              <a:t>Automatic Exposure Control and Exposure Timers</a:t>
            </a:r>
            <a:endParaRPr lang="en-US" dirty="0"/>
          </a:p>
        </p:txBody>
      </p:sp>
      <p:sp>
        <p:nvSpPr>
          <p:cNvPr id="7" name="TextBox 6">
            <a:extLst>
              <a:ext uri="{FF2B5EF4-FFF2-40B4-BE49-F238E27FC236}">
                <a16:creationId xmlns:a16="http://schemas.microsoft.com/office/drawing/2014/main" id="{F567E91D-9DF6-2DD8-A119-5ACABFA25DC7}"/>
              </a:ext>
            </a:extLst>
          </p:cNvPr>
          <p:cNvSpPr txBox="1"/>
          <p:nvPr/>
        </p:nvSpPr>
        <p:spPr>
          <a:xfrm>
            <a:off x="3048561" y="5241221"/>
            <a:ext cx="6094878" cy="369332"/>
          </a:xfrm>
          <a:prstGeom prst="rect">
            <a:avLst/>
          </a:prstGeom>
          <a:noFill/>
        </p:spPr>
        <p:txBody>
          <a:bodyPr wrap="square">
            <a:spAutoFit/>
          </a:bodyPr>
          <a:lstStyle/>
          <a:p>
            <a:pPr algn="ctr"/>
            <a:r>
              <a:rPr lang="en-US" dirty="0"/>
              <a:t>Prof. Jarek Stelmark</a:t>
            </a:r>
          </a:p>
        </p:txBody>
      </p:sp>
      <p:pic>
        <p:nvPicPr>
          <p:cNvPr id="1026" name="Picture 2" descr="Automatic Exposure Control | Radiology Key">
            <a:extLst>
              <a:ext uri="{FF2B5EF4-FFF2-40B4-BE49-F238E27FC236}">
                <a16:creationId xmlns:a16="http://schemas.microsoft.com/office/drawing/2014/main" id="{71B9700E-B330-A3E4-24FD-655F5CEDB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088" y="1609446"/>
            <a:ext cx="4441823" cy="295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60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F8FB9-93B9-4832-A062-85E1B6A5A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Users\Jarek\Pictures\AEC\IMG_0330.JPG">
            <a:extLst>
              <a:ext uri="{FF2B5EF4-FFF2-40B4-BE49-F238E27FC236}">
                <a16:creationId xmlns:a16="http://schemas.microsoft.com/office/drawing/2014/main" id="{49A02F7C-85B0-1847-B390-AE1E2A007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3100"/>
          <a:stretch>
            <a:fillRect/>
          </a:stretch>
        </p:blipFill>
        <p:spPr bwMode="auto">
          <a:xfrm>
            <a:off x="1669474" y="10"/>
            <a:ext cx="10522527" cy="6857990"/>
          </a:xfrm>
          <a:custGeom>
            <a:avLst/>
            <a:gdLst/>
            <a:ahLst/>
            <a:cxnLst/>
            <a:rect l="l" t="t" r="r" b="b"/>
            <a:pathLst>
              <a:path w="10522527" h="6858000">
                <a:moveTo>
                  <a:pt x="2882142" y="0"/>
                </a:moveTo>
                <a:lnTo>
                  <a:pt x="10522527" y="0"/>
                </a:lnTo>
                <a:lnTo>
                  <a:pt x="10522527" y="6858000"/>
                </a:lnTo>
                <a:lnTo>
                  <a:pt x="80697" y="6858000"/>
                </a:lnTo>
                <a:lnTo>
                  <a:pt x="37339" y="6516785"/>
                </a:lnTo>
                <a:cubicBezTo>
                  <a:pt x="12648" y="6273664"/>
                  <a:pt x="0" y="6026982"/>
                  <a:pt x="0" y="5777347"/>
                </a:cubicBezTo>
                <a:cubicBezTo>
                  <a:pt x="0" y="3530630"/>
                  <a:pt x="1024495" y="1523197"/>
                  <a:pt x="2631803" y="196728"/>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rc 8">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68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344E77-9E5B-9C5F-E2AB-0C2FD6F7CB9F}"/>
              </a:ext>
            </a:extLst>
          </p:cNvPr>
          <p:cNvSpPr txBox="1"/>
          <p:nvPr/>
        </p:nvSpPr>
        <p:spPr>
          <a:xfrm>
            <a:off x="472328" y="325014"/>
            <a:ext cx="11468660" cy="1477328"/>
          </a:xfrm>
          <a:prstGeom prst="rect">
            <a:avLst/>
          </a:prstGeom>
          <a:noFill/>
        </p:spPr>
        <p:txBody>
          <a:bodyPr wrap="square">
            <a:spAutoFit/>
          </a:bodyPr>
          <a:lstStyle/>
          <a:p>
            <a:pPr>
              <a:buNone/>
            </a:pPr>
            <a:r>
              <a:rPr lang="en-US" b="1" dirty="0"/>
              <a:t>Key Advantages:</a:t>
            </a:r>
          </a:p>
          <a:p>
            <a:pPr>
              <a:buFont typeface="Arial" panose="020B0604020202020204" pitchFamily="34" charset="0"/>
              <a:buChar char="•"/>
            </a:pPr>
            <a:r>
              <a:rPr lang="en-US" dirty="0"/>
              <a:t>Ensures </a:t>
            </a:r>
            <a:r>
              <a:rPr lang="en-US" b="1" dirty="0"/>
              <a:t>consistent image receptor exposure</a:t>
            </a:r>
            <a:r>
              <a:rPr lang="en-US" dirty="0"/>
              <a:t> despite patient size or anatomy differences.</a:t>
            </a:r>
          </a:p>
          <a:p>
            <a:pPr>
              <a:buFont typeface="Arial" panose="020B0604020202020204" pitchFamily="34" charset="0"/>
              <a:buChar char="•"/>
            </a:pPr>
            <a:r>
              <a:rPr lang="en-US" dirty="0"/>
              <a:t>Reduces </a:t>
            </a:r>
            <a:r>
              <a:rPr lang="en-US" b="1" dirty="0"/>
              <a:t>repeat exposures</a:t>
            </a:r>
            <a:r>
              <a:rPr lang="en-US" dirty="0"/>
              <a:t> and helps maintain consistent image quality.</a:t>
            </a:r>
          </a:p>
          <a:p>
            <a:pPr>
              <a:buFont typeface="Arial" panose="020B0604020202020204" pitchFamily="34" charset="0"/>
              <a:buChar char="•"/>
            </a:pPr>
            <a:r>
              <a:rPr lang="en-US" dirty="0"/>
              <a:t>Minimizes </a:t>
            </a:r>
            <a:r>
              <a:rPr lang="en-US" b="1" dirty="0"/>
              <a:t>patient dose</a:t>
            </a:r>
            <a:r>
              <a:rPr lang="en-US" dirty="0"/>
              <a:t> by avoiding unnecessary radiation.</a:t>
            </a:r>
          </a:p>
          <a:p>
            <a:pPr>
              <a:buFont typeface="Arial" panose="020B0604020202020204" pitchFamily="34" charset="0"/>
              <a:buChar char="•"/>
            </a:pPr>
            <a:r>
              <a:rPr lang="en-US" dirty="0"/>
              <a:t>Protects the </a:t>
            </a:r>
            <a:r>
              <a:rPr lang="en-US" b="1" dirty="0"/>
              <a:t>x-ray tube</a:t>
            </a:r>
            <a:r>
              <a:rPr lang="en-US" dirty="0"/>
              <a:t> from overheating due to overexposure.</a:t>
            </a:r>
          </a:p>
        </p:txBody>
      </p:sp>
    </p:spTree>
    <p:extLst>
      <p:ext uri="{BB962C8B-B14F-4D97-AF65-F5344CB8AC3E}">
        <p14:creationId xmlns:p14="http://schemas.microsoft.com/office/powerpoint/2010/main" val="110860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6EDA045-00BB-20B1-69A3-8954E94AB51C}"/>
              </a:ext>
            </a:extLst>
          </p:cNvPr>
          <p:cNvPicPr>
            <a:picLocks noChangeAspect="1"/>
          </p:cNvPicPr>
          <p:nvPr/>
        </p:nvPicPr>
        <p:blipFill>
          <a:blip r:embed="rId2"/>
          <a:stretch>
            <a:fillRect/>
          </a:stretch>
        </p:blipFill>
        <p:spPr>
          <a:xfrm>
            <a:off x="5067141" y="4207279"/>
            <a:ext cx="6870479" cy="1648915"/>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3" name="Freeform: Shape 12">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a:extLst>
              <a:ext uri="{FF2B5EF4-FFF2-40B4-BE49-F238E27FC236}">
                <a16:creationId xmlns:a16="http://schemas.microsoft.com/office/drawing/2014/main" id="{77AE1FF6-D6DE-C63A-2783-4610510EDF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3378" y="90782"/>
            <a:ext cx="4621201" cy="3847151"/>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0999AC3-8024-C921-E0D9-CF51C9F40BA4}"/>
              </a:ext>
            </a:extLst>
          </p:cNvPr>
          <p:cNvSpPr txBox="1"/>
          <p:nvPr/>
        </p:nvSpPr>
        <p:spPr>
          <a:xfrm>
            <a:off x="6151294" y="1946684"/>
            <a:ext cx="5397237" cy="4351338"/>
          </a:xfrm>
          <a:prstGeom prst="rect">
            <a:avLst/>
          </a:prstGeom>
        </p:spPr>
        <p:txBody>
          <a:bodyPr vert="horz" lIns="91440" tIns="45720" rIns="91440" bIns="45720" rtlCol="0">
            <a:normAutofit/>
          </a:bodyPr>
          <a:lstStyle/>
          <a:p>
            <a:pPr>
              <a:lnSpc>
                <a:spcPct val="90000"/>
              </a:lnSpc>
              <a:spcAft>
                <a:spcPts val="600"/>
              </a:spcAft>
            </a:pPr>
            <a:r>
              <a:rPr lang="en-US" b="1" dirty="0"/>
              <a:t>Types of Automatic Exposure Control (AEC)</a:t>
            </a:r>
          </a:p>
          <a:p>
            <a:pPr indent="-228600">
              <a:lnSpc>
                <a:spcPct val="90000"/>
              </a:lnSpc>
              <a:spcAft>
                <a:spcPts val="600"/>
              </a:spcAft>
              <a:buFont typeface="Arial" panose="020B0604020202020204" pitchFamily="34" charset="0"/>
              <a:buChar char="•"/>
            </a:pPr>
            <a:r>
              <a:rPr lang="en-US" dirty="0"/>
              <a:t>AEC systems have evolved through two main designs: </a:t>
            </a:r>
            <a:r>
              <a:rPr lang="en-US" b="1" dirty="0"/>
              <a:t>Phototimers</a:t>
            </a:r>
            <a:r>
              <a:rPr lang="en-US" dirty="0"/>
              <a:t> and </a:t>
            </a:r>
            <a:r>
              <a:rPr lang="en-US" b="1" dirty="0"/>
              <a:t>Ionization Chamber Systems.</a:t>
            </a:r>
            <a:endParaRPr lang="en-US" dirty="0"/>
          </a:p>
        </p:txBody>
      </p:sp>
      <p:sp>
        <p:nvSpPr>
          <p:cNvPr id="15" name="Arc 14">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8642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16385-B4D8-D2CC-5172-60F1B5B9BA4F}"/>
              </a:ext>
            </a:extLst>
          </p:cNvPr>
          <p:cNvSpPr txBox="1"/>
          <p:nvPr/>
        </p:nvSpPr>
        <p:spPr>
          <a:xfrm>
            <a:off x="304240" y="217464"/>
            <a:ext cx="11293848" cy="3693319"/>
          </a:xfrm>
          <a:prstGeom prst="rect">
            <a:avLst/>
          </a:prstGeom>
          <a:noFill/>
        </p:spPr>
        <p:txBody>
          <a:bodyPr wrap="square">
            <a:spAutoFit/>
          </a:bodyPr>
          <a:lstStyle/>
          <a:p>
            <a:pPr>
              <a:buNone/>
            </a:pPr>
            <a:r>
              <a:rPr lang="en-US" b="1" dirty="0"/>
              <a:t>Phototimer (Photomultiplier Tube System – Older Type)</a:t>
            </a:r>
          </a:p>
          <a:p>
            <a:pPr>
              <a:buNone/>
            </a:pPr>
            <a:endParaRPr lang="en-US" b="1" dirty="0"/>
          </a:p>
          <a:p>
            <a:pPr>
              <a:buFont typeface="Arial" panose="020B0604020202020204" pitchFamily="34" charset="0"/>
              <a:buChar char="•"/>
            </a:pPr>
            <a:r>
              <a:rPr lang="en-US" dirty="0"/>
              <a:t>Located </a:t>
            </a:r>
            <a:r>
              <a:rPr lang="en-US" b="1" dirty="0"/>
              <a:t>behind the image receptor</a:t>
            </a:r>
            <a:r>
              <a:rPr lang="en-US" dirty="0"/>
              <a:t> (film or cassette).</a:t>
            </a:r>
          </a:p>
          <a:p>
            <a:pPr>
              <a:buFont typeface="Arial" panose="020B0604020202020204" pitchFamily="34" charset="0"/>
              <a:buChar char="•"/>
            </a:pPr>
            <a:r>
              <a:rPr lang="en-US" dirty="0"/>
              <a:t>X-rays first strike the </a:t>
            </a:r>
            <a:r>
              <a:rPr lang="en-US" b="1" dirty="0"/>
              <a:t>image receptor</a:t>
            </a:r>
            <a:r>
              <a:rPr lang="en-US" dirty="0"/>
              <a:t>, then light emitted from the intensifying screen passes to a </a:t>
            </a:r>
            <a:r>
              <a:rPr lang="en-US" b="1" dirty="0"/>
              <a:t>photomultiplier tube</a:t>
            </a:r>
            <a:r>
              <a:rPr lang="en-US" dirty="0"/>
              <a:t> or </a:t>
            </a:r>
            <a:r>
              <a:rPr lang="en-US" b="1" dirty="0"/>
              <a:t>photodiode</a:t>
            </a:r>
            <a:r>
              <a:rPr lang="en-US" dirty="0"/>
              <a:t>.</a:t>
            </a:r>
          </a:p>
          <a:p>
            <a:pPr>
              <a:buFont typeface="Arial" panose="020B0604020202020204" pitchFamily="34" charset="0"/>
              <a:buChar char="•"/>
            </a:pPr>
            <a:r>
              <a:rPr lang="en-US" dirty="0"/>
              <a:t>When the light signal reaches a preset amount, the circuit terminates the exposure.</a:t>
            </a:r>
          </a:p>
          <a:p>
            <a:pPr>
              <a:buFont typeface="Arial" panose="020B0604020202020204" pitchFamily="34" charset="0"/>
              <a:buChar char="•"/>
            </a:pPr>
            <a:r>
              <a:rPr lang="en-US" b="1" dirty="0"/>
              <a:t>Limitation:</a:t>
            </a:r>
            <a:r>
              <a:rPr lang="en-US" dirty="0"/>
              <a:t> Cannot be used with modern digital detectors because the sensor is positioned behind the image receptor.</a:t>
            </a:r>
          </a:p>
          <a:p>
            <a:pPr>
              <a:buFont typeface="Arial" panose="020B0604020202020204" pitchFamily="34" charset="0"/>
              <a:buChar char="•"/>
            </a:pPr>
            <a:r>
              <a:rPr lang="en-US" b="1" dirty="0"/>
              <a:t>Historical use:</a:t>
            </a:r>
            <a:r>
              <a:rPr lang="en-US" dirty="0"/>
              <a:t> Common in film-screen radiography.</a:t>
            </a:r>
          </a:p>
          <a:p>
            <a:pPr>
              <a:buFont typeface="Arial" panose="020B0604020202020204" pitchFamily="34" charset="0"/>
              <a:buChar char="•"/>
            </a:pPr>
            <a:endParaRPr lang="en-US" dirty="0"/>
          </a:p>
          <a:p>
            <a:pPr>
              <a:buFont typeface="Arial" panose="020B0604020202020204" pitchFamily="34" charset="0"/>
              <a:buChar char="•"/>
            </a:pPr>
            <a:endParaRPr lang="en-US" dirty="0"/>
          </a:p>
          <a:p>
            <a:pPr>
              <a:buNone/>
            </a:pPr>
            <a:r>
              <a:rPr lang="en-US" b="1" dirty="0"/>
              <a:t>Summary:</a:t>
            </a:r>
            <a:endParaRPr lang="en-US" dirty="0"/>
          </a:p>
          <a:p>
            <a:pPr>
              <a:buNone/>
            </a:pPr>
            <a:r>
              <a:rPr lang="en-US" dirty="0"/>
              <a:t>Measures </a:t>
            </a:r>
            <a:r>
              <a:rPr lang="en-US" i="1" dirty="0"/>
              <a:t>light</a:t>
            </a:r>
            <a:r>
              <a:rPr lang="en-US" dirty="0"/>
              <a:t> exiting the image receptor → converts it to an electrical signal → stops exposure.</a:t>
            </a:r>
          </a:p>
        </p:txBody>
      </p:sp>
    </p:spTree>
    <p:extLst>
      <p:ext uri="{BB962C8B-B14F-4D97-AF65-F5344CB8AC3E}">
        <p14:creationId xmlns:p14="http://schemas.microsoft.com/office/powerpoint/2010/main" val="94380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a:extLst>
              <a:ext uri="{FF2B5EF4-FFF2-40B4-BE49-F238E27FC236}">
                <a16:creationId xmlns:a16="http://schemas.microsoft.com/office/drawing/2014/main" id="{2BD3B5FE-C918-33AE-A000-FF95193402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355543"/>
            <a:ext cx="4777381" cy="397716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A4FD5A6C-41CF-2622-3BAB-84696530DB7D}"/>
              </a:ext>
            </a:extLst>
          </p:cNvPr>
          <p:cNvSpPr txBox="1"/>
          <p:nvPr/>
        </p:nvSpPr>
        <p:spPr>
          <a:xfrm>
            <a:off x="5894962" y="1984443"/>
            <a:ext cx="5458838" cy="4192520"/>
          </a:xfrm>
          <a:prstGeom prst="rect">
            <a:avLst/>
          </a:prstGeom>
        </p:spPr>
        <p:txBody>
          <a:bodyPr vert="horz" lIns="91440" tIns="45720" rIns="91440" bIns="45720" rtlCol="0">
            <a:normAutofit/>
          </a:bodyPr>
          <a:lstStyle/>
          <a:p>
            <a:pPr>
              <a:lnSpc>
                <a:spcPct val="90000"/>
              </a:lnSpc>
              <a:spcAft>
                <a:spcPts val="600"/>
              </a:spcAft>
            </a:pPr>
            <a:r>
              <a:rPr lang="en-US" dirty="0"/>
              <a:t> The phototimer is called an </a:t>
            </a:r>
            <a:r>
              <a:rPr lang="en-US" b="1" dirty="0"/>
              <a:t>exit-type AEC</a:t>
            </a:r>
            <a:r>
              <a:rPr lang="en-US" dirty="0"/>
              <a:t> because the detector is positioned behind the image receptor, so it measures the radiation that exits the receptor after passing through the patient and cassette.</a:t>
            </a:r>
          </a:p>
          <a:p>
            <a:pPr indent="-228600">
              <a:lnSpc>
                <a:spcPct val="90000"/>
              </a:lnSpc>
              <a:spcAft>
                <a:spcPts val="600"/>
              </a:spcAft>
              <a:buFont typeface="Arial" panose="020B0604020202020204" pitchFamily="34" charset="0"/>
              <a:buChar char="•"/>
            </a:pPr>
            <a:r>
              <a:rPr lang="en-US" dirty="0"/>
              <a:t>In other words, the X-rays exit the image receptor before reaching the detector, which is why it’s termed </a:t>
            </a:r>
            <a:r>
              <a:rPr lang="en-US" b="1" dirty="0"/>
              <a:t>exit-type</a:t>
            </a:r>
            <a:endParaRPr lang="en-US" dirty="0"/>
          </a:p>
        </p:txBody>
      </p:sp>
    </p:spTree>
    <p:extLst>
      <p:ext uri="{BB962C8B-B14F-4D97-AF65-F5344CB8AC3E}">
        <p14:creationId xmlns:p14="http://schemas.microsoft.com/office/powerpoint/2010/main" val="37109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Automatic Exposure Control (AEC) for radiography">
            <a:extLst>
              <a:ext uri="{FF2B5EF4-FFF2-40B4-BE49-F238E27FC236}">
                <a16:creationId xmlns:a16="http://schemas.microsoft.com/office/drawing/2014/main" id="{827634D0-3DAD-E953-CA91-44BD7B4489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247580"/>
            <a:ext cx="4777381" cy="419309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516CFB-AA7F-31E3-8657-C1A0F4C7BBA7}"/>
              </a:ext>
            </a:extLst>
          </p:cNvPr>
          <p:cNvSpPr txBox="1"/>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b="1" dirty="0"/>
              <a:t>Ionization Chamber Type (Modern Type)</a:t>
            </a:r>
            <a:endParaRPr lang="en-US" b="1"/>
          </a:p>
          <a:p>
            <a:pPr indent="-228600">
              <a:lnSpc>
                <a:spcPct val="90000"/>
              </a:lnSpc>
              <a:spcAft>
                <a:spcPts val="600"/>
              </a:spcAft>
              <a:buFont typeface="Arial" panose="020B0604020202020204" pitchFamily="34" charset="0"/>
              <a:buChar char="•"/>
            </a:pPr>
            <a:r>
              <a:rPr lang="en-US" dirty="0"/>
              <a:t>Located </a:t>
            </a:r>
            <a:r>
              <a:rPr lang="en-US" b="1" dirty="0"/>
              <a:t>in front of the image receptor</a:t>
            </a:r>
            <a:r>
              <a:rPr lang="en-US" dirty="0"/>
              <a:t> (between the grid and detector).</a:t>
            </a:r>
            <a:endParaRPr lang="en-US"/>
          </a:p>
          <a:p>
            <a:pPr indent="-228600">
              <a:lnSpc>
                <a:spcPct val="90000"/>
              </a:lnSpc>
              <a:spcAft>
                <a:spcPts val="600"/>
              </a:spcAft>
              <a:buFont typeface="Arial" panose="020B0604020202020204" pitchFamily="34" charset="0"/>
              <a:buChar char="•"/>
            </a:pPr>
            <a:r>
              <a:rPr lang="en-US" dirty="0"/>
              <a:t>X-rays ionize gas within the chamber, generating an electrical current proportional to exposure.</a:t>
            </a:r>
            <a:endParaRPr lang="en-US"/>
          </a:p>
          <a:p>
            <a:pPr indent="-228600">
              <a:lnSpc>
                <a:spcPct val="90000"/>
              </a:lnSpc>
              <a:spcAft>
                <a:spcPts val="600"/>
              </a:spcAft>
              <a:buFont typeface="Arial" panose="020B0604020202020204" pitchFamily="34" charset="0"/>
              <a:buChar char="•"/>
            </a:pPr>
            <a:r>
              <a:rPr lang="en-US" dirty="0"/>
              <a:t>When the collected charge reaches the preset value, the system ends the exposure.</a:t>
            </a:r>
            <a:endParaRPr lang="en-US"/>
          </a:p>
          <a:p>
            <a:pPr indent="-228600">
              <a:lnSpc>
                <a:spcPct val="90000"/>
              </a:lnSpc>
              <a:spcAft>
                <a:spcPts val="600"/>
              </a:spcAft>
              <a:buFont typeface="Arial" panose="020B0604020202020204" pitchFamily="34" charset="0"/>
              <a:buChar char="•"/>
            </a:pPr>
            <a:r>
              <a:rPr lang="en-US" b="1" dirty="0"/>
              <a:t>Advantages:</a:t>
            </a:r>
            <a:r>
              <a:rPr lang="en-US" dirty="0"/>
              <a:t> Works with digital detectors, reusable, and allows for </a:t>
            </a:r>
            <a:r>
              <a:rPr lang="en-US" b="1" dirty="0"/>
              <a:t>multiple selectable cells</a:t>
            </a:r>
            <a:r>
              <a:rPr lang="en-US" dirty="0"/>
              <a:t> (center, left, right).</a:t>
            </a:r>
            <a:endParaRPr lang="en-US"/>
          </a:p>
          <a:p>
            <a:pPr indent="-228600">
              <a:lnSpc>
                <a:spcPct val="90000"/>
              </a:lnSpc>
              <a:spcAft>
                <a:spcPts val="600"/>
              </a:spcAft>
              <a:buFont typeface="Arial" panose="020B0604020202020204" pitchFamily="34" charset="0"/>
              <a:buChar char="•"/>
            </a:pPr>
            <a:r>
              <a:rPr lang="en-US" b="1" dirty="0"/>
              <a:t>Current standard</a:t>
            </a:r>
            <a:r>
              <a:rPr lang="en-US" dirty="0"/>
              <a:t> in all modern radiographic systems</a:t>
            </a:r>
            <a:endParaRPr lang="en-US"/>
          </a:p>
        </p:txBody>
      </p:sp>
    </p:spTree>
    <p:extLst>
      <p:ext uri="{BB962C8B-B14F-4D97-AF65-F5344CB8AC3E}">
        <p14:creationId xmlns:p14="http://schemas.microsoft.com/office/powerpoint/2010/main" val="230595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a:extLst>
              <a:ext uri="{FF2B5EF4-FFF2-40B4-BE49-F238E27FC236}">
                <a16:creationId xmlns:a16="http://schemas.microsoft.com/office/drawing/2014/main" id="{5B28FD09-FB55-48B8-363E-77DDF7AF2E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355543"/>
            <a:ext cx="4777381" cy="397716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8880A5D3-0F25-405B-386E-72885D61A736}"/>
              </a:ext>
            </a:extLst>
          </p:cNvPr>
          <p:cNvSpPr txBox="1"/>
          <p:nvPr/>
        </p:nvSpPr>
        <p:spPr>
          <a:xfrm>
            <a:off x="5894962" y="1984443"/>
            <a:ext cx="5458838" cy="4192520"/>
          </a:xfrm>
          <a:prstGeom prst="rect">
            <a:avLst/>
          </a:prstGeom>
        </p:spPr>
        <p:txBody>
          <a:bodyPr vert="horz" lIns="91440" tIns="45720" rIns="91440" bIns="45720" rtlCol="0">
            <a:normAutofit/>
          </a:bodyPr>
          <a:lstStyle/>
          <a:p>
            <a:pPr>
              <a:lnSpc>
                <a:spcPct val="90000"/>
              </a:lnSpc>
              <a:spcAft>
                <a:spcPts val="600"/>
              </a:spcAft>
            </a:pPr>
            <a:r>
              <a:rPr lang="en-US" dirty="0"/>
              <a:t>The ionization chamber type is called an </a:t>
            </a:r>
            <a:r>
              <a:rPr lang="en-US" b="1" dirty="0"/>
              <a:t>entrance-type AEC</a:t>
            </a:r>
            <a:r>
              <a:rPr lang="en-US" dirty="0"/>
              <a:t> because the detectors are positioned in front of the image receptor, between the patient and the detector.</a:t>
            </a:r>
          </a:p>
          <a:p>
            <a:pPr indent="-228600">
              <a:lnSpc>
                <a:spcPct val="90000"/>
              </a:lnSpc>
              <a:spcAft>
                <a:spcPts val="600"/>
              </a:spcAft>
              <a:buFont typeface="Arial" panose="020B0604020202020204" pitchFamily="34" charset="0"/>
              <a:buChar char="•"/>
            </a:pPr>
            <a:r>
              <a:rPr lang="en-US" dirty="0"/>
              <a:t>That means the system measures the radiation as it enters the chamber before it reaches and exposes the image receptor, which is why it’s referred to as </a:t>
            </a:r>
            <a:r>
              <a:rPr lang="en-US" b="1" dirty="0"/>
              <a:t>entrance-type</a:t>
            </a:r>
            <a:r>
              <a:rPr lang="en-US" dirty="0"/>
              <a:t>.</a:t>
            </a:r>
          </a:p>
        </p:txBody>
      </p:sp>
    </p:spTree>
    <p:extLst>
      <p:ext uri="{BB962C8B-B14F-4D97-AF65-F5344CB8AC3E}">
        <p14:creationId xmlns:p14="http://schemas.microsoft.com/office/powerpoint/2010/main" val="972059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descr="Automatic Exposure Control (AEC) for radiography">
            <a:extLst>
              <a:ext uri="{FF2B5EF4-FFF2-40B4-BE49-F238E27FC236}">
                <a16:creationId xmlns:a16="http://schemas.microsoft.com/office/drawing/2014/main" id="{F0FE2908-213F-03BF-7951-2617F29F45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247580"/>
            <a:ext cx="4777381" cy="419309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D6AB73-EEE1-2EF3-2AC3-56D620F856B7}"/>
              </a:ext>
            </a:extLst>
          </p:cNvPr>
          <p:cNvSpPr txBox="1"/>
          <p:nvPr/>
        </p:nvSpPr>
        <p:spPr>
          <a:xfrm>
            <a:off x="5894962" y="531159"/>
            <a:ext cx="5458838" cy="5645804"/>
          </a:xfrm>
          <a:prstGeom prst="rect">
            <a:avLst/>
          </a:prstGeom>
        </p:spPr>
        <p:txBody>
          <a:bodyPr vert="horz" lIns="91440" tIns="45720" rIns="91440" bIns="45720" rtlCol="0">
            <a:normAutofit/>
          </a:bodyPr>
          <a:lstStyle/>
          <a:p>
            <a:pPr>
              <a:lnSpc>
                <a:spcPct val="90000"/>
              </a:lnSpc>
              <a:spcAft>
                <a:spcPts val="600"/>
              </a:spcAft>
            </a:pPr>
            <a:r>
              <a:rPr lang="en-US" sz="1400" b="1" dirty="0"/>
              <a:t>Ionization Chambers</a:t>
            </a:r>
          </a:p>
          <a:p>
            <a:pPr indent="-228600">
              <a:lnSpc>
                <a:spcPct val="90000"/>
              </a:lnSpc>
              <a:spcAft>
                <a:spcPts val="600"/>
              </a:spcAft>
              <a:buFont typeface="Arial" panose="020B0604020202020204" pitchFamily="34" charset="0"/>
              <a:buChar char="•"/>
            </a:pPr>
            <a:r>
              <a:rPr lang="en-US" sz="1400" b="1" dirty="0"/>
              <a:t>Overview:</a:t>
            </a:r>
            <a:br>
              <a:rPr lang="en-US" sz="1400" dirty="0"/>
            </a:br>
            <a:r>
              <a:rPr lang="en-US" sz="1400" dirty="0"/>
              <a:t>Most modern AEC systems use </a:t>
            </a:r>
            <a:r>
              <a:rPr lang="en-US" sz="1400" b="1" dirty="0"/>
              <a:t>ionization chambers</a:t>
            </a:r>
            <a:r>
              <a:rPr lang="en-US" sz="1400" dirty="0"/>
              <a:t> as their detectors. These are </a:t>
            </a:r>
            <a:r>
              <a:rPr lang="en-US" sz="1400" b="1" dirty="0"/>
              <a:t>flat, gas-filled cells</a:t>
            </a:r>
            <a:r>
              <a:rPr lang="en-US" sz="1400" dirty="0"/>
              <a:t> positioned </a:t>
            </a:r>
            <a:r>
              <a:rPr lang="en-US" sz="1400" b="1" dirty="0"/>
              <a:t>in front of the image receptor</a:t>
            </a:r>
            <a:r>
              <a:rPr lang="en-US" sz="1400" dirty="0"/>
              <a:t> (between the patient and the detector), making them an </a:t>
            </a:r>
            <a:r>
              <a:rPr lang="en-US" sz="1400" b="1" dirty="0"/>
              <a:t>entrance-type</a:t>
            </a:r>
            <a:r>
              <a:rPr lang="en-US" sz="1400" dirty="0"/>
              <a:t> AEC design.</a:t>
            </a:r>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b="1" dirty="0"/>
              <a:t>How They Work:</a:t>
            </a:r>
            <a:br>
              <a:rPr lang="en-US" sz="1400" dirty="0"/>
            </a:br>
            <a:r>
              <a:rPr lang="en-US" sz="1400" dirty="0"/>
              <a:t>As X-rays pass through the patient and enter the chambers, they </a:t>
            </a:r>
            <a:r>
              <a:rPr lang="en-US" sz="1400" b="1" dirty="0"/>
              <a:t>ionize the gas molecules</a:t>
            </a:r>
            <a:r>
              <a:rPr lang="en-US" sz="1400" dirty="0"/>
              <a:t> inside. This ionization creates an </a:t>
            </a:r>
            <a:r>
              <a:rPr lang="en-US" sz="1400" b="1" dirty="0"/>
              <a:t>electrical current</a:t>
            </a:r>
            <a:r>
              <a:rPr lang="en-US" sz="1400" dirty="0"/>
              <a:t> directly proportional to the amount of radiation received. The AEC circuit continuously monitors this current, and when it reaches the preset value corresponding to the desired receptor exposure, it </a:t>
            </a:r>
            <a:r>
              <a:rPr lang="en-US" sz="1400" b="1" dirty="0"/>
              <a:t>automatically terminates the exposure</a:t>
            </a:r>
            <a:r>
              <a:rPr lang="en-US" sz="1400" dirty="0"/>
              <a:t>.</a:t>
            </a:r>
          </a:p>
          <a:p>
            <a:pPr indent="-228600">
              <a:lnSpc>
                <a:spcPct val="90000"/>
              </a:lnSpc>
              <a:spcAft>
                <a:spcPts val="600"/>
              </a:spcAft>
              <a:buFont typeface="Arial" panose="020B0604020202020204" pitchFamily="34" charset="0"/>
              <a:buChar char="•"/>
            </a:pPr>
            <a:r>
              <a:rPr lang="en-US" sz="1400" b="1" dirty="0"/>
              <a:t>Advantages:</a:t>
            </a:r>
            <a:endParaRPr lang="en-US" sz="1400" dirty="0"/>
          </a:p>
          <a:p>
            <a:pPr indent="-228600">
              <a:lnSpc>
                <a:spcPct val="90000"/>
              </a:lnSpc>
              <a:spcAft>
                <a:spcPts val="600"/>
              </a:spcAft>
              <a:buFont typeface="Arial" panose="020B0604020202020204" pitchFamily="34" charset="0"/>
              <a:buChar char="•"/>
            </a:pPr>
            <a:r>
              <a:rPr lang="en-US" sz="1400" b="1" dirty="0"/>
              <a:t>Fast response</a:t>
            </a:r>
            <a:r>
              <a:rPr lang="en-US" sz="1400" dirty="0"/>
              <a:t> — provides real-time monitoring and termination.</a:t>
            </a:r>
          </a:p>
          <a:p>
            <a:pPr indent="-228600">
              <a:lnSpc>
                <a:spcPct val="90000"/>
              </a:lnSpc>
              <a:spcAft>
                <a:spcPts val="600"/>
              </a:spcAft>
              <a:buFont typeface="Arial" panose="020B0604020202020204" pitchFamily="34" charset="0"/>
              <a:buChar char="•"/>
            </a:pPr>
            <a:r>
              <a:rPr lang="en-US" sz="1400" b="1" dirty="0"/>
              <a:t>Stable and reliable</a:t>
            </a:r>
            <a:r>
              <a:rPr lang="en-US" sz="1400" dirty="0"/>
              <a:t> — unaffected by detector aging or temperature.</a:t>
            </a:r>
          </a:p>
          <a:p>
            <a:pPr indent="-228600">
              <a:lnSpc>
                <a:spcPct val="90000"/>
              </a:lnSpc>
              <a:spcAft>
                <a:spcPts val="600"/>
              </a:spcAft>
              <a:buFont typeface="Arial" panose="020B0604020202020204" pitchFamily="34" charset="0"/>
              <a:buChar char="•"/>
            </a:pPr>
            <a:r>
              <a:rPr lang="en-US" sz="1400" b="1" dirty="0"/>
              <a:t>Reusable</a:t>
            </a:r>
            <a:r>
              <a:rPr lang="en-US" sz="1400" dirty="0"/>
              <a:t> — requires no film or light conversion process.</a:t>
            </a:r>
          </a:p>
          <a:p>
            <a:pPr indent="-228600">
              <a:lnSpc>
                <a:spcPct val="90000"/>
              </a:lnSpc>
              <a:spcAft>
                <a:spcPts val="600"/>
              </a:spcAft>
              <a:buFont typeface="Arial" panose="020B0604020202020204" pitchFamily="34" charset="0"/>
              <a:buChar char="•"/>
            </a:pPr>
            <a:r>
              <a:rPr lang="en-US" sz="1400" b="1" dirty="0"/>
              <a:t>Compatible with digital imaging</a:t>
            </a:r>
            <a:r>
              <a:rPr lang="en-US" sz="1400" dirty="0"/>
              <a:t> — ideal for CR and DR systems.</a:t>
            </a:r>
          </a:p>
          <a:p>
            <a:pPr indent="-228600">
              <a:lnSpc>
                <a:spcPct val="90000"/>
              </a:lnSpc>
              <a:spcAft>
                <a:spcPts val="600"/>
              </a:spcAft>
              <a:buFont typeface="Arial" panose="020B0604020202020204" pitchFamily="34" charset="0"/>
              <a:buChar char="•"/>
            </a:pPr>
            <a:r>
              <a:rPr lang="en-US" sz="1400" b="1" dirty="0"/>
              <a:t>Selectable chambers</a:t>
            </a:r>
            <a:r>
              <a:rPr lang="en-US" sz="1400" dirty="0"/>
              <a:t> — typically three (left, center, right) to accommodate</a:t>
            </a:r>
            <a:r>
              <a:rPr lang="en-US" sz="1100" dirty="0"/>
              <a:t> </a:t>
            </a:r>
            <a:r>
              <a:rPr lang="en-US" sz="1400" dirty="0"/>
              <a:t>different anatomy.</a:t>
            </a:r>
            <a:endParaRPr lang="en-US" sz="1100" dirty="0"/>
          </a:p>
        </p:txBody>
      </p:sp>
    </p:spTree>
    <p:extLst>
      <p:ext uri="{BB962C8B-B14F-4D97-AF65-F5344CB8AC3E}">
        <p14:creationId xmlns:p14="http://schemas.microsoft.com/office/powerpoint/2010/main" val="729082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86D9F1-7562-9892-BE5C-33EA9926874A}"/>
              </a:ext>
            </a:extLst>
          </p:cNvPr>
          <p:cNvSpPr txBox="1"/>
          <p:nvPr/>
        </p:nvSpPr>
        <p:spPr>
          <a:xfrm>
            <a:off x="586629" y="259114"/>
            <a:ext cx="11226612" cy="1200329"/>
          </a:xfrm>
          <a:prstGeom prst="rect">
            <a:avLst/>
          </a:prstGeom>
          <a:noFill/>
        </p:spPr>
        <p:txBody>
          <a:bodyPr wrap="square">
            <a:spAutoFit/>
          </a:bodyPr>
          <a:lstStyle/>
          <a:p>
            <a:pPr>
              <a:buNone/>
            </a:pPr>
            <a:r>
              <a:rPr lang="en-US" b="1" dirty="0"/>
              <a:t>Comparing Phototimers and Ion Chambers</a:t>
            </a:r>
          </a:p>
          <a:p>
            <a:pPr>
              <a:buNone/>
            </a:pPr>
            <a:r>
              <a:rPr lang="en-US" dirty="0"/>
              <a:t>Phototimers rely on the conversion of visible light and are more complex and maintenance-sensitive. Ionization chambers, in contrast, directly measure X-ray ionization in air, making them faster, less prone to failure, and ideal for modern DR systems</a:t>
            </a:r>
          </a:p>
        </p:txBody>
      </p:sp>
    </p:spTree>
    <p:extLst>
      <p:ext uri="{BB962C8B-B14F-4D97-AF65-F5344CB8AC3E}">
        <p14:creationId xmlns:p14="http://schemas.microsoft.com/office/powerpoint/2010/main" val="2541365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25F7DD-839B-1347-62E5-249EB371EEA6}"/>
              </a:ext>
            </a:extLst>
          </p:cNvPr>
          <p:cNvSpPr txBox="1"/>
          <p:nvPr/>
        </p:nvSpPr>
        <p:spPr>
          <a:xfrm>
            <a:off x="504265" y="616873"/>
            <a:ext cx="11584641" cy="4247317"/>
          </a:xfrm>
          <a:prstGeom prst="rect">
            <a:avLst/>
          </a:prstGeom>
          <a:noFill/>
        </p:spPr>
        <p:txBody>
          <a:bodyPr wrap="square">
            <a:spAutoFit/>
          </a:bodyPr>
          <a:lstStyle/>
          <a:p>
            <a:pPr>
              <a:buNone/>
            </a:pPr>
            <a:r>
              <a:rPr lang="en-US" b="1" dirty="0"/>
              <a:t>Technologist Knowledge Is Essential</a:t>
            </a:r>
          </a:p>
          <a:p>
            <a:pPr>
              <a:buNone/>
            </a:pPr>
            <a:endParaRPr lang="en-US" b="1" dirty="0"/>
          </a:p>
          <a:p>
            <a:pPr>
              <a:buNone/>
            </a:pPr>
            <a:r>
              <a:rPr lang="en-US" b="1" dirty="0"/>
              <a:t>Key Principle:</a:t>
            </a:r>
            <a:br>
              <a:rPr lang="en-US" dirty="0"/>
            </a:br>
            <a:r>
              <a:rPr lang="en-US" dirty="0"/>
              <a:t>Automatic Exposure Control (AEC) simplifies exposure selection but does </a:t>
            </a:r>
            <a:r>
              <a:rPr lang="en-US" b="1" dirty="0"/>
              <a:t>not replace professional judgment</a:t>
            </a:r>
            <a:r>
              <a:rPr lang="en-US" dirty="0"/>
              <a:t>. The system only measures radiation at the active detector cells. It cannot recognize anatomy, positioning errors, or collimation mistakes.</a:t>
            </a:r>
          </a:p>
          <a:p>
            <a:pPr>
              <a:buNone/>
            </a:pPr>
            <a:endParaRPr lang="en-US" dirty="0"/>
          </a:p>
          <a:p>
            <a:pPr>
              <a:buNone/>
            </a:pPr>
            <a:r>
              <a:rPr lang="en-US" b="1" dirty="0"/>
              <a:t>Critical Points:</a:t>
            </a:r>
            <a:endParaRPr lang="en-US" dirty="0"/>
          </a:p>
          <a:p>
            <a:pPr>
              <a:buFont typeface="Arial" panose="020B0604020202020204" pitchFamily="34" charset="0"/>
              <a:buChar char="•"/>
            </a:pPr>
            <a:r>
              <a:rPr lang="en-US" b="1" dirty="0"/>
              <a:t>AEC cannot think for you.</a:t>
            </a:r>
            <a:r>
              <a:rPr lang="en-US" dirty="0"/>
              <a:t> It follows physics, not anatomy.</a:t>
            </a:r>
          </a:p>
          <a:p>
            <a:pPr>
              <a:buFont typeface="Arial" panose="020B0604020202020204" pitchFamily="34" charset="0"/>
              <a:buChar char="•"/>
            </a:pPr>
            <a:r>
              <a:rPr lang="en-US" dirty="0"/>
              <a:t>If the anatomy is </a:t>
            </a:r>
            <a:r>
              <a:rPr lang="en-US" b="1" dirty="0"/>
              <a:t>mis-centered</a:t>
            </a:r>
            <a:r>
              <a:rPr lang="en-US" dirty="0"/>
              <a:t>, or the </a:t>
            </a:r>
            <a:r>
              <a:rPr lang="en-US" b="1" dirty="0"/>
              <a:t>wrong detector chamber</a:t>
            </a:r>
            <a:r>
              <a:rPr lang="en-US" dirty="0"/>
              <a:t> is activated, the exposure may terminate </a:t>
            </a:r>
            <a:r>
              <a:rPr lang="en-US" b="1" dirty="0"/>
              <a:t>too early</a:t>
            </a:r>
            <a:r>
              <a:rPr lang="en-US" dirty="0"/>
              <a:t> (underexposure) or </a:t>
            </a:r>
            <a:r>
              <a:rPr lang="en-US" b="1" dirty="0"/>
              <a:t>too late</a:t>
            </a:r>
            <a:r>
              <a:rPr lang="en-US" dirty="0"/>
              <a:t> (overexposure).</a:t>
            </a:r>
          </a:p>
          <a:p>
            <a:pPr>
              <a:buFont typeface="Arial" panose="020B0604020202020204" pitchFamily="34" charset="0"/>
              <a:buChar char="•"/>
            </a:pPr>
            <a:r>
              <a:rPr lang="en-US" b="1" dirty="0"/>
              <a:t>Improper collimation</a:t>
            </a:r>
            <a:r>
              <a:rPr lang="en-US" dirty="0"/>
              <a:t> can also mislead the AEC by including excess air or excluding key anatomy, altering the detected signal.</a:t>
            </a:r>
          </a:p>
          <a:p>
            <a:pPr>
              <a:buFont typeface="Arial" panose="020B0604020202020204" pitchFamily="34" charset="0"/>
              <a:buChar char="•"/>
            </a:pPr>
            <a:r>
              <a:rPr lang="en-US" dirty="0"/>
              <a:t>The </a:t>
            </a:r>
            <a:r>
              <a:rPr lang="en-US" b="1" dirty="0"/>
              <a:t>technologist</a:t>
            </a:r>
            <a:r>
              <a:rPr lang="en-US" dirty="0"/>
              <a:t> must ensure correct </a:t>
            </a:r>
            <a:r>
              <a:rPr lang="en-US" b="1" dirty="0"/>
              <a:t>positioning, detector selection, and field size</a:t>
            </a:r>
            <a:r>
              <a:rPr lang="en-US" dirty="0"/>
              <a:t> before activating AEC.</a:t>
            </a:r>
          </a:p>
          <a:p>
            <a:pPr>
              <a:buFont typeface="Arial" panose="020B0604020202020204" pitchFamily="34" charset="0"/>
              <a:buChar char="•"/>
            </a:pPr>
            <a:r>
              <a:rPr lang="en-US" dirty="0"/>
              <a:t>Professional skill and anatomical knowledge remain the foundation of high-quality imaging.</a:t>
            </a:r>
          </a:p>
        </p:txBody>
      </p:sp>
    </p:spTree>
    <p:extLst>
      <p:ext uri="{BB962C8B-B14F-4D97-AF65-F5344CB8AC3E}">
        <p14:creationId xmlns:p14="http://schemas.microsoft.com/office/powerpoint/2010/main" val="90090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6FD80E-B918-1102-AEC7-D41450754FF2}"/>
              </a:ext>
            </a:extLst>
          </p:cNvPr>
          <p:cNvSpPr txBox="1"/>
          <p:nvPr/>
        </p:nvSpPr>
        <p:spPr>
          <a:xfrm>
            <a:off x="389965" y="339874"/>
            <a:ext cx="11221570" cy="4801314"/>
          </a:xfrm>
          <a:prstGeom prst="rect">
            <a:avLst/>
          </a:prstGeom>
          <a:noFill/>
        </p:spPr>
        <p:txBody>
          <a:bodyPr wrap="square">
            <a:spAutoFit/>
          </a:bodyPr>
          <a:lstStyle/>
          <a:p>
            <a:pPr>
              <a:buNone/>
            </a:pPr>
            <a:r>
              <a:rPr lang="en-US" b="1" dirty="0"/>
              <a:t>Exposure Timing Controls</a:t>
            </a:r>
          </a:p>
          <a:p>
            <a:pPr>
              <a:buNone/>
            </a:pPr>
            <a:endParaRPr lang="en-US" b="1" dirty="0"/>
          </a:p>
          <a:p>
            <a:pPr>
              <a:buNone/>
            </a:pPr>
            <a:r>
              <a:rPr lang="en-US" b="1" dirty="0"/>
              <a:t>Definition:</a:t>
            </a:r>
            <a:br>
              <a:rPr lang="en-US" dirty="0"/>
            </a:br>
            <a:r>
              <a:rPr lang="en-US" dirty="0"/>
              <a:t>Exposure timing refers to the duration that the X-ray tube remains energized and emits radiation during an exposure. It is typically measured in </a:t>
            </a:r>
            <a:r>
              <a:rPr lang="en-US" b="1" dirty="0"/>
              <a:t>milliseconds (</a:t>
            </a:r>
            <a:r>
              <a:rPr lang="en-US" b="1" dirty="0" err="1"/>
              <a:t>ms</a:t>
            </a:r>
            <a:r>
              <a:rPr lang="en-US" b="1" dirty="0"/>
              <a:t>)</a:t>
            </a:r>
            <a:r>
              <a:rPr lang="en-US" dirty="0"/>
              <a:t> or </a:t>
            </a:r>
            <a:r>
              <a:rPr lang="en-US" b="1" dirty="0"/>
              <a:t>seconds (s)</a:t>
            </a:r>
            <a:r>
              <a:rPr lang="en-US" dirty="0"/>
              <a:t>.</a:t>
            </a:r>
          </a:p>
          <a:p>
            <a:pPr>
              <a:buNone/>
            </a:pPr>
            <a:endParaRPr lang="en-US" dirty="0"/>
          </a:p>
          <a:p>
            <a:pPr>
              <a:buNone/>
            </a:pPr>
            <a:r>
              <a:rPr lang="en-US" b="1" dirty="0"/>
              <a:t>Function:</a:t>
            </a:r>
            <a:br>
              <a:rPr lang="en-US" dirty="0"/>
            </a:br>
            <a:r>
              <a:rPr lang="en-US" dirty="0"/>
              <a:t>The exposure time, combined with the tube current (mA), determines the </a:t>
            </a:r>
            <a:r>
              <a:rPr lang="en-US" b="1" dirty="0"/>
              <a:t>total quantity of radiation</a:t>
            </a:r>
            <a:r>
              <a:rPr lang="en-US" dirty="0"/>
              <a:t> produced, expressed as </a:t>
            </a:r>
            <a:r>
              <a:rPr lang="en-US" b="1" dirty="0" err="1"/>
              <a:t>mAs</a:t>
            </a:r>
            <a:r>
              <a:rPr lang="en-US" b="1" dirty="0"/>
              <a:t> (milliamperes × seconds)</a:t>
            </a:r>
            <a:r>
              <a:rPr lang="en-US" dirty="0"/>
              <a:t>.</a:t>
            </a:r>
          </a:p>
          <a:p>
            <a:pPr>
              <a:buNone/>
            </a:pPr>
            <a:endParaRPr lang="en-US" dirty="0"/>
          </a:p>
          <a:p>
            <a:pPr>
              <a:buNone/>
            </a:pPr>
            <a:r>
              <a:rPr lang="en-US" b="1" dirty="0"/>
              <a:t>Key Effects:</a:t>
            </a:r>
            <a:endParaRPr lang="en-US" dirty="0"/>
          </a:p>
          <a:p>
            <a:pPr>
              <a:buFont typeface="Arial" panose="020B0604020202020204" pitchFamily="34" charset="0"/>
              <a:buChar char="•"/>
            </a:pPr>
            <a:r>
              <a:rPr lang="en-US" b="1" dirty="0"/>
              <a:t>Receptor Exposure:</a:t>
            </a:r>
            <a:r>
              <a:rPr lang="en-US" dirty="0"/>
              <a:t> Longer exposure time increases total photons reaching the image receptor.</a:t>
            </a:r>
          </a:p>
          <a:p>
            <a:pPr>
              <a:buFont typeface="Arial" panose="020B0604020202020204" pitchFamily="34" charset="0"/>
              <a:buChar char="•"/>
            </a:pPr>
            <a:r>
              <a:rPr lang="en-US" b="1" dirty="0"/>
              <a:t>Patient Dose:</a:t>
            </a:r>
            <a:r>
              <a:rPr lang="en-US" dirty="0"/>
              <a:t> Directly proportional to time—doubling the time doubles the dose if mA remains constant.</a:t>
            </a:r>
          </a:p>
          <a:p>
            <a:pPr>
              <a:buFont typeface="Arial" panose="020B0604020202020204" pitchFamily="34" charset="0"/>
              <a:buChar char="•"/>
            </a:pPr>
            <a:r>
              <a:rPr lang="en-US" b="1" dirty="0"/>
              <a:t>Image Sharpness:</a:t>
            </a:r>
            <a:r>
              <a:rPr lang="en-US" dirty="0"/>
              <a:t> Longer time increases the chance of </a:t>
            </a:r>
            <a:r>
              <a:rPr lang="en-US" b="1" dirty="0"/>
              <a:t>motion blur</a:t>
            </a:r>
            <a:r>
              <a:rPr lang="en-US" dirty="0"/>
              <a:t>, especially in mobile patients, chest, or abdomen studies.</a:t>
            </a:r>
          </a:p>
          <a:p>
            <a:pPr>
              <a:buFont typeface="Arial" panose="020B0604020202020204" pitchFamily="34" charset="0"/>
              <a:buChar char="•"/>
            </a:pPr>
            <a:r>
              <a:rPr lang="en-US" b="1" dirty="0"/>
              <a:t>Image Quality:</a:t>
            </a:r>
            <a:r>
              <a:rPr lang="en-US" dirty="0"/>
              <a:t> Proper timing balances adequate exposure with minimal motion. Even slight differences (e.g., 0.01–0.02 s) can affect diagnostic quality, particularly in fast-moving anatomy. </a:t>
            </a:r>
          </a:p>
        </p:txBody>
      </p:sp>
    </p:spTree>
    <p:extLst>
      <p:ext uri="{BB962C8B-B14F-4D97-AF65-F5344CB8AC3E}">
        <p14:creationId xmlns:p14="http://schemas.microsoft.com/office/powerpoint/2010/main" val="422707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close-up of a machine&#10;&#10;AI-generated content may be incorrect.">
            <a:extLst>
              <a:ext uri="{FF2B5EF4-FFF2-40B4-BE49-F238E27FC236}">
                <a16:creationId xmlns:a16="http://schemas.microsoft.com/office/drawing/2014/main" id="{3D27549E-DB5F-B978-8F65-C1392A2541B4}"/>
              </a:ext>
            </a:extLst>
          </p:cNvPr>
          <p:cNvPicPr>
            <a:picLocks noChangeAspect="1"/>
          </p:cNvPicPr>
          <p:nvPr/>
        </p:nvPicPr>
        <p:blipFill>
          <a:blip r:embed="rId2"/>
          <a:srcRect t="20509" r="2" b="20511"/>
          <a:stretch>
            <a:fillRect/>
          </a:stretch>
        </p:blipFill>
        <p:spPr>
          <a:xfrm>
            <a:off x="1903198" y="846200"/>
            <a:ext cx="5864638" cy="4979334"/>
          </a:xfrm>
          <a:prstGeom prst="rect">
            <a:avLst/>
          </a:prstGeom>
        </p:spPr>
      </p:pic>
      <p:sp>
        <p:nvSpPr>
          <p:cNvPr id="3" name="Oval 2">
            <a:extLst>
              <a:ext uri="{FF2B5EF4-FFF2-40B4-BE49-F238E27FC236}">
                <a16:creationId xmlns:a16="http://schemas.microsoft.com/office/drawing/2014/main" id="{7BC795A2-2E9A-F045-FDD3-625F6F4DFF8A}"/>
              </a:ext>
            </a:extLst>
          </p:cNvPr>
          <p:cNvSpPr/>
          <p:nvPr/>
        </p:nvSpPr>
        <p:spPr>
          <a:xfrm>
            <a:off x="4013948" y="3335867"/>
            <a:ext cx="679076" cy="6444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4" name="Oval 3">
            <a:extLst>
              <a:ext uri="{FF2B5EF4-FFF2-40B4-BE49-F238E27FC236}">
                <a16:creationId xmlns:a16="http://schemas.microsoft.com/office/drawing/2014/main" id="{5545E0AE-1265-8705-692C-C0056095C238}"/>
              </a:ext>
            </a:extLst>
          </p:cNvPr>
          <p:cNvSpPr/>
          <p:nvPr/>
        </p:nvSpPr>
        <p:spPr>
          <a:xfrm>
            <a:off x="5356412" y="3335867"/>
            <a:ext cx="679076" cy="6444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 name="Oval 4">
            <a:extLst>
              <a:ext uri="{FF2B5EF4-FFF2-40B4-BE49-F238E27FC236}">
                <a16:creationId xmlns:a16="http://schemas.microsoft.com/office/drawing/2014/main" id="{5C1059AC-D840-7B9C-E10D-35E04911772D}"/>
              </a:ext>
            </a:extLst>
          </p:cNvPr>
          <p:cNvSpPr/>
          <p:nvPr/>
        </p:nvSpPr>
        <p:spPr>
          <a:xfrm>
            <a:off x="4677336" y="3993293"/>
            <a:ext cx="679076" cy="6444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157394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e-radiography.net/ibase5/5_Equipment/slides/Equipment_aec_chambers_image.jpg">
            <a:extLst>
              <a:ext uri="{FF2B5EF4-FFF2-40B4-BE49-F238E27FC236}">
                <a16:creationId xmlns:a16="http://schemas.microsoft.com/office/drawing/2014/main" id="{E77DE932-63D5-B78C-977D-7BD087EB5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230406"/>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82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C:\Users\Jarek\Pictures\AEC\IMG_0321.JPG">
            <a:extLst>
              <a:ext uri="{FF2B5EF4-FFF2-40B4-BE49-F238E27FC236}">
                <a16:creationId xmlns:a16="http://schemas.microsoft.com/office/drawing/2014/main" id="{4A023B9A-AF73-FCEF-3700-23940C1BA4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5961" y="918546"/>
            <a:ext cx="6639112" cy="49793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511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79EF8E-2A09-B1F4-A06D-783E52F8F55A}"/>
              </a:ext>
            </a:extLst>
          </p:cNvPr>
          <p:cNvSpPr txBox="1"/>
          <p:nvPr/>
        </p:nvSpPr>
        <p:spPr>
          <a:xfrm>
            <a:off x="317687" y="397612"/>
            <a:ext cx="11751048" cy="923330"/>
          </a:xfrm>
          <a:prstGeom prst="rect">
            <a:avLst/>
          </a:prstGeom>
          <a:noFill/>
        </p:spPr>
        <p:txBody>
          <a:bodyPr wrap="square">
            <a:spAutoFit/>
          </a:bodyPr>
          <a:lstStyle/>
          <a:p>
            <a:pPr>
              <a:buNone/>
            </a:pPr>
            <a:r>
              <a:rPr lang="en-US" b="1" dirty="0"/>
              <a:t>Detector Selection</a:t>
            </a:r>
          </a:p>
          <a:p>
            <a:pPr>
              <a:buNone/>
            </a:pPr>
            <a:r>
              <a:rPr lang="en-US" dirty="0"/>
              <a:t>Most AEC units have three chambers (left, center, right). The technologist can activate any combination. The exposure is typically averaged, but the chamber receiving the most radiation has the greatest influence on termination.</a:t>
            </a:r>
          </a:p>
        </p:txBody>
      </p:sp>
      <p:pic>
        <p:nvPicPr>
          <p:cNvPr id="4" name="Picture 3">
            <a:extLst>
              <a:ext uri="{FF2B5EF4-FFF2-40B4-BE49-F238E27FC236}">
                <a16:creationId xmlns:a16="http://schemas.microsoft.com/office/drawing/2014/main" id="{6F88D73A-2F3C-444C-F791-7B75CE1A2DFF}"/>
              </a:ext>
            </a:extLst>
          </p:cNvPr>
          <p:cNvPicPr>
            <a:picLocks noChangeAspect="1"/>
          </p:cNvPicPr>
          <p:nvPr/>
        </p:nvPicPr>
        <p:blipFill>
          <a:blip r:embed="rId2"/>
          <a:stretch>
            <a:fillRect/>
          </a:stretch>
        </p:blipFill>
        <p:spPr>
          <a:xfrm>
            <a:off x="1696307" y="1546263"/>
            <a:ext cx="8403182" cy="4726790"/>
          </a:xfrm>
          <a:prstGeom prst="rect">
            <a:avLst/>
          </a:prstGeom>
        </p:spPr>
      </p:pic>
    </p:spTree>
    <p:extLst>
      <p:ext uri="{BB962C8B-B14F-4D97-AF65-F5344CB8AC3E}">
        <p14:creationId xmlns:p14="http://schemas.microsoft.com/office/powerpoint/2010/main" val="2718174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C:\Users\Jarek\Pictures\AEC\IMG_0330.JPG">
            <a:extLst>
              <a:ext uri="{FF2B5EF4-FFF2-40B4-BE49-F238E27FC236}">
                <a16:creationId xmlns:a16="http://schemas.microsoft.com/office/drawing/2014/main" id="{D782AC79-EEB9-0841-A89A-7E5DAD68C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3100"/>
          <a:stretch>
            <a:fillRect/>
          </a:stretch>
        </p:blipFill>
        <p:spPr bwMode="auto">
          <a:xfrm>
            <a:off x="1015508" y="918546"/>
            <a:ext cx="7640019" cy="49793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547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5C03C7DC-DB28-477B-705D-442CBD2B4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38250"/>
            <a:ext cx="42100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6AA8ACF7-CAE1-947E-FD08-D1124E03F352}"/>
              </a:ext>
            </a:extLst>
          </p:cNvPr>
          <p:cNvSpPr/>
          <p:nvPr/>
        </p:nvSpPr>
        <p:spPr>
          <a:xfrm>
            <a:off x="2754313" y="2843213"/>
            <a:ext cx="609600" cy="533400"/>
          </a:xfrm>
          <a:prstGeom prst="rect">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744E6591-F4B9-F99B-F997-73A39ED78823}"/>
              </a:ext>
            </a:extLst>
          </p:cNvPr>
          <p:cNvSpPr/>
          <p:nvPr/>
        </p:nvSpPr>
        <p:spPr>
          <a:xfrm>
            <a:off x="5334000" y="2906713"/>
            <a:ext cx="609600" cy="533400"/>
          </a:xfrm>
          <a:prstGeom prst="rect">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773" name="Picture 2">
            <a:extLst>
              <a:ext uri="{FF2B5EF4-FFF2-40B4-BE49-F238E27FC236}">
                <a16:creationId xmlns:a16="http://schemas.microsoft.com/office/drawing/2014/main" id="{0AD186EA-7492-6BA1-9760-F8EAD5057C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8638" y="1295400"/>
            <a:ext cx="2946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C167CB50-2881-E3FC-5AFA-A8B24D104A22}"/>
              </a:ext>
            </a:extLst>
          </p:cNvPr>
          <p:cNvSpPr/>
          <p:nvPr/>
        </p:nvSpPr>
        <p:spPr>
          <a:xfrm>
            <a:off x="8534400" y="4572000"/>
            <a:ext cx="76200" cy="762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9" name="Rectangle 4915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61" name="Freeform: Shape 4916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63" name="Rectangle 4916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5" name="Rectangle 4916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7" name="Freeform: Shape 4916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169" name="Isosceles Triangle 4916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4" name="Picture 2" descr="A person lying on a table&#10;&#10;AI-generated content may be incorrect.">
            <a:extLst>
              <a:ext uri="{FF2B5EF4-FFF2-40B4-BE49-F238E27FC236}">
                <a16:creationId xmlns:a16="http://schemas.microsoft.com/office/drawing/2014/main" id="{B7D49458-7A06-750D-F175-DD845C0D21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3570" y="643467"/>
            <a:ext cx="8044859" cy="55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71" name="Isosceles Triangle 4917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2" name="Group 1">
            <a:extLst>
              <a:ext uri="{FF2B5EF4-FFF2-40B4-BE49-F238E27FC236}">
                <a16:creationId xmlns:a16="http://schemas.microsoft.com/office/drawing/2014/main" id="{F86E230E-9465-4E41-3C55-847A0938502F}"/>
              </a:ext>
            </a:extLst>
          </p:cNvPr>
          <p:cNvGrpSpPr>
            <a:grpSpLocks/>
          </p:cNvGrpSpPr>
          <p:nvPr/>
        </p:nvGrpSpPr>
        <p:grpSpPr bwMode="auto">
          <a:xfrm>
            <a:off x="6934200" y="1371600"/>
            <a:ext cx="2871788" cy="4419600"/>
            <a:chOff x="5410200" y="1371600"/>
            <a:chExt cx="2871787" cy="4419600"/>
          </a:xfrm>
        </p:grpSpPr>
        <p:pic>
          <p:nvPicPr>
            <p:cNvPr id="37893" name="Picture 3">
              <a:extLst>
                <a:ext uri="{FF2B5EF4-FFF2-40B4-BE49-F238E27FC236}">
                  <a16:creationId xmlns:a16="http://schemas.microsoft.com/office/drawing/2014/main" id="{A70C7340-8979-23DC-115F-E10212551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287178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4">
              <a:extLst>
                <a:ext uri="{FF2B5EF4-FFF2-40B4-BE49-F238E27FC236}">
                  <a16:creationId xmlns:a16="http://schemas.microsoft.com/office/drawing/2014/main" id="{A3C55922-6ABB-5B79-EF4A-87E461545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648200"/>
              <a:ext cx="103187"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a:extLst>
              <a:ext uri="{FF2B5EF4-FFF2-40B4-BE49-F238E27FC236}">
                <a16:creationId xmlns:a16="http://schemas.microsoft.com/office/drawing/2014/main" id="{699F8698-C186-30C2-EB83-ADC20BB20A01}"/>
              </a:ext>
            </a:extLst>
          </p:cNvPr>
          <p:cNvPicPr>
            <a:picLocks noChangeAspect="1"/>
          </p:cNvPicPr>
          <p:nvPr/>
        </p:nvPicPr>
        <p:blipFill>
          <a:blip r:embed="rId4"/>
          <a:stretch>
            <a:fillRect/>
          </a:stretch>
        </p:blipFill>
        <p:spPr>
          <a:xfrm>
            <a:off x="493898" y="199741"/>
            <a:ext cx="6019524" cy="6019524"/>
          </a:xfrm>
          <a:prstGeom prst="rect">
            <a:avLst/>
          </a:prstGeom>
        </p:spPr>
      </p:pic>
      <p:pic>
        <p:nvPicPr>
          <p:cNvPr id="3" name="Picture 4">
            <a:extLst>
              <a:ext uri="{FF2B5EF4-FFF2-40B4-BE49-F238E27FC236}">
                <a16:creationId xmlns:a16="http://schemas.microsoft.com/office/drawing/2014/main" id="{32140674-206F-C246-507D-3CBA0C2275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113" y="2929308"/>
            <a:ext cx="63341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extLst>
              <a:ext uri="{FF2B5EF4-FFF2-40B4-BE49-F238E27FC236}">
                <a16:creationId xmlns:a16="http://schemas.microsoft.com/office/drawing/2014/main" id="{3CAB9A8B-D9EF-CC54-6132-34CCFE1273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260" y="2929309"/>
            <a:ext cx="63341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5CB09-1CF4-C415-DCFE-D4993A3FCC3F}"/>
            </a:ext>
          </a:extLst>
        </p:cNvPr>
        <p:cNvGrpSpPr/>
        <p:nvPr/>
      </p:nvGrpSpPr>
      <p:grpSpPr>
        <a:xfrm>
          <a:off x="0" y="0"/>
          <a:ext cx="0" cy="0"/>
          <a:chOff x="0" y="0"/>
          <a:chExt cx="0" cy="0"/>
        </a:xfrm>
      </p:grpSpPr>
      <p:grpSp>
        <p:nvGrpSpPr>
          <p:cNvPr id="37892" name="Group 1">
            <a:extLst>
              <a:ext uri="{FF2B5EF4-FFF2-40B4-BE49-F238E27FC236}">
                <a16:creationId xmlns:a16="http://schemas.microsoft.com/office/drawing/2014/main" id="{F622CC09-D230-997B-DAC3-C7807A4D3B75}"/>
              </a:ext>
            </a:extLst>
          </p:cNvPr>
          <p:cNvGrpSpPr>
            <a:grpSpLocks/>
          </p:cNvGrpSpPr>
          <p:nvPr/>
        </p:nvGrpSpPr>
        <p:grpSpPr bwMode="auto">
          <a:xfrm>
            <a:off x="6934200" y="1371600"/>
            <a:ext cx="2871788" cy="4419600"/>
            <a:chOff x="5410200" y="1371600"/>
            <a:chExt cx="2871787" cy="4419600"/>
          </a:xfrm>
        </p:grpSpPr>
        <p:pic>
          <p:nvPicPr>
            <p:cNvPr id="37893" name="Picture 3">
              <a:extLst>
                <a:ext uri="{FF2B5EF4-FFF2-40B4-BE49-F238E27FC236}">
                  <a16:creationId xmlns:a16="http://schemas.microsoft.com/office/drawing/2014/main" id="{7B865892-857E-E2E6-FF34-B967BB9BE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287178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4">
              <a:extLst>
                <a:ext uri="{FF2B5EF4-FFF2-40B4-BE49-F238E27FC236}">
                  <a16:creationId xmlns:a16="http://schemas.microsoft.com/office/drawing/2014/main" id="{99394949-365B-4239-ED23-5939CE859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648200"/>
              <a:ext cx="103187"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42" name="Picture 2" descr="Normal knee x-rays | Radiology Case | Radiopaedia.org">
            <a:extLst>
              <a:ext uri="{FF2B5EF4-FFF2-40B4-BE49-F238E27FC236}">
                <a16:creationId xmlns:a16="http://schemas.microsoft.com/office/drawing/2014/main" id="{E9AA791E-1FA1-0272-0B6C-B2DFBD929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24" y="240366"/>
            <a:ext cx="4143375" cy="60007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B97B51E5-51A4-8126-79E9-E867BCFB47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6737" y="2960547"/>
            <a:ext cx="63341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274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121E7-3EDC-C294-104B-CB4ECF32EE91}"/>
            </a:ext>
          </a:extLst>
        </p:cNvPr>
        <p:cNvGrpSpPr/>
        <p:nvPr/>
      </p:nvGrpSpPr>
      <p:grpSpPr>
        <a:xfrm>
          <a:off x="0" y="0"/>
          <a:ext cx="0" cy="0"/>
          <a:chOff x="0" y="0"/>
          <a:chExt cx="0" cy="0"/>
        </a:xfrm>
      </p:grpSpPr>
      <p:grpSp>
        <p:nvGrpSpPr>
          <p:cNvPr id="37892" name="Group 1">
            <a:extLst>
              <a:ext uri="{FF2B5EF4-FFF2-40B4-BE49-F238E27FC236}">
                <a16:creationId xmlns:a16="http://schemas.microsoft.com/office/drawing/2014/main" id="{2C52B19D-38A9-3260-897F-653E7816D6CC}"/>
              </a:ext>
            </a:extLst>
          </p:cNvPr>
          <p:cNvGrpSpPr>
            <a:grpSpLocks/>
          </p:cNvGrpSpPr>
          <p:nvPr/>
        </p:nvGrpSpPr>
        <p:grpSpPr bwMode="auto">
          <a:xfrm>
            <a:off x="6934200" y="1371600"/>
            <a:ext cx="2871788" cy="4419600"/>
            <a:chOff x="5410200" y="1371600"/>
            <a:chExt cx="2871787" cy="4419600"/>
          </a:xfrm>
        </p:grpSpPr>
        <p:pic>
          <p:nvPicPr>
            <p:cNvPr id="37893" name="Picture 3">
              <a:extLst>
                <a:ext uri="{FF2B5EF4-FFF2-40B4-BE49-F238E27FC236}">
                  <a16:creationId xmlns:a16="http://schemas.microsoft.com/office/drawing/2014/main" id="{49B2B241-7BBF-F2E1-2695-0220202B5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287178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4">
              <a:extLst>
                <a:ext uri="{FF2B5EF4-FFF2-40B4-BE49-F238E27FC236}">
                  <a16:creationId xmlns:a16="http://schemas.microsoft.com/office/drawing/2014/main" id="{17D85BD1-8135-ADE8-AA72-AB54289DF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648200"/>
              <a:ext cx="103187"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580" name="Picture 4" descr="Shoulder series | Radiology Reference Article | Radiopaedia.org">
            <a:extLst>
              <a:ext uri="{FF2B5EF4-FFF2-40B4-BE49-F238E27FC236}">
                <a16:creationId xmlns:a16="http://schemas.microsoft.com/office/drawing/2014/main" id="{67412D8A-00F4-6A6B-91FB-FC3B933E0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49" y="489137"/>
            <a:ext cx="6000750" cy="6000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ECF91D15-A351-1357-1091-076965F5F6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599" y="2868613"/>
            <a:ext cx="63341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63ECB176-1096-637D-0A8F-1C6153F15D8D}"/>
              </a:ext>
            </a:extLst>
          </p:cNvPr>
          <p:cNvSpPr txBox="1"/>
          <p:nvPr/>
        </p:nvSpPr>
        <p:spPr>
          <a:xfrm>
            <a:off x="5385548" y="2917965"/>
            <a:ext cx="463923" cy="707886"/>
          </a:xfrm>
          <a:prstGeom prst="rect">
            <a:avLst/>
          </a:prstGeom>
          <a:noFill/>
        </p:spPr>
        <p:txBody>
          <a:bodyPr wrap="square" rtlCol="0">
            <a:spAutoFit/>
          </a:bodyPr>
          <a:lstStyle/>
          <a:p>
            <a:r>
              <a:rPr lang="en-US" sz="4000" dirty="0">
                <a:solidFill>
                  <a:srgbClr val="FF0000"/>
                </a:solidFill>
              </a:rPr>
              <a:t>?</a:t>
            </a:r>
          </a:p>
        </p:txBody>
      </p:sp>
    </p:spTree>
    <p:extLst>
      <p:ext uri="{BB962C8B-B14F-4D97-AF65-F5344CB8AC3E}">
        <p14:creationId xmlns:p14="http://schemas.microsoft.com/office/powerpoint/2010/main" val="27489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E81746-EE95-12FE-0B7F-1E13FFFE4CDF}"/>
              </a:ext>
            </a:extLst>
          </p:cNvPr>
          <p:cNvSpPr txBox="1"/>
          <p:nvPr/>
        </p:nvSpPr>
        <p:spPr>
          <a:xfrm>
            <a:off x="719418" y="478374"/>
            <a:ext cx="11019864" cy="4247317"/>
          </a:xfrm>
          <a:prstGeom prst="rect">
            <a:avLst/>
          </a:prstGeom>
          <a:noFill/>
        </p:spPr>
        <p:txBody>
          <a:bodyPr wrap="square">
            <a:spAutoFit/>
          </a:bodyPr>
          <a:lstStyle/>
          <a:p>
            <a:pPr>
              <a:buNone/>
            </a:pPr>
            <a:r>
              <a:rPr lang="en-US" b="1" dirty="0"/>
              <a:t>Radiographer’s Role in Exposure Timing</a:t>
            </a:r>
          </a:p>
          <a:p>
            <a:pPr>
              <a:buNone/>
            </a:pPr>
            <a:endParaRPr lang="en-US" b="1" dirty="0"/>
          </a:p>
          <a:p>
            <a:pPr>
              <a:buNone/>
            </a:pPr>
            <a:r>
              <a:rPr lang="en-US" b="1" dirty="0"/>
              <a:t>Overview:</a:t>
            </a:r>
            <a:br>
              <a:rPr lang="en-US" dirty="0"/>
            </a:br>
            <a:r>
              <a:rPr lang="en-US" dirty="0"/>
              <a:t>The </a:t>
            </a:r>
            <a:r>
              <a:rPr lang="en-US" b="1" dirty="0"/>
              <a:t>radiographer </a:t>
            </a:r>
            <a:r>
              <a:rPr lang="en-US" dirty="0"/>
              <a:t>is responsible for initiating the X-ray exposure, but the timing circuit precisely controls how long the X-ray tube remains energized. Once the preset exposure time is reached, the circuit automatically terminates the exposure, regardless of whether the technologist continues to press the switch.</a:t>
            </a:r>
          </a:p>
          <a:p>
            <a:pPr>
              <a:buNone/>
            </a:pPr>
            <a:endParaRPr lang="en-US" dirty="0"/>
          </a:p>
          <a:p>
            <a:pPr>
              <a:buNone/>
            </a:pPr>
            <a:r>
              <a:rPr lang="en-US" b="1" dirty="0"/>
              <a:t>Key Points:</a:t>
            </a:r>
            <a:endParaRPr lang="en-US" dirty="0"/>
          </a:p>
          <a:p>
            <a:pPr>
              <a:buFont typeface="Arial" panose="020B0604020202020204" pitchFamily="34" charset="0"/>
              <a:buChar char="•"/>
            </a:pPr>
            <a:r>
              <a:rPr lang="en-US" dirty="0"/>
              <a:t>The </a:t>
            </a:r>
            <a:r>
              <a:rPr lang="en-US" b="1" dirty="0"/>
              <a:t>exposure switch</a:t>
            </a:r>
            <a:r>
              <a:rPr lang="en-US" dirty="0"/>
              <a:t> must be held down for the duration of the exposure.</a:t>
            </a:r>
          </a:p>
          <a:p>
            <a:pPr>
              <a:buFont typeface="Arial" panose="020B0604020202020204" pitchFamily="34" charset="0"/>
              <a:buChar char="•"/>
            </a:pPr>
            <a:r>
              <a:rPr lang="en-US" dirty="0"/>
              <a:t>If released </a:t>
            </a:r>
            <a:r>
              <a:rPr lang="en-US" b="1" dirty="0"/>
              <a:t>before</a:t>
            </a:r>
            <a:r>
              <a:rPr lang="en-US" dirty="0"/>
              <a:t> the preset time, the system </a:t>
            </a:r>
            <a:r>
              <a:rPr lang="en-US" b="1" dirty="0"/>
              <a:t>instantly terminates</a:t>
            </a:r>
            <a:r>
              <a:rPr lang="en-US" dirty="0"/>
              <a:t> the exposure.</a:t>
            </a:r>
          </a:p>
          <a:p>
            <a:pPr>
              <a:buFont typeface="Arial" panose="020B0604020202020204" pitchFamily="34" charset="0"/>
              <a:buChar char="•"/>
            </a:pPr>
            <a:r>
              <a:rPr lang="en-US" dirty="0"/>
              <a:t>This automatic cutoff prevents continuous radiation emission and </a:t>
            </a:r>
            <a:r>
              <a:rPr lang="en-US" b="1" dirty="0"/>
              <a:t>protects the patient</a:t>
            </a:r>
            <a:r>
              <a:rPr lang="en-US" dirty="0"/>
              <a:t> from unnecessary dose.</a:t>
            </a:r>
          </a:p>
          <a:p>
            <a:pPr>
              <a:buFont typeface="Arial" panose="020B0604020202020204" pitchFamily="34" charset="0"/>
              <a:buChar char="•"/>
            </a:pPr>
            <a:r>
              <a:rPr lang="en-US" dirty="0"/>
              <a:t>It also </a:t>
            </a:r>
            <a:r>
              <a:rPr lang="en-US" b="1" dirty="0"/>
              <a:t>protects the x-ray tube</a:t>
            </a:r>
            <a:r>
              <a:rPr lang="en-US" dirty="0"/>
              <a:t> from overheating and excessive wear.</a:t>
            </a:r>
          </a:p>
          <a:p>
            <a:pPr>
              <a:buFont typeface="Arial" panose="020B0604020202020204" pitchFamily="34" charset="0"/>
              <a:buChar char="•"/>
            </a:pPr>
            <a:r>
              <a:rPr lang="en-US" dirty="0"/>
              <a:t>Modern systems include </a:t>
            </a:r>
            <a:r>
              <a:rPr lang="en-US" b="1" dirty="0"/>
              <a:t>backup timers and fail-safe mechanisms</a:t>
            </a:r>
            <a:r>
              <a:rPr lang="en-US" dirty="0"/>
              <a:t> that stop the exposure even in case of a timing malfunction.</a:t>
            </a:r>
          </a:p>
        </p:txBody>
      </p:sp>
    </p:spTree>
    <p:extLst>
      <p:ext uri="{BB962C8B-B14F-4D97-AF65-F5344CB8AC3E}">
        <p14:creationId xmlns:p14="http://schemas.microsoft.com/office/powerpoint/2010/main" val="3484088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1172F-DA2E-A62C-D303-67F1C1678F95}"/>
            </a:ext>
          </a:extLst>
        </p:cNvPr>
        <p:cNvGrpSpPr/>
        <p:nvPr/>
      </p:nvGrpSpPr>
      <p:grpSpPr>
        <a:xfrm>
          <a:off x="0" y="0"/>
          <a:ext cx="0" cy="0"/>
          <a:chOff x="0" y="0"/>
          <a:chExt cx="0" cy="0"/>
        </a:xfrm>
      </p:grpSpPr>
      <p:grpSp>
        <p:nvGrpSpPr>
          <p:cNvPr id="37892" name="Group 1">
            <a:extLst>
              <a:ext uri="{FF2B5EF4-FFF2-40B4-BE49-F238E27FC236}">
                <a16:creationId xmlns:a16="http://schemas.microsoft.com/office/drawing/2014/main" id="{1FC227F0-7637-8615-E382-F5961FB63791}"/>
              </a:ext>
            </a:extLst>
          </p:cNvPr>
          <p:cNvGrpSpPr>
            <a:grpSpLocks/>
          </p:cNvGrpSpPr>
          <p:nvPr/>
        </p:nvGrpSpPr>
        <p:grpSpPr bwMode="auto">
          <a:xfrm>
            <a:off x="6934200" y="1371600"/>
            <a:ext cx="2871788" cy="4419600"/>
            <a:chOff x="5410200" y="1371600"/>
            <a:chExt cx="2871787" cy="4419600"/>
          </a:xfrm>
        </p:grpSpPr>
        <p:pic>
          <p:nvPicPr>
            <p:cNvPr id="37893" name="Picture 3">
              <a:extLst>
                <a:ext uri="{FF2B5EF4-FFF2-40B4-BE49-F238E27FC236}">
                  <a16:creationId xmlns:a16="http://schemas.microsoft.com/office/drawing/2014/main" id="{4DE14778-BEEF-A0BD-3C67-971D2FF96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287178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4">
              <a:extLst>
                <a:ext uri="{FF2B5EF4-FFF2-40B4-BE49-F238E27FC236}">
                  <a16:creationId xmlns:a16="http://schemas.microsoft.com/office/drawing/2014/main" id="{562C740D-2917-5204-AFA3-E2A99F46F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648200"/>
              <a:ext cx="103187"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578" name="Picture 2" descr="Parietal foramina | Radiology Case | Radiopaedia.org">
            <a:extLst>
              <a:ext uri="{FF2B5EF4-FFF2-40B4-BE49-F238E27FC236}">
                <a16:creationId xmlns:a16="http://schemas.microsoft.com/office/drawing/2014/main" id="{AAC208CF-18E5-67DC-2E92-B655B9C1F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976" y="423581"/>
            <a:ext cx="3933825" cy="6000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3D6BA34-ED0E-27DE-862A-0D1610A00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4181" y="3021013"/>
            <a:ext cx="63341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582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6E812DB3-E882-C91A-F752-6FD575CBD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068388"/>
            <a:ext cx="5413375" cy="403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a:extLst>
              <a:ext uri="{FF2B5EF4-FFF2-40B4-BE49-F238E27FC236}">
                <a16:creationId xmlns:a16="http://schemas.microsoft.com/office/drawing/2014/main" id="{13D743F6-1AD1-9C16-0BF8-BC7C38B31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2209800"/>
            <a:ext cx="63341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a:extLst>
              <a:ext uri="{FF2B5EF4-FFF2-40B4-BE49-F238E27FC236}">
                <a16:creationId xmlns:a16="http://schemas.microsoft.com/office/drawing/2014/main" id="{06F5F50D-3278-C49F-2C51-F4C97956F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276" y="2205039"/>
            <a:ext cx="63341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a:extLst>
              <a:ext uri="{FF2B5EF4-FFF2-40B4-BE49-F238E27FC236}">
                <a16:creationId xmlns:a16="http://schemas.microsoft.com/office/drawing/2014/main" id="{990CFA92-2106-1E51-316C-7BF054CF8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1068388"/>
            <a:ext cx="295116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6">
            <a:extLst>
              <a:ext uri="{FF2B5EF4-FFF2-40B4-BE49-F238E27FC236}">
                <a16:creationId xmlns:a16="http://schemas.microsoft.com/office/drawing/2014/main" id="{594FBE03-85E4-2E72-6764-0CC032BBDA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6689" y="3833814"/>
            <a:ext cx="103187"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6">
            <a:extLst>
              <a:ext uri="{FF2B5EF4-FFF2-40B4-BE49-F238E27FC236}">
                <a16:creationId xmlns:a16="http://schemas.microsoft.com/office/drawing/2014/main" id="{B5B865E9-9C2B-35F4-F456-B57444739C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1450" y="4800600"/>
            <a:ext cx="103188"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a:extLst>
              <a:ext uri="{FF2B5EF4-FFF2-40B4-BE49-F238E27FC236}">
                <a16:creationId xmlns:a16="http://schemas.microsoft.com/office/drawing/2014/main" id="{E5D080B5-3AB6-DBEC-B1EC-FB0396248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448" y="3086894"/>
            <a:ext cx="63341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a:extLst>
              <a:ext uri="{FF2B5EF4-FFF2-40B4-BE49-F238E27FC236}">
                <a16:creationId xmlns:a16="http://schemas.microsoft.com/office/drawing/2014/main" id="{771E639A-B3F0-5072-022D-B1E908F4A0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6689" y="4317207"/>
            <a:ext cx="103187"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9E2AB8E3-CE35-946A-7060-0B4EECE02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1" y="762000"/>
            <a:ext cx="386556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a:extLst>
              <a:ext uri="{FF2B5EF4-FFF2-40B4-BE49-F238E27FC236}">
                <a16:creationId xmlns:a16="http://schemas.microsoft.com/office/drawing/2014/main" id="{CF0A5F5C-EB9A-7351-B10C-9F4D523F8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1395414"/>
            <a:ext cx="63500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a:extLst>
              <a:ext uri="{FF2B5EF4-FFF2-40B4-BE49-F238E27FC236}">
                <a16:creationId xmlns:a16="http://schemas.microsoft.com/office/drawing/2014/main" id="{637ECC93-14A9-3095-465F-36FB2790A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1358900"/>
            <a:ext cx="63341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a:extLst>
              <a:ext uri="{FF2B5EF4-FFF2-40B4-BE49-F238E27FC236}">
                <a16:creationId xmlns:a16="http://schemas.microsoft.com/office/drawing/2014/main" id="{EB40E601-7D87-1265-0441-5D728BB23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2743200"/>
            <a:ext cx="63341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6">
            <a:extLst>
              <a:ext uri="{FF2B5EF4-FFF2-40B4-BE49-F238E27FC236}">
                <a16:creationId xmlns:a16="http://schemas.microsoft.com/office/drawing/2014/main" id="{CCA4DC1D-9292-3F6A-0CD6-CE911BB88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1" y="884238"/>
            <a:ext cx="287496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3" name="Picture 6">
            <a:extLst>
              <a:ext uri="{FF2B5EF4-FFF2-40B4-BE49-F238E27FC236}">
                <a16:creationId xmlns:a16="http://schemas.microsoft.com/office/drawing/2014/main" id="{E4A44367-75AF-D041-7A5B-96CC51A3D1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3657600"/>
            <a:ext cx="103188"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4" name="Picture 7">
            <a:extLst>
              <a:ext uri="{FF2B5EF4-FFF2-40B4-BE49-F238E27FC236}">
                <a16:creationId xmlns:a16="http://schemas.microsoft.com/office/drawing/2014/main" id="{0D2DDDC7-7DC0-9CD8-051A-CB3B4091ED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4152900"/>
            <a:ext cx="103187"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5" name="Picture 8">
            <a:extLst>
              <a:ext uri="{FF2B5EF4-FFF2-40B4-BE49-F238E27FC236}">
                <a16:creationId xmlns:a16="http://schemas.microsoft.com/office/drawing/2014/main" id="{C1940304-2A13-8861-3CE2-46950E28B5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5200" y="4648200"/>
            <a:ext cx="103188"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6" name="Picture 9">
            <a:extLst>
              <a:ext uri="{FF2B5EF4-FFF2-40B4-BE49-F238E27FC236}">
                <a16:creationId xmlns:a16="http://schemas.microsoft.com/office/drawing/2014/main" id="{B697958D-1569-3096-B240-A30882A101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4629150"/>
            <a:ext cx="103188"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7" name="Picture 10">
            <a:extLst>
              <a:ext uri="{FF2B5EF4-FFF2-40B4-BE49-F238E27FC236}">
                <a16:creationId xmlns:a16="http://schemas.microsoft.com/office/drawing/2014/main" id="{D7884D8C-FF4D-C04C-3E89-7A44EF32038C}"/>
              </a:ext>
            </a:extLst>
          </p:cNvPr>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8001000" y="3657600"/>
            <a:ext cx="103188"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29642E8D-77C4-91E0-8B83-62AFD0EB2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66800"/>
            <a:ext cx="5105400" cy="430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a:extLst>
              <a:ext uri="{FF2B5EF4-FFF2-40B4-BE49-F238E27FC236}">
                <a16:creationId xmlns:a16="http://schemas.microsoft.com/office/drawing/2014/main" id="{176B22CF-1D6A-2DDC-82C9-4C364DBC0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066800"/>
            <a:ext cx="287178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3">
            <a:extLst>
              <a:ext uri="{FF2B5EF4-FFF2-40B4-BE49-F238E27FC236}">
                <a16:creationId xmlns:a16="http://schemas.microsoft.com/office/drawing/2014/main" id="{AFE83A92-14BD-AB7F-0337-F1728433A3C8}"/>
              </a:ext>
            </a:extLst>
          </p:cNvPr>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8450264" y="3860800"/>
            <a:ext cx="103187"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4">
            <a:extLst>
              <a:ext uri="{FF2B5EF4-FFF2-40B4-BE49-F238E27FC236}">
                <a16:creationId xmlns:a16="http://schemas.microsoft.com/office/drawing/2014/main" id="{EFBF26C5-B119-66AE-85C2-3B29FBACA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3860800"/>
            <a:ext cx="103188"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5">
            <a:extLst>
              <a:ext uri="{FF2B5EF4-FFF2-40B4-BE49-F238E27FC236}">
                <a16:creationId xmlns:a16="http://schemas.microsoft.com/office/drawing/2014/main" id="{21E96E6F-3629-6464-220C-AF53D96A6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2400" y="4800600"/>
            <a:ext cx="103188"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4">
            <a:extLst>
              <a:ext uri="{FF2B5EF4-FFF2-40B4-BE49-F238E27FC236}">
                <a16:creationId xmlns:a16="http://schemas.microsoft.com/office/drawing/2014/main" id="{7E7A154B-F4E7-D146-6757-9C01E44AAC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1" y="2432050"/>
            <a:ext cx="63341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4">
            <a:extLst>
              <a:ext uri="{FF2B5EF4-FFF2-40B4-BE49-F238E27FC236}">
                <a16:creationId xmlns:a16="http://schemas.microsoft.com/office/drawing/2014/main" id="{D855D304-14D4-EA2B-DACD-E08EFD71F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813" y="2432050"/>
            <a:ext cx="633412"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9" name="Picture 5">
            <a:extLst>
              <a:ext uri="{FF2B5EF4-FFF2-40B4-BE49-F238E27FC236}">
                <a16:creationId xmlns:a16="http://schemas.microsoft.com/office/drawing/2014/main" id="{C6BB13C2-6B6D-2693-646E-E7CB545492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2014" y="4794250"/>
            <a:ext cx="103187"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D8DA8534-8F1B-8240-7412-5D200186F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264" y="1400175"/>
            <a:ext cx="287178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a:extLst>
              <a:ext uri="{FF2B5EF4-FFF2-40B4-BE49-F238E27FC236}">
                <a16:creationId xmlns:a16="http://schemas.microsoft.com/office/drawing/2014/main" id="{AF92F338-D493-C9FD-BE24-454550200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971551"/>
            <a:ext cx="4035425" cy="49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a:extLst>
              <a:ext uri="{FF2B5EF4-FFF2-40B4-BE49-F238E27FC236}">
                <a16:creationId xmlns:a16="http://schemas.microsoft.com/office/drawing/2014/main" id="{506397E9-A067-9618-4A92-8E3E17270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049589"/>
            <a:ext cx="6286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4">
            <a:extLst>
              <a:ext uri="{FF2B5EF4-FFF2-40B4-BE49-F238E27FC236}">
                <a16:creationId xmlns:a16="http://schemas.microsoft.com/office/drawing/2014/main" id="{8F79FC72-5298-C449-613A-F40F257E2E2C}"/>
              </a:ext>
            </a:extLst>
          </p:cNvPr>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8378825" y="4191000"/>
            <a:ext cx="103188"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5">
            <a:extLst>
              <a:ext uri="{FF2B5EF4-FFF2-40B4-BE49-F238E27FC236}">
                <a16:creationId xmlns:a16="http://schemas.microsoft.com/office/drawing/2014/main" id="{8FDEF671-17CB-5156-00FC-F876E794D7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4" y="5181600"/>
            <a:ext cx="103187"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D8D8F2A-2AC4-FCBE-848F-B2405ED414F9}"/>
              </a:ext>
            </a:extLst>
          </p:cNvPr>
          <p:cNvPicPr>
            <a:picLocks noChangeAspect="1"/>
          </p:cNvPicPr>
          <p:nvPr/>
        </p:nvPicPr>
        <p:blipFill>
          <a:blip r:embed="rId2"/>
          <a:stretch>
            <a:fillRect/>
          </a:stretch>
        </p:blipFill>
        <p:spPr>
          <a:xfrm>
            <a:off x="2357030" y="643467"/>
            <a:ext cx="7477940"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007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2833B19-50B8-C18C-020C-937B36DECCBE}"/>
              </a:ext>
            </a:extLst>
          </p:cNvPr>
          <p:cNvPicPr>
            <a:picLocks noChangeAspect="1"/>
          </p:cNvPicPr>
          <p:nvPr/>
        </p:nvPicPr>
        <p:blipFill>
          <a:blip r:embed="rId2"/>
          <a:stretch>
            <a:fillRect/>
          </a:stretch>
        </p:blipFill>
        <p:spPr>
          <a:xfrm>
            <a:off x="818279" y="1131844"/>
            <a:ext cx="9233534" cy="3924251"/>
          </a:xfrm>
          <a:prstGeom prst="rect">
            <a:avLst/>
          </a:prstGeom>
          <a:ln>
            <a:noFill/>
          </a:ln>
        </p:spPr>
      </p:pic>
    </p:spTree>
    <p:extLst>
      <p:ext uri="{BB962C8B-B14F-4D97-AF65-F5344CB8AC3E}">
        <p14:creationId xmlns:p14="http://schemas.microsoft.com/office/powerpoint/2010/main" val="3144053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66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15632B-3AF8-EC9C-BA08-5B14E3ED5E54}"/>
              </a:ext>
            </a:extLst>
          </p:cNvPr>
          <p:cNvSpPr txBox="1"/>
          <p:nvPr/>
        </p:nvSpPr>
        <p:spPr>
          <a:xfrm>
            <a:off x="215153" y="62875"/>
            <a:ext cx="11591365" cy="5078313"/>
          </a:xfrm>
          <a:prstGeom prst="rect">
            <a:avLst/>
          </a:prstGeom>
          <a:noFill/>
        </p:spPr>
        <p:txBody>
          <a:bodyPr wrap="square">
            <a:spAutoFit/>
          </a:bodyPr>
          <a:lstStyle/>
          <a:p>
            <a:pPr>
              <a:buNone/>
            </a:pPr>
            <a:r>
              <a:rPr lang="en-US" b="1" dirty="0"/>
              <a:t>The Guard Timer</a:t>
            </a:r>
          </a:p>
          <a:p>
            <a:pPr>
              <a:buNone/>
            </a:pPr>
            <a:endParaRPr lang="en-US" b="1" dirty="0"/>
          </a:p>
          <a:p>
            <a:pPr>
              <a:buNone/>
            </a:pPr>
            <a:r>
              <a:rPr lang="en-US" b="1" dirty="0"/>
              <a:t>Definition:</a:t>
            </a:r>
            <a:br>
              <a:rPr lang="en-US" dirty="0"/>
            </a:br>
            <a:r>
              <a:rPr lang="en-US" dirty="0"/>
              <a:t>The </a:t>
            </a:r>
            <a:r>
              <a:rPr lang="en-US" b="1" dirty="0"/>
              <a:t>guard timer</a:t>
            </a:r>
            <a:r>
              <a:rPr lang="en-US" dirty="0"/>
              <a:t> is an independent </a:t>
            </a:r>
            <a:r>
              <a:rPr lang="en-US" b="1" dirty="0"/>
              <a:t>fail-safe circuit</a:t>
            </a:r>
            <a:r>
              <a:rPr lang="en-US" dirty="0"/>
              <a:t> that automatically terminates an exposure if the </a:t>
            </a:r>
            <a:r>
              <a:rPr lang="en-US" b="1" dirty="0"/>
              <a:t>primary timing circuit</a:t>
            </a:r>
            <a:r>
              <a:rPr lang="en-US" dirty="0"/>
              <a:t> malfunctions. It prevents continuous irradiation from a stuck switch or electrical failure.</a:t>
            </a:r>
          </a:p>
          <a:p>
            <a:pPr>
              <a:buNone/>
            </a:pPr>
            <a:endParaRPr lang="en-US" dirty="0"/>
          </a:p>
          <a:p>
            <a:pPr>
              <a:buNone/>
            </a:pPr>
            <a:r>
              <a:rPr lang="en-US" b="1" dirty="0"/>
              <a:t>Typical Setting:</a:t>
            </a:r>
            <a:endParaRPr lang="en-US" dirty="0"/>
          </a:p>
          <a:p>
            <a:pPr>
              <a:buFont typeface="Arial" panose="020B0604020202020204" pitchFamily="34" charset="0"/>
              <a:buChar char="•"/>
            </a:pPr>
            <a:r>
              <a:rPr lang="en-US" dirty="0"/>
              <a:t>Usually preset to a </a:t>
            </a:r>
            <a:r>
              <a:rPr lang="en-US" b="1" dirty="0"/>
              <a:t>maximum of about 6 seconds</a:t>
            </a:r>
            <a:r>
              <a:rPr lang="en-US" dirty="0"/>
              <a:t>, regardless of the selected exposure time.</a:t>
            </a:r>
          </a:p>
          <a:p>
            <a:pPr>
              <a:buFont typeface="Arial" panose="020B0604020202020204" pitchFamily="34" charset="0"/>
              <a:buChar char="•"/>
            </a:pPr>
            <a:r>
              <a:rPr lang="en-US" dirty="0"/>
              <a:t>In </a:t>
            </a:r>
            <a:r>
              <a:rPr lang="en-US" b="1" dirty="0"/>
              <a:t>automatic exposure control (AEC)</a:t>
            </a:r>
            <a:r>
              <a:rPr lang="en-US" dirty="0"/>
              <a:t> systems, the guard timer also serves as a </a:t>
            </a:r>
            <a:r>
              <a:rPr lang="en-US" b="1" dirty="0"/>
              <a:t>backup</a:t>
            </a:r>
            <a:r>
              <a:rPr lang="en-US" dirty="0"/>
              <a:t> to terminate exposure if the detector fails to respond correctly.</a:t>
            </a:r>
          </a:p>
          <a:p>
            <a:pPr>
              <a:buFont typeface="Arial" panose="020B0604020202020204" pitchFamily="34" charset="0"/>
              <a:buChar char="•"/>
            </a:pPr>
            <a:endParaRPr lang="en-US" dirty="0"/>
          </a:p>
          <a:p>
            <a:pPr>
              <a:buNone/>
            </a:pPr>
            <a:r>
              <a:rPr lang="en-US" b="1" dirty="0"/>
              <a:t>Regulatory Requirement:</a:t>
            </a:r>
            <a:br>
              <a:rPr lang="en-US" dirty="0"/>
            </a:br>
            <a:r>
              <a:rPr lang="en-US" dirty="0"/>
              <a:t>Federal and state safety codes require all diagnostic X-ray units to include a fail-safe timer to protect both the patient and the </a:t>
            </a:r>
            <a:r>
              <a:rPr lang="en-US" b="1" dirty="0"/>
              <a:t>equipment</a:t>
            </a:r>
            <a:r>
              <a:rPr lang="en-US" dirty="0"/>
              <a:t>.</a:t>
            </a:r>
          </a:p>
          <a:p>
            <a:pPr>
              <a:buNone/>
            </a:pPr>
            <a:r>
              <a:rPr lang="en-US" b="1" dirty="0"/>
              <a:t>Maximum Values:</a:t>
            </a:r>
            <a:endParaRPr lang="en-US" dirty="0"/>
          </a:p>
          <a:p>
            <a:pPr>
              <a:buFont typeface="Arial" panose="020B0604020202020204" pitchFamily="34" charset="0"/>
              <a:buChar char="•"/>
            </a:pPr>
            <a:r>
              <a:rPr lang="en-US" dirty="0"/>
              <a:t>The </a:t>
            </a:r>
            <a:r>
              <a:rPr lang="en-US" b="1" dirty="0"/>
              <a:t>maximum exposure time</a:t>
            </a:r>
            <a:r>
              <a:rPr lang="en-US" dirty="0"/>
              <a:t> allowed by the guard timer is typically </a:t>
            </a:r>
            <a:r>
              <a:rPr lang="en-US" b="1" dirty="0"/>
              <a:t>6 seconds</a:t>
            </a:r>
            <a:r>
              <a:rPr lang="en-US" dirty="0"/>
              <a:t> (or </a:t>
            </a:r>
            <a:r>
              <a:rPr lang="en-US" b="1" dirty="0"/>
              <a:t>6000 </a:t>
            </a:r>
            <a:r>
              <a:rPr lang="en-US" b="1" dirty="0" err="1"/>
              <a:t>ms</a:t>
            </a:r>
            <a:r>
              <a:rPr lang="en-US" dirty="0"/>
              <a:t>).</a:t>
            </a:r>
          </a:p>
          <a:p>
            <a:pPr>
              <a:buFont typeface="Arial" panose="020B0604020202020204" pitchFamily="34" charset="0"/>
              <a:buChar char="•"/>
            </a:pPr>
            <a:r>
              <a:rPr lang="en-US" dirty="0"/>
              <a:t>The </a:t>
            </a:r>
            <a:r>
              <a:rPr lang="en-US" b="1" dirty="0"/>
              <a:t>maximum </a:t>
            </a:r>
            <a:r>
              <a:rPr lang="en-US" b="1" dirty="0" err="1"/>
              <a:t>mAs</a:t>
            </a:r>
            <a:r>
              <a:rPr lang="en-US" b="1" dirty="0"/>
              <a:t> limit</a:t>
            </a:r>
            <a:r>
              <a:rPr lang="en-US" dirty="0"/>
              <a:t> varies by equipment. Still, it is often set between </a:t>
            </a:r>
            <a:r>
              <a:rPr lang="en-US" b="1" dirty="0"/>
              <a:t>600 and 800 </a:t>
            </a:r>
            <a:r>
              <a:rPr lang="en-US" b="1" dirty="0" err="1"/>
              <a:t>mAs</a:t>
            </a:r>
            <a:r>
              <a:rPr lang="en-US" dirty="0"/>
              <a:t> for most diagnostic radiography units. </a:t>
            </a:r>
          </a:p>
        </p:txBody>
      </p:sp>
    </p:spTree>
    <p:extLst>
      <p:ext uri="{BB962C8B-B14F-4D97-AF65-F5344CB8AC3E}">
        <p14:creationId xmlns:p14="http://schemas.microsoft.com/office/powerpoint/2010/main" val="4286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11A080-FA1A-40DA-0815-694EA9E6D32C}"/>
              </a:ext>
            </a:extLst>
          </p:cNvPr>
          <p:cNvSpPr txBox="1"/>
          <p:nvPr/>
        </p:nvSpPr>
        <p:spPr>
          <a:xfrm>
            <a:off x="485775" y="736484"/>
            <a:ext cx="6094878" cy="1754326"/>
          </a:xfrm>
          <a:prstGeom prst="rect">
            <a:avLst/>
          </a:prstGeom>
          <a:noFill/>
        </p:spPr>
        <p:txBody>
          <a:bodyPr wrap="square">
            <a:spAutoFit/>
          </a:bodyPr>
          <a:lstStyle/>
          <a:p>
            <a:pPr>
              <a:buNone/>
            </a:pPr>
            <a:r>
              <a:rPr lang="en-US" b="1" dirty="0"/>
              <a:t>Transition to Automatic Exposure Control (AEC)</a:t>
            </a:r>
          </a:p>
          <a:p>
            <a:pPr>
              <a:buNone/>
            </a:pPr>
            <a:r>
              <a:rPr lang="en-US" b="1" dirty="0"/>
              <a:t>Overview:</a:t>
            </a:r>
            <a:br>
              <a:rPr lang="en-US" dirty="0"/>
            </a:br>
            <a:r>
              <a:rPr lang="en-US" dirty="0"/>
              <a:t>With </a:t>
            </a:r>
            <a:r>
              <a:rPr lang="en-US" b="1" dirty="0"/>
              <a:t>Automatic Exposure Control (AEC)</a:t>
            </a:r>
            <a:r>
              <a:rPr lang="en-US" dirty="0"/>
              <a:t>, the radiographer no longer needs to manually set exposure time. Instead, the system automatically determines when the image receptor has received enough radiation.</a:t>
            </a:r>
          </a:p>
        </p:txBody>
      </p:sp>
    </p:spTree>
    <p:extLst>
      <p:ext uri="{BB962C8B-B14F-4D97-AF65-F5344CB8AC3E}">
        <p14:creationId xmlns:p14="http://schemas.microsoft.com/office/powerpoint/2010/main" val="277391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443797-BAEA-156E-2353-3789FFCF1309}"/>
            </a:ext>
          </a:extLst>
        </p:cNvPr>
        <p:cNvGrpSpPr/>
        <p:nvPr/>
      </p:nvGrpSpPr>
      <p:grpSpPr>
        <a:xfrm>
          <a:off x="0" y="0"/>
          <a:ext cx="0" cy="0"/>
          <a:chOff x="0" y="0"/>
          <a:chExt cx="0" cy="0"/>
        </a:xfrm>
      </p:grpSpPr>
      <p:sp useBgFill="1">
        <p:nvSpPr>
          <p:cNvPr id="2072" name="Rectangle 207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74" name="Arc 207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76" name="Freeform: Shape 207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VacuTec: Medical">
            <a:extLst>
              <a:ext uri="{FF2B5EF4-FFF2-40B4-BE49-F238E27FC236}">
                <a16:creationId xmlns:a16="http://schemas.microsoft.com/office/drawing/2014/main" id="{D3A2EE30-834B-BC72-A753-6F6E5E6D5A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092787"/>
            <a:ext cx="4777381" cy="45026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E57557-C927-2D66-001B-162AF512AA4A}"/>
              </a:ext>
            </a:extLst>
          </p:cNvPr>
          <p:cNvSpPr txBox="1"/>
          <p:nvPr/>
        </p:nvSpPr>
        <p:spPr>
          <a:xfrm>
            <a:off x="5894962" y="1984443"/>
            <a:ext cx="5458838" cy="4192520"/>
          </a:xfrm>
          <a:prstGeom prst="rect">
            <a:avLst/>
          </a:prstGeom>
        </p:spPr>
        <p:txBody>
          <a:bodyPr vert="horz" lIns="91440" tIns="45720" rIns="91440" bIns="45720" rtlCol="0">
            <a:normAutofit/>
          </a:bodyPr>
          <a:lstStyle/>
          <a:p>
            <a:pPr>
              <a:lnSpc>
                <a:spcPct val="90000"/>
              </a:lnSpc>
              <a:spcAft>
                <a:spcPts val="600"/>
              </a:spcAft>
            </a:pPr>
            <a:r>
              <a:rPr lang="en-US" b="1" dirty="0"/>
              <a:t>Automatic Exposure Control (AEC)</a:t>
            </a:r>
          </a:p>
          <a:p>
            <a:pPr>
              <a:lnSpc>
                <a:spcPct val="90000"/>
              </a:lnSpc>
              <a:spcAft>
                <a:spcPts val="600"/>
              </a:spcAft>
            </a:pPr>
            <a:br>
              <a:rPr lang="en-US" dirty="0"/>
            </a:br>
            <a:r>
              <a:rPr lang="en-US" dirty="0"/>
              <a:t>With </a:t>
            </a:r>
            <a:r>
              <a:rPr lang="en-US" b="1" dirty="0"/>
              <a:t>Automatic Exposure Control (AEC)</a:t>
            </a:r>
            <a:r>
              <a:rPr lang="en-US" dirty="0"/>
              <a:t>, the radiographer no longer needs to manually set exposure time. Instead, the system automatically determines when the image receptor has received enough radiation.</a:t>
            </a:r>
          </a:p>
        </p:txBody>
      </p:sp>
    </p:spTree>
    <p:extLst>
      <p:ext uri="{BB962C8B-B14F-4D97-AF65-F5344CB8AC3E}">
        <p14:creationId xmlns:p14="http://schemas.microsoft.com/office/powerpoint/2010/main" val="26650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51F3819-4351-4730-8E02-40BF286E0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DAE5130-F148-4C5A-A6CB-48165DC76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C899BF1-F3D1-EC38-4BAF-6EA525BD1DD4}"/>
              </a:ext>
            </a:extLst>
          </p:cNvPr>
          <p:cNvPicPr>
            <a:picLocks noChangeAspect="1"/>
          </p:cNvPicPr>
          <p:nvPr/>
        </p:nvPicPr>
        <p:blipFill>
          <a:blip r:embed="rId2"/>
          <a:srcRect t="20509" r="2" b="20511"/>
          <a:stretch>
            <a:fillRect/>
          </a:stretch>
        </p:blipFill>
        <p:spPr>
          <a:xfrm>
            <a:off x="-8" y="3429008"/>
            <a:ext cx="4038600" cy="3428999"/>
          </a:xfrm>
          <a:custGeom>
            <a:avLst/>
            <a:gdLst/>
            <a:ahLst/>
            <a:cxnLst/>
            <a:rect l="l" t="t" r="r" b="b"/>
            <a:pathLst>
              <a:path w="4038600" h="3428999">
                <a:moveTo>
                  <a:pt x="0" y="0"/>
                </a:moveTo>
                <a:lnTo>
                  <a:pt x="3832764" y="0"/>
                </a:lnTo>
                <a:lnTo>
                  <a:pt x="3833410" y="4411"/>
                </a:lnTo>
                <a:cubicBezTo>
                  <a:pt x="3834310" y="12542"/>
                  <a:pt x="3834933" y="20617"/>
                  <a:pt x="3835321" y="28434"/>
                </a:cubicBezTo>
                <a:cubicBezTo>
                  <a:pt x="3843020" y="30350"/>
                  <a:pt x="3840588" y="61692"/>
                  <a:pt x="3852266" y="50998"/>
                </a:cubicBezTo>
                <a:cubicBezTo>
                  <a:pt x="3853153" y="61314"/>
                  <a:pt x="3849223" y="70391"/>
                  <a:pt x="3856614" y="62023"/>
                </a:cubicBezTo>
                <a:cubicBezTo>
                  <a:pt x="3857136" y="65272"/>
                  <a:pt x="3858208" y="66796"/>
                  <a:pt x="3859557" y="67517"/>
                </a:cubicBezTo>
                <a:lnTo>
                  <a:pt x="3860141" y="67604"/>
                </a:lnTo>
                <a:lnTo>
                  <a:pt x="3861913" y="90672"/>
                </a:lnTo>
                <a:lnTo>
                  <a:pt x="3863084" y="93141"/>
                </a:lnTo>
                <a:cubicBezTo>
                  <a:pt x="3863070" y="98407"/>
                  <a:pt x="3863057" y="103672"/>
                  <a:pt x="3863043" y="108938"/>
                </a:cubicBezTo>
                <a:lnTo>
                  <a:pt x="3863660" y="116693"/>
                </a:lnTo>
                <a:lnTo>
                  <a:pt x="3862518" y="119721"/>
                </a:lnTo>
                <a:cubicBezTo>
                  <a:pt x="3862017" y="122528"/>
                  <a:pt x="3862239" y="125949"/>
                  <a:pt x="3864097" y="130743"/>
                </a:cubicBezTo>
                <a:lnTo>
                  <a:pt x="3864775" y="131693"/>
                </a:lnTo>
                <a:lnTo>
                  <a:pt x="3864231" y="141960"/>
                </a:lnTo>
                <a:cubicBezTo>
                  <a:pt x="3863734" y="145469"/>
                  <a:pt x="3862886" y="148837"/>
                  <a:pt x="3861543" y="151981"/>
                </a:cubicBezTo>
                <a:cubicBezTo>
                  <a:pt x="3876816" y="176028"/>
                  <a:pt x="3873891" y="209754"/>
                  <a:pt x="3881956" y="241275"/>
                </a:cubicBezTo>
                <a:cubicBezTo>
                  <a:pt x="3880805" y="282291"/>
                  <a:pt x="3871108" y="290637"/>
                  <a:pt x="3883245" y="317540"/>
                </a:cubicBezTo>
                <a:cubicBezTo>
                  <a:pt x="3887431" y="330343"/>
                  <a:pt x="3884915" y="349601"/>
                  <a:pt x="3894824" y="382132"/>
                </a:cubicBezTo>
                <a:cubicBezTo>
                  <a:pt x="3902184" y="412768"/>
                  <a:pt x="3905028" y="440981"/>
                  <a:pt x="3912029" y="468465"/>
                </a:cubicBezTo>
                <a:cubicBezTo>
                  <a:pt x="3918870" y="501219"/>
                  <a:pt x="3919171" y="493504"/>
                  <a:pt x="3923563" y="512872"/>
                </a:cubicBezTo>
                <a:cubicBezTo>
                  <a:pt x="3925161" y="516259"/>
                  <a:pt x="3933257" y="548851"/>
                  <a:pt x="3935302" y="551780"/>
                </a:cubicBezTo>
                <a:cubicBezTo>
                  <a:pt x="3940193" y="569420"/>
                  <a:pt x="3948108" y="591435"/>
                  <a:pt x="3952908" y="618713"/>
                </a:cubicBezTo>
                <a:cubicBezTo>
                  <a:pt x="3949597" y="640336"/>
                  <a:pt x="3968857" y="662091"/>
                  <a:pt x="3964097" y="689135"/>
                </a:cubicBezTo>
                <a:cubicBezTo>
                  <a:pt x="3963409" y="698730"/>
                  <a:pt x="3967777" y="726290"/>
                  <a:pt x="3972561" y="730194"/>
                </a:cubicBezTo>
                <a:cubicBezTo>
                  <a:pt x="3974287" y="735671"/>
                  <a:pt x="3973869" y="742863"/>
                  <a:pt x="3978553" y="744105"/>
                </a:cubicBezTo>
                <a:cubicBezTo>
                  <a:pt x="3984369" y="746793"/>
                  <a:pt x="3979392" y="769550"/>
                  <a:pt x="3985056" y="764665"/>
                </a:cubicBezTo>
                <a:cubicBezTo>
                  <a:pt x="3981721" y="780759"/>
                  <a:pt x="3994221" y="788526"/>
                  <a:pt x="3998681" y="799644"/>
                </a:cubicBezTo>
                <a:cubicBezTo>
                  <a:pt x="3996807" y="806167"/>
                  <a:pt x="3999133" y="812044"/>
                  <a:pt x="4002586" y="819512"/>
                </a:cubicBezTo>
                <a:lnTo>
                  <a:pt x="4007152" y="829775"/>
                </a:lnTo>
                <a:cubicBezTo>
                  <a:pt x="4007290" y="831346"/>
                  <a:pt x="4007429" y="832918"/>
                  <a:pt x="4007568" y="834489"/>
                </a:cubicBezTo>
                <a:cubicBezTo>
                  <a:pt x="4008582" y="842878"/>
                  <a:pt x="4012501" y="870527"/>
                  <a:pt x="4013238" y="880111"/>
                </a:cubicBezTo>
                <a:lnTo>
                  <a:pt x="4011990" y="891990"/>
                </a:lnTo>
                <a:cubicBezTo>
                  <a:pt x="4012878" y="895711"/>
                  <a:pt x="4017741" y="899277"/>
                  <a:pt x="4018561" y="902435"/>
                </a:cubicBezTo>
                <a:lnTo>
                  <a:pt x="4016914" y="910937"/>
                </a:lnTo>
                <a:cubicBezTo>
                  <a:pt x="4021666" y="910045"/>
                  <a:pt x="4017754" y="920062"/>
                  <a:pt x="4017630" y="927631"/>
                </a:cubicBezTo>
                <a:cubicBezTo>
                  <a:pt x="4017765" y="943134"/>
                  <a:pt x="4017899" y="958638"/>
                  <a:pt x="4018033" y="974141"/>
                </a:cubicBezTo>
                <a:lnTo>
                  <a:pt x="4020844" y="1002853"/>
                </a:lnTo>
                <a:lnTo>
                  <a:pt x="4019159" y="1011649"/>
                </a:lnTo>
                <a:cubicBezTo>
                  <a:pt x="4018755" y="1030805"/>
                  <a:pt x="4025427" y="1051984"/>
                  <a:pt x="4019983" y="1065586"/>
                </a:cubicBezTo>
                <a:cubicBezTo>
                  <a:pt x="4019342" y="1071115"/>
                  <a:pt x="4019489" y="1076118"/>
                  <a:pt x="4020124" y="1080768"/>
                </a:cubicBezTo>
                <a:lnTo>
                  <a:pt x="4023046" y="1093182"/>
                </a:lnTo>
                <a:lnTo>
                  <a:pt x="4030993" y="1117768"/>
                </a:lnTo>
                <a:cubicBezTo>
                  <a:pt x="4017255" y="1119010"/>
                  <a:pt x="4036257" y="1175819"/>
                  <a:pt x="4024084" y="1169607"/>
                </a:cubicBezTo>
                <a:cubicBezTo>
                  <a:pt x="4026558" y="1192318"/>
                  <a:pt x="4002019" y="1213340"/>
                  <a:pt x="4015242" y="1235237"/>
                </a:cubicBezTo>
                <a:cubicBezTo>
                  <a:pt x="4014162" y="1269305"/>
                  <a:pt x="4018570" y="1317827"/>
                  <a:pt x="4017602" y="1350990"/>
                </a:cubicBezTo>
                <a:cubicBezTo>
                  <a:pt x="4023169" y="1344874"/>
                  <a:pt x="4021893" y="1374627"/>
                  <a:pt x="4021736" y="1378298"/>
                </a:cubicBezTo>
                <a:cubicBezTo>
                  <a:pt x="4018952" y="1400570"/>
                  <a:pt x="4019832" y="1419813"/>
                  <a:pt x="4016278" y="1458310"/>
                </a:cubicBezTo>
                <a:cubicBezTo>
                  <a:pt x="4018014" y="1492373"/>
                  <a:pt x="4008830" y="1521984"/>
                  <a:pt x="4018868" y="1553366"/>
                </a:cubicBezTo>
                <a:cubicBezTo>
                  <a:pt x="4016990" y="1555494"/>
                  <a:pt x="4015540" y="1558122"/>
                  <a:pt x="4014402" y="1561090"/>
                </a:cubicBezTo>
                <a:lnTo>
                  <a:pt x="4011936" y="1570307"/>
                </a:lnTo>
                <a:lnTo>
                  <a:pt x="4012405" y="1571592"/>
                </a:lnTo>
                <a:cubicBezTo>
                  <a:pt x="4013272" y="1577147"/>
                  <a:pt x="4012836" y="1580457"/>
                  <a:pt x="4011825" y="1582767"/>
                </a:cubicBezTo>
                <a:lnTo>
                  <a:pt x="4010160" y="1584906"/>
                </a:lnTo>
                <a:lnTo>
                  <a:pt x="4009282" y="1592480"/>
                </a:lnTo>
                <a:lnTo>
                  <a:pt x="4004224" y="1632608"/>
                </a:lnTo>
                <a:lnTo>
                  <a:pt x="4004766" y="1633033"/>
                </a:lnTo>
                <a:cubicBezTo>
                  <a:pt x="4005917" y="1634501"/>
                  <a:pt x="4006652" y="1636551"/>
                  <a:pt x="4006536" y="1639879"/>
                </a:cubicBezTo>
                <a:cubicBezTo>
                  <a:pt x="4015184" y="1636475"/>
                  <a:pt x="4009709" y="1642588"/>
                  <a:pt x="4008603" y="1652696"/>
                </a:cubicBezTo>
                <a:cubicBezTo>
                  <a:pt x="4021787" y="1649666"/>
                  <a:pt x="4013526" y="1677353"/>
                  <a:pt x="4020520" y="1683689"/>
                </a:cubicBezTo>
                <a:cubicBezTo>
                  <a:pt x="4019410" y="1691182"/>
                  <a:pt x="4018476" y="1699055"/>
                  <a:pt x="4017793" y="1707144"/>
                </a:cubicBezTo>
                <a:cubicBezTo>
                  <a:pt x="4017716" y="1708742"/>
                  <a:pt x="4017637" y="1710339"/>
                  <a:pt x="4017559" y="1711937"/>
                </a:cubicBezTo>
                <a:lnTo>
                  <a:pt x="4017686" y="1712065"/>
                </a:lnTo>
                <a:cubicBezTo>
                  <a:pt x="4017911" y="1713173"/>
                  <a:pt x="4017938" y="1714774"/>
                  <a:pt x="4017696" y="1717183"/>
                </a:cubicBezTo>
                <a:lnTo>
                  <a:pt x="4017133" y="1720681"/>
                </a:lnTo>
                <a:lnTo>
                  <a:pt x="4016678" y="1729981"/>
                </a:lnTo>
                <a:lnTo>
                  <a:pt x="4017384" y="1733388"/>
                </a:lnTo>
                <a:lnTo>
                  <a:pt x="4018907" y="1735034"/>
                </a:lnTo>
                <a:cubicBezTo>
                  <a:pt x="4018834" y="1735303"/>
                  <a:pt x="4018762" y="1735573"/>
                  <a:pt x="4018689" y="1735842"/>
                </a:cubicBezTo>
                <a:cubicBezTo>
                  <a:pt x="4015637" y="1741502"/>
                  <a:pt x="4011570" y="1742214"/>
                  <a:pt x="4022227" y="1754258"/>
                </a:cubicBezTo>
                <a:cubicBezTo>
                  <a:pt x="4017088" y="1767842"/>
                  <a:pt x="4023675" y="1773031"/>
                  <a:pt x="4025215" y="1794468"/>
                </a:cubicBezTo>
                <a:cubicBezTo>
                  <a:pt x="4020602" y="1801685"/>
                  <a:pt x="4021846" y="1809129"/>
                  <a:pt x="4024929" y="1817026"/>
                </a:cubicBezTo>
                <a:cubicBezTo>
                  <a:pt x="4022135" y="1836468"/>
                  <a:pt x="4026097" y="1856359"/>
                  <a:pt x="4026330" y="1879330"/>
                </a:cubicBezTo>
                <a:lnTo>
                  <a:pt x="4036998" y="1941432"/>
                </a:lnTo>
                <a:lnTo>
                  <a:pt x="4036084" y="2000732"/>
                </a:lnTo>
                <a:cubicBezTo>
                  <a:pt x="4034263" y="2008113"/>
                  <a:pt x="4032229" y="2015157"/>
                  <a:pt x="4030076" y="2021755"/>
                </a:cubicBezTo>
                <a:cubicBezTo>
                  <a:pt x="4035967" y="2031320"/>
                  <a:pt x="4023973" y="2053600"/>
                  <a:pt x="4037221" y="2057342"/>
                </a:cubicBezTo>
                <a:cubicBezTo>
                  <a:pt x="4034697" y="2066435"/>
                  <a:pt x="4028501" y="2069516"/>
                  <a:pt x="4037394" y="2070619"/>
                </a:cubicBezTo>
                <a:cubicBezTo>
                  <a:pt x="4036804" y="2073734"/>
                  <a:pt x="4037226" y="2076065"/>
                  <a:pt x="4038135" y="2078045"/>
                </a:cubicBezTo>
                <a:lnTo>
                  <a:pt x="4038600" y="2078724"/>
                </a:lnTo>
                <a:lnTo>
                  <a:pt x="4032779" y="2098845"/>
                </a:lnTo>
                <a:lnTo>
                  <a:pt x="4032983" y="2102024"/>
                </a:lnTo>
                <a:lnTo>
                  <a:pt x="4027939" y="2114492"/>
                </a:lnTo>
                <a:lnTo>
                  <a:pt x="4018466" y="2141885"/>
                </a:lnTo>
                <a:cubicBezTo>
                  <a:pt x="4016935" y="2144144"/>
                  <a:pt x="4008999" y="2172239"/>
                  <a:pt x="4006867" y="2173326"/>
                </a:cubicBezTo>
                <a:cubicBezTo>
                  <a:pt x="4012131" y="2208338"/>
                  <a:pt x="3995887" y="2179358"/>
                  <a:pt x="3992697" y="2212754"/>
                </a:cubicBezTo>
                <a:cubicBezTo>
                  <a:pt x="4005768" y="2234675"/>
                  <a:pt x="3987982" y="2231911"/>
                  <a:pt x="3984358" y="2281700"/>
                </a:cubicBezTo>
                <a:cubicBezTo>
                  <a:pt x="3976909" y="2307292"/>
                  <a:pt x="3981397" y="2321058"/>
                  <a:pt x="3966554" y="2358247"/>
                </a:cubicBezTo>
                <a:cubicBezTo>
                  <a:pt x="3960999" y="2394590"/>
                  <a:pt x="3953833" y="2470676"/>
                  <a:pt x="3951025" y="2499761"/>
                </a:cubicBezTo>
                <a:cubicBezTo>
                  <a:pt x="3960739" y="2527319"/>
                  <a:pt x="3950548" y="2509832"/>
                  <a:pt x="3949702" y="2532758"/>
                </a:cubicBezTo>
                <a:cubicBezTo>
                  <a:pt x="3938760" y="2520705"/>
                  <a:pt x="3952389" y="2562520"/>
                  <a:pt x="3938861" y="2556795"/>
                </a:cubicBezTo>
                <a:cubicBezTo>
                  <a:pt x="3939134" y="2561148"/>
                  <a:pt x="3939827" y="2565547"/>
                  <a:pt x="3940623" y="2570003"/>
                </a:cubicBezTo>
                <a:cubicBezTo>
                  <a:pt x="3940759" y="2570781"/>
                  <a:pt x="3940897" y="2571558"/>
                  <a:pt x="3941033" y="2572336"/>
                </a:cubicBezTo>
                <a:lnTo>
                  <a:pt x="3940366" y="2580478"/>
                </a:lnTo>
                <a:lnTo>
                  <a:pt x="3943063" y="2584265"/>
                </a:lnTo>
                <a:lnTo>
                  <a:pt x="3944125" y="2597587"/>
                </a:lnTo>
                <a:cubicBezTo>
                  <a:pt x="3944077" y="2602348"/>
                  <a:pt x="3943504" y="2607198"/>
                  <a:pt x="3942089" y="2612155"/>
                </a:cubicBezTo>
                <a:cubicBezTo>
                  <a:pt x="3932438" y="2625816"/>
                  <a:pt x="3941792" y="2663179"/>
                  <a:pt x="3929196" y="2679622"/>
                </a:cubicBezTo>
                <a:cubicBezTo>
                  <a:pt x="3925571" y="2686502"/>
                  <a:pt x="3920517" y="2712894"/>
                  <a:pt x="3923315" y="2720986"/>
                </a:cubicBezTo>
                <a:cubicBezTo>
                  <a:pt x="3923036" y="2727128"/>
                  <a:pt x="3920401" y="2732389"/>
                  <a:pt x="3923961" y="2738269"/>
                </a:cubicBezTo>
                <a:cubicBezTo>
                  <a:pt x="3928018" y="2746479"/>
                  <a:pt x="3916599" y="2759296"/>
                  <a:pt x="3922927" y="2761348"/>
                </a:cubicBezTo>
                <a:cubicBezTo>
                  <a:pt x="3919813" y="2786694"/>
                  <a:pt x="3907933" y="2868089"/>
                  <a:pt x="3905273" y="2890343"/>
                </a:cubicBezTo>
                <a:cubicBezTo>
                  <a:pt x="3905945" y="2891698"/>
                  <a:pt x="3906516" y="2893225"/>
                  <a:pt x="3906968" y="2894872"/>
                </a:cubicBezTo>
                <a:cubicBezTo>
                  <a:pt x="3909594" y="2904456"/>
                  <a:pt x="3907729" y="2916058"/>
                  <a:pt x="3902804" y="2920783"/>
                </a:cubicBezTo>
                <a:cubicBezTo>
                  <a:pt x="3885416" y="2946524"/>
                  <a:pt x="3880691" y="2976695"/>
                  <a:pt x="3873409" y="3003309"/>
                </a:cubicBezTo>
                <a:cubicBezTo>
                  <a:pt x="3866483" y="3034202"/>
                  <a:pt x="3883685" y="3021162"/>
                  <a:pt x="3865677" y="3054172"/>
                </a:cubicBezTo>
                <a:cubicBezTo>
                  <a:pt x="3869656" y="3061216"/>
                  <a:pt x="3869021" y="3066386"/>
                  <a:pt x="3865322" y="3073552"/>
                </a:cubicBezTo>
                <a:cubicBezTo>
                  <a:pt x="3862309" y="3088769"/>
                  <a:pt x="3874353" y="3094511"/>
                  <a:pt x="3864576" y="3105939"/>
                </a:cubicBezTo>
                <a:cubicBezTo>
                  <a:pt x="3871414" y="3106866"/>
                  <a:pt x="3862070" y="3136685"/>
                  <a:pt x="3869897" y="3133416"/>
                </a:cubicBezTo>
                <a:cubicBezTo>
                  <a:pt x="3873987" y="3146871"/>
                  <a:pt x="3863598" y="3146263"/>
                  <a:pt x="3866944" y="3159200"/>
                </a:cubicBezTo>
                <a:cubicBezTo>
                  <a:pt x="3866209" y="3171160"/>
                  <a:pt x="3861238" y="3148758"/>
                  <a:pt x="3858655" y="3160960"/>
                </a:cubicBezTo>
                <a:cubicBezTo>
                  <a:pt x="3856672" y="3176428"/>
                  <a:pt x="3845007" y="3169580"/>
                  <a:pt x="3857964" y="3189916"/>
                </a:cubicBezTo>
                <a:cubicBezTo>
                  <a:pt x="3851730" y="3203678"/>
                  <a:pt x="3857918" y="3210651"/>
                  <a:pt x="3857749" y="3234304"/>
                </a:cubicBezTo>
                <a:lnTo>
                  <a:pt x="3855596" y="3240571"/>
                </a:lnTo>
                <a:lnTo>
                  <a:pt x="3861634" y="3248569"/>
                </a:lnTo>
                <a:cubicBezTo>
                  <a:pt x="3864052" y="3253014"/>
                  <a:pt x="3865516" y="3258342"/>
                  <a:pt x="3864663" y="3265444"/>
                </a:cubicBezTo>
                <a:cubicBezTo>
                  <a:pt x="3848300" y="3307894"/>
                  <a:pt x="3875588" y="3268090"/>
                  <a:pt x="3865146" y="3338829"/>
                </a:cubicBezTo>
                <a:cubicBezTo>
                  <a:pt x="3862730" y="3342195"/>
                  <a:pt x="3864130" y="3351680"/>
                  <a:pt x="3867052" y="3351725"/>
                </a:cubicBezTo>
                <a:cubicBezTo>
                  <a:pt x="3865794" y="3356006"/>
                  <a:pt x="3859439" y="3365106"/>
                  <a:pt x="3863912" y="3367707"/>
                </a:cubicBezTo>
                <a:cubicBezTo>
                  <a:pt x="3863241" y="3379301"/>
                  <a:pt x="3861774" y="3390600"/>
                  <a:pt x="3859561" y="3401335"/>
                </a:cubicBezTo>
                <a:lnTo>
                  <a:pt x="3853212" y="3423129"/>
                </a:lnTo>
                <a:lnTo>
                  <a:pt x="3856572" y="3428759"/>
                </a:lnTo>
                <a:lnTo>
                  <a:pt x="3856601" y="3428999"/>
                </a:lnTo>
                <a:lnTo>
                  <a:pt x="0" y="3428999"/>
                </a:lnTo>
                <a:close/>
              </a:path>
            </a:pathLst>
          </a:custGeom>
        </p:spPr>
      </p:pic>
      <p:pic>
        <p:nvPicPr>
          <p:cNvPr id="4" name="Picture 3">
            <a:extLst>
              <a:ext uri="{FF2B5EF4-FFF2-40B4-BE49-F238E27FC236}">
                <a16:creationId xmlns:a16="http://schemas.microsoft.com/office/drawing/2014/main" id="{6DB23681-F857-3CBD-5B4D-C2CE56DA49D1}"/>
              </a:ext>
            </a:extLst>
          </p:cNvPr>
          <p:cNvPicPr>
            <a:picLocks noChangeAspect="1"/>
          </p:cNvPicPr>
          <p:nvPr/>
        </p:nvPicPr>
        <p:blipFill>
          <a:blip r:embed="rId3"/>
          <a:srcRect t="3962" r="-3" b="12350"/>
          <a:stretch>
            <a:fillRect/>
          </a:stretch>
        </p:blipFill>
        <p:spPr>
          <a:xfrm>
            <a:off x="9" y="-7"/>
            <a:ext cx="3832765" cy="3493830"/>
          </a:xfrm>
          <a:custGeom>
            <a:avLst/>
            <a:gdLst/>
            <a:ahLst/>
            <a:cxnLst/>
            <a:rect l="l" t="t" r="r" b="b"/>
            <a:pathLst>
              <a:path w="3832765" h="3429000">
                <a:moveTo>
                  <a:pt x="0" y="0"/>
                </a:moveTo>
                <a:lnTo>
                  <a:pt x="3647227" y="0"/>
                </a:lnTo>
                <a:lnTo>
                  <a:pt x="3639550" y="38855"/>
                </a:lnTo>
                <a:cubicBezTo>
                  <a:pt x="3636650" y="54773"/>
                  <a:pt x="3634345" y="68219"/>
                  <a:pt x="3632595" y="77266"/>
                </a:cubicBezTo>
                <a:cubicBezTo>
                  <a:pt x="3626536" y="79781"/>
                  <a:pt x="3626501" y="84794"/>
                  <a:pt x="3629067" y="94172"/>
                </a:cubicBezTo>
                <a:cubicBezTo>
                  <a:pt x="3627578" y="163765"/>
                  <a:pt x="3557526" y="242917"/>
                  <a:pt x="3584106" y="259179"/>
                </a:cubicBezTo>
                <a:cubicBezTo>
                  <a:pt x="3583700" y="275569"/>
                  <a:pt x="3606846" y="331307"/>
                  <a:pt x="3599938" y="369872"/>
                </a:cubicBezTo>
                <a:cubicBezTo>
                  <a:pt x="3585388" y="383902"/>
                  <a:pt x="3596928" y="466732"/>
                  <a:pt x="3595032" y="485807"/>
                </a:cubicBezTo>
                <a:cubicBezTo>
                  <a:pt x="3585943" y="488250"/>
                  <a:pt x="3592517" y="521115"/>
                  <a:pt x="3579338" y="516547"/>
                </a:cubicBezTo>
                <a:cubicBezTo>
                  <a:pt x="3573622" y="519766"/>
                  <a:pt x="3573367" y="529229"/>
                  <a:pt x="3578241" y="534293"/>
                </a:cubicBezTo>
                <a:cubicBezTo>
                  <a:pt x="3576722" y="545474"/>
                  <a:pt x="3569890" y="551581"/>
                  <a:pt x="3577790" y="563888"/>
                </a:cubicBezTo>
                <a:cubicBezTo>
                  <a:pt x="3576008" y="579306"/>
                  <a:pt x="3555937" y="592508"/>
                  <a:pt x="3568362" y="606614"/>
                </a:cubicBezTo>
                <a:cubicBezTo>
                  <a:pt x="3548060" y="617296"/>
                  <a:pt x="3566748" y="665721"/>
                  <a:pt x="3562360" y="696544"/>
                </a:cubicBezTo>
                <a:cubicBezTo>
                  <a:pt x="3540870" y="749643"/>
                  <a:pt x="3563552" y="814684"/>
                  <a:pt x="3525923" y="839698"/>
                </a:cubicBezTo>
                <a:cubicBezTo>
                  <a:pt x="3535181" y="895191"/>
                  <a:pt x="3521523" y="937628"/>
                  <a:pt x="3518879" y="980382"/>
                </a:cubicBezTo>
                <a:cubicBezTo>
                  <a:pt x="3513995" y="999599"/>
                  <a:pt x="3527321" y="1012505"/>
                  <a:pt x="3515302" y="1028426"/>
                </a:cubicBezTo>
                <a:cubicBezTo>
                  <a:pt x="3518279" y="1066840"/>
                  <a:pt x="3496325" y="1148092"/>
                  <a:pt x="3536738" y="1210870"/>
                </a:cubicBezTo>
                <a:lnTo>
                  <a:pt x="3591526" y="1380154"/>
                </a:lnTo>
                <a:cubicBezTo>
                  <a:pt x="3610626" y="1430030"/>
                  <a:pt x="3618402" y="1446676"/>
                  <a:pt x="3627364" y="1475232"/>
                </a:cubicBezTo>
                <a:cubicBezTo>
                  <a:pt x="3630584" y="1500131"/>
                  <a:pt x="3621205" y="1517302"/>
                  <a:pt x="3629315" y="1551492"/>
                </a:cubicBezTo>
                <a:cubicBezTo>
                  <a:pt x="3627771" y="1569255"/>
                  <a:pt x="3642142" y="1604305"/>
                  <a:pt x="3642065" y="1616703"/>
                </a:cubicBezTo>
                <a:cubicBezTo>
                  <a:pt x="3644190" y="1615867"/>
                  <a:pt x="3646228" y="1622618"/>
                  <a:pt x="3644837" y="1625880"/>
                </a:cubicBezTo>
                <a:cubicBezTo>
                  <a:pt x="3644873" y="1682450"/>
                  <a:pt x="3660396" y="1644242"/>
                  <a:pt x="3653089" y="1681195"/>
                </a:cubicBezTo>
                <a:cubicBezTo>
                  <a:pt x="3653672" y="1703685"/>
                  <a:pt x="3678100" y="1693642"/>
                  <a:pt x="3669268" y="1720463"/>
                </a:cubicBezTo>
                <a:cubicBezTo>
                  <a:pt x="3672709" y="1747068"/>
                  <a:pt x="3683894" y="1760489"/>
                  <a:pt x="3680555" y="1787683"/>
                </a:cubicBezTo>
                <a:cubicBezTo>
                  <a:pt x="3683815" y="1812577"/>
                  <a:pt x="3690283" y="1832624"/>
                  <a:pt x="3690144" y="1854892"/>
                </a:cubicBezTo>
                <a:cubicBezTo>
                  <a:pt x="3694176" y="1862246"/>
                  <a:pt x="3696364" y="1869845"/>
                  <a:pt x="3692847" y="1879545"/>
                </a:cubicBezTo>
                <a:lnTo>
                  <a:pt x="3705899" y="1950159"/>
                </a:lnTo>
                <a:cubicBezTo>
                  <a:pt x="3705811" y="1963349"/>
                  <a:pt x="3696947" y="1944883"/>
                  <a:pt x="3698529" y="1956744"/>
                </a:cubicBezTo>
                <a:cubicBezTo>
                  <a:pt x="3704089" y="1967128"/>
                  <a:pt x="3694319" y="1972691"/>
                  <a:pt x="3700670" y="1983128"/>
                </a:cubicBezTo>
                <a:cubicBezTo>
                  <a:pt x="3707325" y="1975376"/>
                  <a:pt x="3704290" y="2019261"/>
                  <a:pt x="3710819" y="2016104"/>
                </a:cubicBezTo>
                <a:cubicBezTo>
                  <a:pt x="3703899" y="2032806"/>
                  <a:pt x="3716180" y="2041037"/>
                  <a:pt x="3716263" y="2057358"/>
                </a:cubicBezTo>
                <a:cubicBezTo>
                  <a:pt x="3714181" y="2066395"/>
                  <a:pt x="3708419" y="2088153"/>
                  <a:pt x="3713451" y="2092532"/>
                </a:cubicBezTo>
                <a:cubicBezTo>
                  <a:pt x="3702969" y="2134723"/>
                  <a:pt x="3713408" y="2112089"/>
                  <a:pt x="3712825" y="2145702"/>
                </a:cubicBezTo>
                <a:cubicBezTo>
                  <a:pt x="3711099" y="2175441"/>
                  <a:pt x="3721651" y="2170882"/>
                  <a:pt x="3710370" y="2205762"/>
                </a:cubicBezTo>
                <a:cubicBezTo>
                  <a:pt x="3706686" y="2213193"/>
                  <a:pt x="3707151" y="2225380"/>
                  <a:pt x="3711407" y="2232983"/>
                </a:cubicBezTo>
                <a:cubicBezTo>
                  <a:pt x="3712139" y="2234292"/>
                  <a:pt x="3712959" y="2235411"/>
                  <a:pt x="3713840" y="2236309"/>
                </a:cubicBezTo>
                <a:cubicBezTo>
                  <a:pt x="3705311" y="2258197"/>
                  <a:pt x="3712810" y="2264929"/>
                  <a:pt x="3706371" y="2276362"/>
                </a:cubicBezTo>
                <a:cubicBezTo>
                  <a:pt x="3707813" y="2303313"/>
                  <a:pt x="3719116" y="2319717"/>
                  <a:pt x="3713548" y="2330164"/>
                </a:cubicBezTo>
                <a:cubicBezTo>
                  <a:pt x="3716700" y="2349548"/>
                  <a:pt x="3722681" y="2379563"/>
                  <a:pt x="3725281" y="2392669"/>
                </a:cubicBezTo>
                <a:cubicBezTo>
                  <a:pt x="3729704" y="2396182"/>
                  <a:pt x="3728251" y="2402767"/>
                  <a:pt x="3729156" y="2408800"/>
                </a:cubicBezTo>
                <a:cubicBezTo>
                  <a:pt x="3733288" y="2414878"/>
                  <a:pt x="3733591" y="2443086"/>
                  <a:pt x="3731527" y="2451803"/>
                </a:cubicBezTo>
                <a:lnTo>
                  <a:pt x="3736702" y="2478754"/>
                </a:lnTo>
                <a:cubicBezTo>
                  <a:pt x="3728550" y="2525478"/>
                  <a:pt x="3760386" y="2545889"/>
                  <a:pt x="3730701" y="2582746"/>
                </a:cubicBezTo>
                <a:cubicBezTo>
                  <a:pt x="3730821" y="2599785"/>
                  <a:pt x="3740171" y="2587220"/>
                  <a:pt x="3740291" y="2604259"/>
                </a:cubicBezTo>
                <a:cubicBezTo>
                  <a:pt x="3743848" y="2626667"/>
                  <a:pt x="3731064" y="2615985"/>
                  <a:pt x="3745312" y="2636571"/>
                </a:cubicBezTo>
                <a:cubicBezTo>
                  <a:pt x="3741774" y="2677126"/>
                  <a:pt x="3756230" y="2698390"/>
                  <a:pt x="3745913" y="2734956"/>
                </a:cubicBezTo>
                <a:cubicBezTo>
                  <a:pt x="3751211" y="2727858"/>
                  <a:pt x="3750682" y="2814031"/>
                  <a:pt x="3749695" y="2825841"/>
                </a:cubicBezTo>
                <a:cubicBezTo>
                  <a:pt x="3749942" y="2850991"/>
                  <a:pt x="3747920" y="2877551"/>
                  <a:pt x="3747393" y="2915771"/>
                </a:cubicBezTo>
                <a:cubicBezTo>
                  <a:pt x="3750755" y="2949567"/>
                  <a:pt x="3739923" y="2933903"/>
                  <a:pt x="3751447" y="2964244"/>
                </a:cubicBezTo>
                <a:cubicBezTo>
                  <a:pt x="3751616" y="2982921"/>
                  <a:pt x="3749341" y="3024704"/>
                  <a:pt x="3748411" y="3027834"/>
                </a:cubicBezTo>
                <a:lnTo>
                  <a:pt x="3748938" y="3029071"/>
                </a:lnTo>
                <a:cubicBezTo>
                  <a:pt x="3750070" y="3034527"/>
                  <a:pt x="3749794" y="3037871"/>
                  <a:pt x="3748894" y="3040270"/>
                </a:cubicBezTo>
                <a:lnTo>
                  <a:pt x="3747334" y="3042558"/>
                </a:lnTo>
                <a:cubicBezTo>
                  <a:pt x="3747162" y="3045102"/>
                  <a:pt x="3746989" y="3047646"/>
                  <a:pt x="3746817" y="3050190"/>
                </a:cubicBezTo>
                <a:lnTo>
                  <a:pt x="3744491" y="3065086"/>
                </a:lnTo>
                <a:lnTo>
                  <a:pt x="3745283" y="3068003"/>
                </a:lnTo>
                <a:lnTo>
                  <a:pt x="3743686" y="3090671"/>
                </a:lnTo>
                <a:lnTo>
                  <a:pt x="3744246" y="3091046"/>
                </a:lnTo>
                <a:cubicBezTo>
                  <a:pt x="3745467" y="3092400"/>
                  <a:pt x="3746300" y="3094375"/>
                  <a:pt x="3746343" y="3097703"/>
                </a:cubicBezTo>
                <a:cubicBezTo>
                  <a:pt x="3754816" y="3093496"/>
                  <a:pt x="3749641" y="3100105"/>
                  <a:pt x="3749018" y="3110287"/>
                </a:cubicBezTo>
                <a:cubicBezTo>
                  <a:pt x="3762039" y="3106026"/>
                  <a:pt x="3755113" y="3134407"/>
                  <a:pt x="3762400" y="3140063"/>
                </a:cubicBezTo>
                <a:cubicBezTo>
                  <a:pt x="3761648" y="3147641"/>
                  <a:pt x="3761093" y="3155576"/>
                  <a:pt x="3760798" y="3163705"/>
                </a:cubicBezTo>
                <a:cubicBezTo>
                  <a:pt x="3760796" y="3165306"/>
                  <a:pt x="3760795" y="3166906"/>
                  <a:pt x="3760793" y="3168507"/>
                </a:cubicBezTo>
                <a:lnTo>
                  <a:pt x="3760925" y="3168621"/>
                </a:lnTo>
                <a:cubicBezTo>
                  <a:pt x="3761203" y="3169703"/>
                  <a:pt x="3761307" y="3171298"/>
                  <a:pt x="3761180" y="3173722"/>
                </a:cubicBezTo>
                <a:lnTo>
                  <a:pt x="3760784" y="3177263"/>
                </a:lnTo>
                <a:lnTo>
                  <a:pt x="3760776" y="3186578"/>
                </a:lnTo>
                <a:lnTo>
                  <a:pt x="3761644" y="3189908"/>
                </a:lnTo>
                <a:cubicBezTo>
                  <a:pt x="3767239" y="3200999"/>
                  <a:pt x="3784386" y="3192521"/>
                  <a:pt x="3778090" y="3215620"/>
                </a:cubicBezTo>
                <a:cubicBezTo>
                  <a:pt x="3782929" y="3238942"/>
                  <a:pt x="3794645" y="3248487"/>
                  <a:pt x="3792860" y="3273934"/>
                </a:cubicBezTo>
                <a:cubicBezTo>
                  <a:pt x="3797428" y="3295746"/>
                  <a:pt x="3804878" y="3312408"/>
                  <a:pt x="3805965" y="3332638"/>
                </a:cubicBezTo>
                <a:cubicBezTo>
                  <a:pt x="3810325" y="3338359"/>
                  <a:pt x="3812891" y="3344736"/>
                  <a:pt x="3809972" y="3354360"/>
                </a:cubicBezTo>
                <a:cubicBezTo>
                  <a:pt x="3815463" y="3373933"/>
                  <a:pt x="3822569" y="3374995"/>
                  <a:pt x="3820366" y="3391014"/>
                </a:cubicBezTo>
                <a:cubicBezTo>
                  <a:pt x="3832550" y="3396219"/>
                  <a:pt x="3828906" y="3399305"/>
                  <a:pt x="3827143" y="3406519"/>
                </a:cubicBezTo>
                <a:cubicBezTo>
                  <a:pt x="3827126" y="3406819"/>
                  <a:pt x="3827110" y="3407118"/>
                  <a:pt x="3827093" y="3407418"/>
                </a:cubicBezTo>
                <a:lnTo>
                  <a:pt x="3828820" y="3408091"/>
                </a:lnTo>
                <a:lnTo>
                  <a:pt x="3830121" y="3410929"/>
                </a:lnTo>
                <a:lnTo>
                  <a:pt x="3831461" y="3420084"/>
                </a:lnTo>
                <a:cubicBezTo>
                  <a:pt x="3831507" y="3421309"/>
                  <a:pt x="3831554" y="3422534"/>
                  <a:pt x="3831600" y="3423759"/>
                </a:cubicBezTo>
                <a:cubicBezTo>
                  <a:pt x="3831831" y="3426205"/>
                  <a:pt x="3832160" y="3427719"/>
                  <a:pt x="3832580" y="3428642"/>
                </a:cubicBezTo>
                <a:cubicBezTo>
                  <a:pt x="3832626" y="3428658"/>
                  <a:pt x="3832672" y="3428675"/>
                  <a:pt x="3832719" y="3428690"/>
                </a:cubicBezTo>
                <a:lnTo>
                  <a:pt x="3832765" y="3429000"/>
                </a:lnTo>
                <a:lnTo>
                  <a:pt x="0" y="3429000"/>
                </a:lnTo>
                <a:close/>
              </a:path>
            </a:pathLst>
          </a:custGeom>
        </p:spPr>
      </p:pic>
      <p:sp>
        <p:nvSpPr>
          <p:cNvPr id="6" name="TextBox 5">
            <a:extLst>
              <a:ext uri="{FF2B5EF4-FFF2-40B4-BE49-F238E27FC236}">
                <a16:creationId xmlns:a16="http://schemas.microsoft.com/office/drawing/2014/main" id="{D725EAB1-9B6E-67C5-588F-F535D46515FE}"/>
              </a:ext>
            </a:extLst>
          </p:cNvPr>
          <p:cNvSpPr txBox="1"/>
          <p:nvPr/>
        </p:nvSpPr>
        <p:spPr>
          <a:xfrm>
            <a:off x="4653887" y="2193779"/>
            <a:ext cx="6564573" cy="3908909"/>
          </a:xfrm>
          <a:prstGeom prst="rect">
            <a:avLst/>
          </a:prstGeom>
        </p:spPr>
        <p:txBody>
          <a:bodyPr vert="horz" lIns="91440" tIns="45720" rIns="91440" bIns="45720" rtlCol="0">
            <a:normAutofit/>
          </a:bodyPr>
          <a:lstStyle/>
          <a:p>
            <a:pPr>
              <a:lnSpc>
                <a:spcPct val="90000"/>
              </a:lnSpc>
              <a:spcAft>
                <a:spcPts val="600"/>
              </a:spcAft>
            </a:pPr>
            <a:r>
              <a:rPr lang="en-US" sz="2000" b="1" dirty="0"/>
              <a:t>How It Works:</a:t>
            </a:r>
          </a:p>
          <a:p>
            <a:pPr marL="342900" indent="-342900">
              <a:lnSpc>
                <a:spcPct val="90000"/>
              </a:lnSpc>
              <a:spcAft>
                <a:spcPts val="600"/>
              </a:spcAft>
              <a:buFont typeface="Arial" panose="020B0604020202020204" pitchFamily="34" charset="0"/>
              <a:buChar char="•"/>
            </a:pPr>
            <a:br>
              <a:rPr lang="en-US" sz="2000" dirty="0"/>
            </a:br>
            <a:r>
              <a:rPr lang="en-US" sz="2000" dirty="0"/>
              <a:t>AEC uses one or more </a:t>
            </a:r>
            <a:r>
              <a:rPr lang="en-US" sz="2000" b="1" dirty="0"/>
              <a:t>ionization chambers</a:t>
            </a:r>
            <a:r>
              <a:rPr lang="en-US" sz="2000" dirty="0"/>
              <a:t> or </a:t>
            </a:r>
            <a:r>
              <a:rPr lang="en-US" sz="2000" b="1" dirty="0"/>
              <a:t>solid-state detectors</a:t>
            </a:r>
            <a:r>
              <a:rPr lang="en-US" sz="2000" dirty="0"/>
              <a:t> placed between the patient and the image receptor. These detectors measure the intensity of x-rays that pass through the patient in real time.</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dirty="0"/>
              <a:t>When the accumulated signal equals the preset optimal exposure level, the AEC circuit </a:t>
            </a:r>
            <a:r>
              <a:rPr lang="en-US" sz="2000" b="1" dirty="0"/>
              <a:t>instantly terminates the exposure</a:t>
            </a:r>
            <a:r>
              <a:rPr lang="en-US" sz="2000" dirty="0"/>
              <a:t>.</a:t>
            </a:r>
          </a:p>
        </p:txBody>
      </p:sp>
      <p:sp>
        <p:nvSpPr>
          <p:cNvPr id="2" name="AutoShape 2" descr="Post Calibration Inspection (Automatic Exposure Control) | HTM Wiki | Fandom">
            <a:extLst>
              <a:ext uri="{FF2B5EF4-FFF2-40B4-BE49-F238E27FC236}">
                <a16:creationId xmlns:a16="http://schemas.microsoft.com/office/drawing/2014/main" id="{30EEE595-EF14-6390-ADFB-6E81BA3618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4280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CC4BDB-5B81-4023-B967-7DF04BC13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Users\Jarek\Pictures\Hostos lab\IMG_4551.JPG">
            <a:extLst>
              <a:ext uri="{FF2B5EF4-FFF2-40B4-BE49-F238E27FC236}">
                <a16:creationId xmlns:a16="http://schemas.microsoft.com/office/drawing/2014/main" id="{63A957A5-E2DE-4345-AEDD-4F0D268B9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117" r="-1" b="6608"/>
          <a:stretch>
            <a:fillRect/>
          </a:stretch>
        </p:blipFill>
        <p:spPr bwMode="auto">
          <a:xfrm>
            <a:off x="2" y="10"/>
            <a:ext cx="12191271" cy="6857989"/>
          </a:xfrm>
          <a:custGeom>
            <a:avLst/>
            <a:gdLst/>
            <a:ahLst/>
            <a:cxnLst/>
            <a:rect l="l" t="t" r="r" b="b"/>
            <a:pathLst>
              <a:path w="12191271" h="6850048">
                <a:moveTo>
                  <a:pt x="636938" y="0"/>
                </a:moveTo>
                <a:lnTo>
                  <a:pt x="12191271" y="0"/>
                </a:lnTo>
                <a:lnTo>
                  <a:pt x="12191271" y="34"/>
                </a:lnTo>
                <a:lnTo>
                  <a:pt x="12188836" y="26696"/>
                </a:lnTo>
                <a:cubicBezTo>
                  <a:pt x="12159738" y="43228"/>
                  <a:pt x="12151834" y="118002"/>
                  <a:pt x="12131136" y="168244"/>
                </a:cubicBezTo>
                <a:cubicBezTo>
                  <a:pt x="12124808" y="199505"/>
                  <a:pt x="12149886" y="254732"/>
                  <a:pt x="12134482" y="260696"/>
                </a:cubicBezTo>
                <a:cubicBezTo>
                  <a:pt x="12141738" y="278745"/>
                  <a:pt x="12126232" y="287417"/>
                  <a:pt x="12123358" y="303160"/>
                </a:cubicBezTo>
                <a:cubicBezTo>
                  <a:pt x="12127622" y="318147"/>
                  <a:pt x="12122174" y="322795"/>
                  <a:pt x="12119930" y="334153"/>
                </a:cubicBezTo>
                <a:cubicBezTo>
                  <a:pt x="12122824" y="340739"/>
                  <a:pt x="12121652" y="350621"/>
                  <a:pt x="12117292" y="352523"/>
                </a:cubicBezTo>
                <a:cubicBezTo>
                  <a:pt x="12108502" y="344302"/>
                  <a:pt x="12109672" y="380554"/>
                  <a:pt x="12103022" y="380764"/>
                </a:cubicBezTo>
                <a:cubicBezTo>
                  <a:pt x="12099682" y="400323"/>
                  <a:pt x="12099092" y="490383"/>
                  <a:pt x="12087384" y="501357"/>
                </a:cubicBezTo>
                <a:cubicBezTo>
                  <a:pt x="12078470" y="540103"/>
                  <a:pt x="12088892" y="604695"/>
                  <a:pt x="12086884" y="621818"/>
                </a:cubicBezTo>
                <a:cubicBezTo>
                  <a:pt x="12103872" y="645808"/>
                  <a:pt x="12046274" y="710838"/>
                  <a:pt x="12037912" y="783603"/>
                </a:cubicBezTo>
                <a:cubicBezTo>
                  <a:pt x="12038728" y="794128"/>
                  <a:pt x="12038178" y="799388"/>
                  <a:pt x="12033652" y="800460"/>
                </a:cubicBezTo>
                <a:cubicBezTo>
                  <a:pt x="12030680" y="822866"/>
                  <a:pt x="12018000" y="839465"/>
                  <a:pt x="12021616" y="857543"/>
                </a:cubicBezTo>
                <a:cubicBezTo>
                  <a:pt x="12012916" y="850673"/>
                  <a:pt x="12020790" y="891755"/>
                  <a:pt x="12011726" y="892266"/>
                </a:cubicBezTo>
                <a:cubicBezTo>
                  <a:pt x="12007210" y="905052"/>
                  <a:pt x="11997872" y="927582"/>
                  <a:pt x="11994512" y="934260"/>
                </a:cubicBezTo>
                <a:lnTo>
                  <a:pt x="11991560" y="932336"/>
                </a:lnTo>
                <a:lnTo>
                  <a:pt x="11990514" y="940487"/>
                </a:lnTo>
                <a:lnTo>
                  <a:pt x="11988602" y="958836"/>
                </a:lnTo>
                <a:cubicBezTo>
                  <a:pt x="11985966" y="966456"/>
                  <a:pt x="11975758" y="977088"/>
                  <a:pt x="11974700" y="986207"/>
                </a:cubicBezTo>
                <a:cubicBezTo>
                  <a:pt x="11970938" y="1004735"/>
                  <a:pt x="11977876" y="1007075"/>
                  <a:pt x="11982258" y="1013556"/>
                </a:cubicBezTo>
                <a:cubicBezTo>
                  <a:pt x="11981214" y="1026451"/>
                  <a:pt x="11971950" y="1050442"/>
                  <a:pt x="11968448" y="1063580"/>
                </a:cubicBezTo>
                <a:cubicBezTo>
                  <a:pt x="11964708" y="1069989"/>
                  <a:pt x="11969836" y="1093522"/>
                  <a:pt x="11961240" y="1092388"/>
                </a:cubicBezTo>
                <a:cubicBezTo>
                  <a:pt x="11960426" y="1105603"/>
                  <a:pt x="11958786" y="1112923"/>
                  <a:pt x="11957400" y="1120089"/>
                </a:cubicBezTo>
                <a:lnTo>
                  <a:pt x="11952458" y="1136369"/>
                </a:lnTo>
                <a:cubicBezTo>
                  <a:pt x="11950090" y="1140925"/>
                  <a:pt x="11948538" y="1146011"/>
                  <a:pt x="11948726" y="1152132"/>
                </a:cubicBezTo>
                <a:lnTo>
                  <a:pt x="11949742" y="1158140"/>
                </a:lnTo>
                <a:lnTo>
                  <a:pt x="11948154" y="1158608"/>
                </a:lnTo>
                <a:cubicBezTo>
                  <a:pt x="11945686" y="1158803"/>
                  <a:pt x="11928734" y="1161056"/>
                  <a:pt x="11927260" y="1180442"/>
                </a:cubicBezTo>
                <a:cubicBezTo>
                  <a:pt x="11921496" y="1192709"/>
                  <a:pt x="11919204" y="1203402"/>
                  <a:pt x="11915994" y="1221353"/>
                </a:cubicBezTo>
                <a:cubicBezTo>
                  <a:pt x="11915516" y="1232713"/>
                  <a:pt x="11926308" y="1235102"/>
                  <a:pt x="11924388" y="1248604"/>
                </a:cubicBezTo>
                <a:cubicBezTo>
                  <a:pt x="11911346" y="1301115"/>
                  <a:pt x="11929638" y="1279167"/>
                  <a:pt x="11916648" y="1307095"/>
                </a:cubicBezTo>
                <a:cubicBezTo>
                  <a:pt x="11915436" y="1312439"/>
                  <a:pt x="11915606" y="1317191"/>
                  <a:pt x="11916360" y="1321583"/>
                </a:cubicBezTo>
                <a:lnTo>
                  <a:pt x="11918132" y="1328373"/>
                </a:lnTo>
                <a:lnTo>
                  <a:pt x="11911374" y="1349635"/>
                </a:lnTo>
                <a:cubicBezTo>
                  <a:pt x="11908688" y="1360345"/>
                  <a:pt x="11906470" y="1371840"/>
                  <a:pt x="11904778" y="1383852"/>
                </a:cubicBezTo>
                <a:cubicBezTo>
                  <a:pt x="11907652" y="1387748"/>
                  <a:pt x="11902226" y="1395665"/>
                  <a:pt x="11900890" y="1399838"/>
                </a:cubicBezTo>
                <a:cubicBezTo>
                  <a:pt x="11902940" y="1400643"/>
                  <a:pt x="11902928" y="1410976"/>
                  <a:pt x="11900874" y="1413889"/>
                </a:cubicBezTo>
                <a:cubicBezTo>
                  <a:pt x="11886092" y="1485537"/>
                  <a:pt x="11909474" y="1450776"/>
                  <a:pt x="11893500" y="1491153"/>
                </a:cubicBezTo>
                <a:cubicBezTo>
                  <a:pt x="11892154" y="1498399"/>
                  <a:pt x="11892622" y="1504376"/>
                  <a:pt x="11893858" y="1509677"/>
                </a:cubicBezTo>
                <a:lnTo>
                  <a:pt x="11897264" y="1519651"/>
                </a:lnTo>
                <a:lnTo>
                  <a:pt x="11895090" y="1525679"/>
                </a:lnTo>
                <a:cubicBezTo>
                  <a:pt x="11892484" y="1550498"/>
                  <a:pt x="11896104" y="1559433"/>
                  <a:pt x="11890274" y="1572282"/>
                </a:cubicBezTo>
                <a:cubicBezTo>
                  <a:pt x="11897250" y="1597020"/>
                  <a:pt x="11889764" y="1586796"/>
                  <a:pt x="11886744" y="1602539"/>
                </a:cubicBezTo>
                <a:cubicBezTo>
                  <a:pt x="11883642" y="1614697"/>
                  <a:pt x="11882502" y="1589859"/>
                  <a:pt x="11880728" y="1602238"/>
                </a:cubicBezTo>
                <a:cubicBezTo>
                  <a:pt x="11881720" y="1616707"/>
                  <a:pt x="11874476" y="1613372"/>
                  <a:pt x="11875940" y="1628576"/>
                </a:cubicBezTo>
                <a:cubicBezTo>
                  <a:pt x="11881788" y="1627172"/>
                  <a:pt x="11872080" y="1656092"/>
                  <a:pt x="11876794" y="1658841"/>
                </a:cubicBezTo>
                <a:lnTo>
                  <a:pt x="11876694" y="1659046"/>
                </a:lnTo>
                <a:cubicBezTo>
                  <a:pt x="11866634" y="1667627"/>
                  <a:pt x="11851866" y="1763404"/>
                  <a:pt x="11841806" y="1771984"/>
                </a:cubicBezTo>
                <a:cubicBezTo>
                  <a:pt x="11810410" y="1824881"/>
                  <a:pt x="11780100" y="1952023"/>
                  <a:pt x="11765636" y="2016516"/>
                </a:cubicBezTo>
                <a:cubicBezTo>
                  <a:pt x="11751172" y="2081009"/>
                  <a:pt x="11756430" y="2114985"/>
                  <a:pt x="11755018" y="2158942"/>
                </a:cubicBezTo>
                <a:lnTo>
                  <a:pt x="11756288" y="2240371"/>
                </a:lnTo>
                <a:lnTo>
                  <a:pt x="11751858" y="2253578"/>
                </a:lnTo>
                <a:cubicBezTo>
                  <a:pt x="11750642" y="2255242"/>
                  <a:pt x="11750294" y="2257858"/>
                  <a:pt x="11752262" y="2273603"/>
                </a:cubicBezTo>
                <a:cubicBezTo>
                  <a:pt x="11740738" y="2308149"/>
                  <a:pt x="11737736" y="2368195"/>
                  <a:pt x="11722998" y="2393147"/>
                </a:cubicBezTo>
                <a:cubicBezTo>
                  <a:pt x="11727870" y="2391170"/>
                  <a:pt x="11729790" y="2408227"/>
                  <a:pt x="11726462" y="2418325"/>
                </a:cubicBezTo>
                <a:cubicBezTo>
                  <a:pt x="11745428" y="2412080"/>
                  <a:pt x="11706204" y="2455637"/>
                  <a:pt x="11717312" y="2469703"/>
                </a:cubicBezTo>
                <a:cubicBezTo>
                  <a:pt x="11706060" y="2466046"/>
                  <a:pt x="11682162" y="2507996"/>
                  <a:pt x="11689052" y="2534428"/>
                </a:cubicBezTo>
                <a:cubicBezTo>
                  <a:pt x="11683298" y="2568704"/>
                  <a:pt x="11671550" y="2590146"/>
                  <a:pt x="11671572" y="2628315"/>
                </a:cubicBezTo>
                <a:cubicBezTo>
                  <a:pt x="11669958" y="2628904"/>
                  <a:pt x="11668516" y="2630315"/>
                  <a:pt x="11667202" y="2632291"/>
                </a:cubicBezTo>
                <a:lnTo>
                  <a:pt x="11663792" y="2639275"/>
                </a:lnTo>
                <a:lnTo>
                  <a:pt x="11663828" y="2640882"/>
                </a:lnTo>
                <a:cubicBezTo>
                  <a:pt x="11663260" y="2646928"/>
                  <a:pt x="11662318" y="2649787"/>
                  <a:pt x="11661216" y="2651232"/>
                </a:cubicBezTo>
                <a:lnTo>
                  <a:pt x="11659736" y="2651998"/>
                </a:lnTo>
                <a:lnTo>
                  <a:pt x="11657658" y="2658628"/>
                </a:lnTo>
                <a:lnTo>
                  <a:pt x="11652798" y="2670425"/>
                </a:lnTo>
                <a:lnTo>
                  <a:pt x="11652608" y="2673819"/>
                </a:lnTo>
                <a:lnTo>
                  <a:pt x="11646398" y="2693461"/>
                </a:lnTo>
                <a:lnTo>
                  <a:pt x="11646654" y="2694295"/>
                </a:lnTo>
                <a:cubicBezTo>
                  <a:pt x="11647086" y="2696613"/>
                  <a:pt x="11647138" y="2699170"/>
                  <a:pt x="11646396" y="2702293"/>
                </a:cubicBezTo>
                <a:cubicBezTo>
                  <a:pt x="11652536" y="2705759"/>
                  <a:pt x="11647852" y="2707391"/>
                  <a:pt x="11645122" y="2716295"/>
                </a:cubicBezTo>
                <a:cubicBezTo>
                  <a:pt x="11654048" y="2723663"/>
                  <a:pt x="11643268" y="2743972"/>
                  <a:pt x="11646406" y="2755554"/>
                </a:cubicBezTo>
                <a:cubicBezTo>
                  <a:pt x="11644200" y="2761932"/>
                  <a:pt x="11642026" y="2768809"/>
                  <a:pt x="11639970" y="2776095"/>
                </a:cubicBezTo>
                <a:lnTo>
                  <a:pt x="11638858" y="2780546"/>
                </a:lnTo>
                <a:lnTo>
                  <a:pt x="11638912" y="2780766"/>
                </a:lnTo>
                <a:cubicBezTo>
                  <a:pt x="11638832" y="2782014"/>
                  <a:pt x="11638528" y="2783583"/>
                  <a:pt x="11637890" y="2785722"/>
                </a:cubicBezTo>
                <a:lnTo>
                  <a:pt x="11636832" y="2788662"/>
                </a:lnTo>
                <a:lnTo>
                  <a:pt x="11634674" y="2797295"/>
                </a:lnTo>
                <a:lnTo>
                  <a:pt x="11634434" y="2801139"/>
                </a:lnTo>
                <a:cubicBezTo>
                  <a:pt x="11635286" y="2816294"/>
                  <a:pt x="11647702" y="2823339"/>
                  <a:pt x="11638528" y="2839295"/>
                </a:cubicBezTo>
                <a:cubicBezTo>
                  <a:pt x="11636094" y="2865138"/>
                  <a:pt x="11641034" y="2884181"/>
                  <a:pt x="11634070" y="2906237"/>
                </a:cubicBezTo>
                <a:cubicBezTo>
                  <a:pt x="11631818" y="2930445"/>
                  <a:pt x="11632514" y="2952380"/>
                  <a:pt x="11628506" y="2972091"/>
                </a:cubicBezTo>
                <a:cubicBezTo>
                  <a:pt x="11629844" y="2981191"/>
                  <a:pt x="11625508" y="2988486"/>
                  <a:pt x="11625932" y="2995729"/>
                </a:cubicBezTo>
                <a:cubicBezTo>
                  <a:pt x="11626358" y="3002972"/>
                  <a:pt x="11636102" y="3002605"/>
                  <a:pt x="11631060" y="3015551"/>
                </a:cubicBezTo>
                <a:cubicBezTo>
                  <a:pt x="11639036" y="3026970"/>
                  <a:pt x="11634852" y="3046550"/>
                  <a:pt x="11634862" y="3052653"/>
                </a:cubicBezTo>
                <a:lnTo>
                  <a:pt x="11638472" y="3085161"/>
                </a:lnTo>
                <a:lnTo>
                  <a:pt x="11617590" y="3113393"/>
                </a:lnTo>
                <a:cubicBezTo>
                  <a:pt x="11621846" y="3121866"/>
                  <a:pt x="11613122" y="3148828"/>
                  <a:pt x="11622718" y="3149063"/>
                </a:cubicBezTo>
                <a:cubicBezTo>
                  <a:pt x="11620874" y="3159401"/>
                  <a:pt x="11616380" y="3164407"/>
                  <a:pt x="11622820" y="3163072"/>
                </a:cubicBezTo>
                <a:cubicBezTo>
                  <a:pt x="11622276" y="3170605"/>
                  <a:pt x="11620826" y="3184783"/>
                  <a:pt x="11619438" y="3194257"/>
                </a:cubicBezTo>
                <a:lnTo>
                  <a:pt x="11614494" y="3219915"/>
                </a:lnTo>
                <a:lnTo>
                  <a:pt x="11613098" y="3221731"/>
                </a:lnTo>
                <a:cubicBezTo>
                  <a:pt x="11612634" y="3224213"/>
                  <a:pt x="11612392" y="3231115"/>
                  <a:pt x="11611708" y="3234801"/>
                </a:cubicBezTo>
                <a:lnTo>
                  <a:pt x="11609006" y="3243851"/>
                </a:lnTo>
                <a:cubicBezTo>
                  <a:pt x="11607894" y="3246676"/>
                  <a:pt x="11606598" y="3249062"/>
                  <a:pt x="11605054" y="3250812"/>
                </a:cubicBezTo>
                <a:cubicBezTo>
                  <a:pt x="11608816" y="3286401"/>
                  <a:pt x="11599242" y="3315146"/>
                  <a:pt x="11596882" y="3351401"/>
                </a:cubicBezTo>
                <a:cubicBezTo>
                  <a:pt x="11606320" y="3370932"/>
                  <a:pt x="11574486" y="3407777"/>
                  <a:pt x="11562942" y="3412738"/>
                </a:cubicBezTo>
                <a:cubicBezTo>
                  <a:pt x="11558508" y="3443835"/>
                  <a:pt x="11567878" y="3479425"/>
                  <a:pt x="11562930" y="3515212"/>
                </a:cubicBezTo>
                <a:lnTo>
                  <a:pt x="11545452" y="3647527"/>
                </a:lnTo>
                <a:cubicBezTo>
                  <a:pt x="11538634" y="3726778"/>
                  <a:pt x="11536610" y="3789073"/>
                  <a:pt x="11537114" y="3864465"/>
                </a:cubicBezTo>
                <a:cubicBezTo>
                  <a:pt x="11537618" y="3939858"/>
                  <a:pt x="11535598" y="4034053"/>
                  <a:pt x="11548476" y="4099881"/>
                </a:cubicBezTo>
                <a:lnTo>
                  <a:pt x="11552432" y="4165133"/>
                </a:lnTo>
                <a:lnTo>
                  <a:pt x="11552732" y="4173457"/>
                </a:lnTo>
                <a:cubicBezTo>
                  <a:pt x="11546540" y="4200651"/>
                  <a:pt x="11557802" y="4228513"/>
                  <a:pt x="11553200" y="4250383"/>
                </a:cubicBezTo>
                <a:cubicBezTo>
                  <a:pt x="11552922" y="4256452"/>
                  <a:pt x="11553192" y="4261667"/>
                  <a:pt x="11553798" y="4266324"/>
                </a:cubicBezTo>
                <a:lnTo>
                  <a:pt x="11556298" y="4278290"/>
                </a:lnTo>
                <a:lnTo>
                  <a:pt x="11558608" y="4279552"/>
                </a:lnTo>
                <a:lnTo>
                  <a:pt x="11559256" y="4288041"/>
                </a:lnTo>
                <a:lnTo>
                  <a:pt x="11559842" y="4289935"/>
                </a:lnTo>
                <a:cubicBezTo>
                  <a:pt x="11559766" y="4297619"/>
                  <a:pt x="11558376" y="4321255"/>
                  <a:pt x="11558794" y="4334153"/>
                </a:cubicBezTo>
                <a:cubicBezTo>
                  <a:pt x="11561310" y="4357137"/>
                  <a:pt x="11552162" y="4349289"/>
                  <a:pt x="11562346" y="4367326"/>
                </a:cubicBezTo>
                <a:cubicBezTo>
                  <a:pt x="11559750" y="4411719"/>
                  <a:pt x="11572402" y="4426587"/>
                  <a:pt x="11564954" y="4468612"/>
                </a:cubicBezTo>
                <a:cubicBezTo>
                  <a:pt x="11563988" y="4505670"/>
                  <a:pt x="11581512" y="4533280"/>
                  <a:pt x="11580786" y="4546196"/>
                </a:cubicBezTo>
                <a:cubicBezTo>
                  <a:pt x="11581754" y="4580683"/>
                  <a:pt x="11563866" y="4624484"/>
                  <a:pt x="11563432" y="4665534"/>
                </a:cubicBezTo>
                <a:cubicBezTo>
                  <a:pt x="11565794" y="4700759"/>
                  <a:pt x="11560190" y="4735452"/>
                  <a:pt x="11568406" y="4764690"/>
                </a:cubicBezTo>
                <a:cubicBezTo>
                  <a:pt x="11567130" y="4767647"/>
                  <a:pt x="11566180" y="4770968"/>
                  <a:pt x="11565462" y="4774527"/>
                </a:cubicBezTo>
                <a:lnTo>
                  <a:pt x="11564000" y="4785178"/>
                </a:lnTo>
                <a:lnTo>
                  <a:pt x="11564328" y="4798347"/>
                </a:lnTo>
                <a:lnTo>
                  <a:pt x="11563206" y="4801234"/>
                </a:lnTo>
                <a:lnTo>
                  <a:pt x="11561136" y="4826142"/>
                </a:lnTo>
                <a:lnTo>
                  <a:pt x="11561700" y="4829040"/>
                </a:lnTo>
                <a:lnTo>
                  <a:pt x="11560522" y="4853748"/>
                </a:lnTo>
                <a:lnTo>
                  <a:pt x="11560924" y="4853991"/>
                </a:lnTo>
                <a:cubicBezTo>
                  <a:pt x="11561796" y="4855098"/>
                  <a:pt x="11562390" y="4856978"/>
                  <a:pt x="11562416" y="4860528"/>
                </a:cubicBezTo>
                <a:cubicBezTo>
                  <a:pt x="11568496" y="4853650"/>
                  <a:pt x="11564776" y="4862172"/>
                  <a:pt x="11564316" y="4873245"/>
                </a:cubicBezTo>
                <a:lnTo>
                  <a:pt x="11572682" y="4927107"/>
                </a:lnTo>
                <a:lnTo>
                  <a:pt x="11572672" y="4932248"/>
                </a:lnTo>
                <a:cubicBezTo>
                  <a:pt x="11572704" y="4932275"/>
                  <a:pt x="11572734" y="4932305"/>
                  <a:pt x="11572766" y="4932333"/>
                </a:cubicBezTo>
                <a:cubicBezTo>
                  <a:pt x="11572964" y="4933414"/>
                  <a:pt x="11573036" y="4935090"/>
                  <a:pt x="11572942" y="4937721"/>
                </a:cubicBezTo>
                <a:lnTo>
                  <a:pt x="11577402" y="4975055"/>
                </a:lnTo>
                <a:cubicBezTo>
                  <a:pt x="11574168" y="4991322"/>
                  <a:pt x="11579054" y="4994280"/>
                  <a:pt x="11580860" y="5016279"/>
                </a:cubicBezTo>
                <a:cubicBezTo>
                  <a:pt x="11577794" y="5025639"/>
                  <a:pt x="11578930" y="5033009"/>
                  <a:pt x="11581396" y="5040153"/>
                </a:cubicBezTo>
                <a:cubicBezTo>
                  <a:pt x="11580034" y="5061698"/>
                  <a:pt x="11583522" y="5081146"/>
                  <a:pt x="11584442" y="5105259"/>
                </a:cubicBezTo>
                <a:cubicBezTo>
                  <a:pt x="11580512" y="5131545"/>
                  <a:pt x="11587750" y="5144617"/>
                  <a:pt x="11588702" y="5170388"/>
                </a:cubicBezTo>
                <a:cubicBezTo>
                  <a:pt x="11581846" y="5193034"/>
                  <a:pt x="11594798" y="5188571"/>
                  <a:pt x="11597568" y="5201681"/>
                </a:cubicBezTo>
                <a:lnTo>
                  <a:pt x="11596842" y="5215195"/>
                </a:lnTo>
                <a:lnTo>
                  <a:pt x="11596192" y="5218814"/>
                </a:lnTo>
                <a:cubicBezTo>
                  <a:pt x="11595848" y="5221331"/>
                  <a:pt x="11595754" y="5223032"/>
                  <a:pt x="11595836" y="5224243"/>
                </a:cubicBezTo>
                <a:lnTo>
                  <a:pt x="11595408" y="5229443"/>
                </a:lnTo>
                <a:cubicBezTo>
                  <a:pt x="11594346" y="5237912"/>
                  <a:pt x="11593122" y="5246108"/>
                  <a:pt x="11591796" y="5253878"/>
                </a:cubicBezTo>
                <a:cubicBezTo>
                  <a:pt x="11596328" y="5261714"/>
                  <a:pt x="11588472" y="5289750"/>
                  <a:pt x="11598078" y="5288650"/>
                </a:cubicBezTo>
                <a:cubicBezTo>
                  <a:pt x="11596572" y="5299191"/>
                  <a:pt x="11592238" y="5304794"/>
                  <a:pt x="11598640" y="5302571"/>
                </a:cubicBezTo>
                <a:cubicBezTo>
                  <a:pt x="11598320" y="5306080"/>
                  <a:pt x="11598696" y="5308372"/>
                  <a:pt x="11599412" y="5310113"/>
                </a:cubicBezTo>
                <a:lnTo>
                  <a:pt x="11599768" y="5310652"/>
                </a:lnTo>
                <a:lnTo>
                  <a:pt x="11593310" y="5352392"/>
                </a:lnTo>
                <a:lnTo>
                  <a:pt x="11592144" y="5360280"/>
                </a:lnTo>
                <a:lnTo>
                  <a:pt x="11589598" y="5374040"/>
                </a:lnTo>
                <a:lnTo>
                  <a:pt x="11589840" y="5375477"/>
                </a:lnTo>
                <a:lnTo>
                  <a:pt x="11587428" y="5384856"/>
                </a:lnTo>
                <a:cubicBezTo>
                  <a:pt x="11586404" y="5387820"/>
                  <a:pt x="11585186" y="5390375"/>
                  <a:pt x="11583696" y="5392331"/>
                </a:cubicBezTo>
                <a:cubicBezTo>
                  <a:pt x="11588614" y="5427214"/>
                  <a:pt x="11579964" y="5457140"/>
                  <a:pt x="11578774" y="5493537"/>
                </a:cubicBezTo>
                <a:cubicBezTo>
                  <a:pt x="11574386" y="5533576"/>
                  <a:pt x="11562428" y="5590359"/>
                  <a:pt x="11557362" y="5632561"/>
                </a:cubicBezTo>
                <a:lnTo>
                  <a:pt x="11548380" y="5746753"/>
                </a:lnTo>
                <a:cubicBezTo>
                  <a:pt x="11556238" y="5772089"/>
                  <a:pt x="11550878" y="5798350"/>
                  <a:pt x="11551024" y="5822826"/>
                </a:cubicBezTo>
                <a:cubicBezTo>
                  <a:pt x="11542796" y="5814291"/>
                  <a:pt x="11553924" y="5853157"/>
                  <a:pt x="11544052" y="5852276"/>
                </a:cubicBezTo>
                <a:cubicBezTo>
                  <a:pt x="11544390" y="5856758"/>
                  <a:pt x="11545032" y="5861128"/>
                  <a:pt x="11545748" y="5865520"/>
                </a:cubicBezTo>
                <a:lnTo>
                  <a:pt x="11546116" y="5867822"/>
                </a:lnTo>
                <a:lnTo>
                  <a:pt x="11545906" y="5876651"/>
                </a:lnTo>
                <a:lnTo>
                  <a:pt x="11547962" y="5879618"/>
                </a:lnTo>
                <a:lnTo>
                  <a:pt x="11549160" y="5893249"/>
                </a:lnTo>
                <a:cubicBezTo>
                  <a:pt x="11549282" y="5898280"/>
                  <a:pt x="11549030" y="5903609"/>
                  <a:pt x="11548180" y="5909369"/>
                </a:cubicBezTo>
                <a:cubicBezTo>
                  <a:pt x="11541720" y="5927436"/>
                  <a:pt x="11549640" y="5963239"/>
                  <a:pt x="11541162" y="5985355"/>
                </a:cubicBezTo>
                <a:cubicBezTo>
                  <a:pt x="11538794" y="5993983"/>
                  <a:pt x="11531140" y="6003419"/>
                  <a:pt x="11533408" y="6010880"/>
                </a:cubicBezTo>
                <a:cubicBezTo>
                  <a:pt x="11533384" y="6032967"/>
                  <a:pt x="11540672" y="6093692"/>
                  <a:pt x="11541022" y="6117880"/>
                </a:cubicBezTo>
                <a:cubicBezTo>
                  <a:pt x="11536010" y="6127417"/>
                  <a:pt x="11542236" y="6147591"/>
                  <a:pt x="11540416" y="6176296"/>
                </a:cubicBezTo>
                <a:cubicBezTo>
                  <a:pt x="11533696" y="6193575"/>
                  <a:pt x="11520672" y="6223706"/>
                  <a:pt x="11515330" y="6241549"/>
                </a:cubicBezTo>
                <a:cubicBezTo>
                  <a:pt x="11509988" y="6259393"/>
                  <a:pt x="11506830" y="6256209"/>
                  <a:pt x="11508360" y="6283356"/>
                </a:cubicBezTo>
                <a:cubicBezTo>
                  <a:pt x="11496758" y="6317094"/>
                  <a:pt x="11506504" y="6340085"/>
                  <a:pt x="11502164" y="6370897"/>
                </a:cubicBezTo>
                <a:cubicBezTo>
                  <a:pt x="11498220" y="6406078"/>
                  <a:pt x="11505228" y="6378276"/>
                  <a:pt x="11493420" y="6419907"/>
                </a:cubicBezTo>
                <a:cubicBezTo>
                  <a:pt x="11496498" y="6425815"/>
                  <a:pt x="11498672" y="6444204"/>
                  <a:pt x="11496258" y="6453162"/>
                </a:cubicBezTo>
                <a:cubicBezTo>
                  <a:pt x="11496982" y="6471523"/>
                  <a:pt x="11512650" y="6498528"/>
                  <a:pt x="11512334" y="6514298"/>
                </a:cubicBezTo>
                <a:cubicBezTo>
                  <a:pt x="11512200" y="6527176"/>
                  <a:pt x="11507906" y="6505466"/>
                  <a:pt x="11506458" y="6519308"/>
                </a:cubicBezTo>
                <a:cubicBezTo>
                  <a:pt x="11505546" y="6536357"/>
                  <a:pt x="11496970" y="6533583"/>
                  <a:pt x="11506912" y="6550074"/>
                </a:cubicBezTo>
                <a:cubicBezTo>
                  <a:pt x="11502902" y="6566946"/>
                  <a:pt x="11507560" y="6571936"/>
                  <a:pt x="11508214" y="6596919"/>
                </a:cubicBezTo>
                <a:cubicBezTo>
                  <a:pt x="11504722" y="6606203"/>
                  <a:pt x="11505462" y="6614758"/>
                  <a:pt x="11507524" y="6623534"/>
                </a:cubicBezTo>
                <a:cubicBezTo>
                  <a:pt x="11505086" y="6646907"/>
                  <a:pt x="11507528" y="6669655"/>
                  <a:pt x="11507206" y="6696669"/>
                </a:cubicBezTo>
                <a:cubicBezTo>
                  <a:pt x="11501998" y="6724388"/>
                  <a:pt x="11508454" y="6741397"/>
                  <a:pt x="11508078" y="6770256"/>
                </a:cubicBezTo>
                <a:cubicBezTo>
                  <a:pt x="11509260" y="6790406"/>
                  <a:pt x="11512798" y="6819910"/>
                  <a:pt x="11515012" y="6840678"/>
                </a:cubicBezTo>
                <a:lnTo>
                  <a:pt x="11515906" y="6850048"/>
                </a:lnTo>
                <a:lnTo>
                  <a:pt x="0" y="6850048"/>
                </a:lnTo>
                <a:lnTo>
                  <a:pt x="0" y="6150255"/>
                </a:lnTo>
                <a:lnTo>
                  <a:pt x="17548" y="6079421"/>
                </a:lnTo>
                <a:cubicBezTo>
                  <a:pt x="24104" y="6016456"/>
                  <a:pt x="27371" y="6035306"/>
                  <a:pt x="27043" y="5985942"/>
                </a:cubicBezTo>
                <a:cubicBezTo>
                  <a:pt x="26678" y="5981021"/>
                  <a:pt x="35914" y="5971603"/>
                  <a:pt x="33624" y="5952542"/>
                </a:cubicBezTo>
                <a:cubicBezTo>
                  <a:pt x="37578" y="5922372"/>
                  <a:pt x="48696" y="5939028"/>
                  <a:pt x="52357" y="5900385"/>
                </a:cubicBezTo>
                <a:cubicBezTo>
                  <a:pt x="55799" y="5903958"/>
                  <a:pt x="54094" y="5866099"/>
                  <a:pt x="66315" y="5862451"/>
                </a:cubicBezTo>
                <a:cubicBezTo>
                  <a:pt x="70207" y="5846033"/>
                  <a:pt x="73489" y="5820812"/>
                  <a:pt x="75710" y="5801878"/>
                </a:cubicBezTo>
                <a:cubicBezTo>
                  <a:pt x="81695" y="5773510"/>
                  <a:pt x="88149" y="5759388"/>
                  <a:pt x="92413" y="5755196"/>
                </a:cubicBezTo>
                <a:cubicBezTo>
                  <a:pt x="99183" y="5726796"/>
                  <a:pt x="100401" y="5729867"/>
                  <a:pt x="114766" y="5692575"/>
                </a:cubicBezTo>
                <a:cubicBezTo>
                  <a:pt x="109606" y="5670690"/>
                  <a:pt x="120766" y="5651885"/>
                  <a:pt x="130959" y="5642725"/>
                </a:cubicBezTo>
                <a:cubicBezTo>
                  <a:pt x="140615" y="5617952"/>
                  <a:pt x="163671" y="5564143"/>
                  <a:pt x="166724" y="5528753"/>
                </a:cubicBezTo>
                <a:cubicBezTo>
                  <a:pt x="165990" y="5474631"/>
                  <a:pt x="177327" y="5489775"/>
                  <a:pt x="185947" y="5465696"/>
                </a:cubicBezTo>
                <a:cubicBezTo>
                  <a:pt x="196662" y="5446952"/>
                  <a:pt x="187411" y="5449560"/>
                  <a:pt x="200956" y="5429999"/>
                </a:cubicBezTo>
                <a:lnTo>
                  <a:pt x="216668" y="5393769"/>
                </a:lnTo>
                <a:lnTo>
                  <a:pt x="241271" y="5350074"/>
                </a:lnTo>
                <a:lnTo>
                  <a:pt x="248034" y="5340072"/>
                </a:lnTo>
                <a:cubicBezTo>
                  <a:pt x="248058" y="5334942"/>
                  <a:pt x="248479" y="5331687"/>
                  <a:pt x="249221" y="5329608"/>
                </a:cubicBezTo>
                <a:cubicBezTo>
                  <a:pt x="249320" y="5329557"/>
                  <a:pt x="249420" y="5329504"/>
                  <a:pt x="249519" y="5329453"/>
                </a:cubicBezTo>
                <a:lnTo>
                  <a:pt x="252498" y="5314689"/>
                </a:lnTo>
                <a:cubicBezTo>
                  <a:pt x="252864" y="5297574"/>
                  <a:pt x="278981" y="5263235"/>
                  <a:pt x="278285" y="5246981"/>
                </a:cubicBezTo>
                <a:cubicBezTo>
                  <a:pt x="294835" y="5239806"/>
                  <a:pt x="267309" y="5243000"/>
                  <a:pt x="282334" y="5215649"/>
                </a:cubicBezTo>
                <a:cubicBezTo>
                  <a:pt x="284338" y="5203457"/>
                  <a:pt x="286369" y="5198331"/>
                  <a:pt x="287909" y="5188115"/>
                </a:cubicBezTo>
                <a:cubicBezTo>
                  <a:pt x="288332" y="5187974"/>
                  <a:pt x="291148" y="5154493"/>
                  <a:pt x="291570" y="5154352"/>
                </a:cubicBezTo>
                <a:lnTo>
                  <a:pt x="295687" y="5129949"/>
                </a:lnTo>
                <a:lnTo>
                  <a:pt x="297770" y="5124375"/>
                </a:lnTo>
                <a:lnTo>
                  <a:pt x="294552" y="5091886"/>
                </a:lnTo>
                <a:lnTo>
                  <a:pt x="294372" y="5075666"/>
                </a:lnTo>
                <a:lnTo>
                  <a:pt x="291261" y="5069914"/>
                </a:lnTo>
                <a:cubicBezTo>
                  <a:pt x="289602" y="5064348"/>
                  <a:pt x="289412" y="5057213"/>
                  <a:pt x="292549" y="5046565"/>
                </a:cubicBezTo>
                <a:lnTo>
                  <a:pt x="293850" y="5044324"/>
                </a:lnTo>
                <a:lnTo>
                  <a:pt x="288225" y="5011521"/>
                </a:lnTo>
                <a:cubicBezTo>
                  <a:pt x="286438" y="5004509"/>
                  <a:pt x="295879" y="4976501"/>
                  <a:pt x="292304" y="4970595"/>
                </a:cubicBezTo>
                <a:cubicBezTo>
                  <a:pt x="297173" y="4914689"/>
                  <a:pt x="280545" y="4880484"/>
                  <a:pt x="292037" y="4812226"/>
                </a:cubicBezTo>
                <a:cubicBezTo>
                  <a:pt x="296651" y="4766534"/>
                  <a:pt x="296553" y="4740857"/>
                  <a:pt x="300183" y="4711370"/>
                </a:cubicBezTo>
                <a:cubicBezTo>
                  <a:pt x="303813" y="4681883"/>
                  <a:pt x="310253" y="4654301"/>
                  <a:pt x="313819" y="4635304"/>
                </a:cubicBezTo>
                <a:cubicBezTo>
                  <a:pt x="317385" y="4616307"/>
                  <a:pt x="319059" y="4621434"/>
                  <a:pt x="321580" y="4597389"/>
                </a:cubicBezTo>
                <a:cubicBezTo>
                  <a:pt x="324100" y="4573344"/>
                  <a:pt x="322182" y="4514378"/>
                  <a:pt x="328942" y="4491032"/>
                </a:cubicBezTo>
                <a:cubicBezTo>
                  <a:pt x="328254" y="4465815"/>
                  <a:pt x="339350" y="4462516"/>
                  <a:pt x="338027" y="4448739"/>
                </a:cubicBezTo>
                <a:cubicBezTo>
                  <a:pt x="354594" y="4377504"/>
                  <a:pt x="351648" y="4318161"/>
                  <a:pt x="348965" y="4231470"/>
                </a:cubicBezTo>
                <a:cubicBezTo>
                  <a:pt x="353874" y="4174323"/>
                  <a:pt x="356666" y="4175355"/>
                  <a:pt x="359496" y="4150308"/>
                </a:cubicBezTo>
                <a:cubicBezTo>
                  <a:pt x="362339" y="4142663"/>
                  <a:pt x="352449" y="4138872"/>
                  <a:pt x="356364" y="4131985"/>
                </a:cubicBezTo>
                <a:lnTo>
                  <a:pt x="361593" y="4096619"/>
                </a:lnTo>
                <a:lnTo>
                  <a:pt x="371792" y="4070654"/>
                </a:lnTo>
                <a:lnTo>
                  <a:pt x="378262" y="4046249"/>
                </a:lnTo>
                <a:lnTo>
                  <a:pt x="381009" y="4016915"/>
                </a:lnTo>
                <a:cubicBezTo>
                  <a:pt x="383439" y="4007929"/>
                  <a:pt x="391279" y="4007340"/>
                  <a:pt x="391151" y="3995496"/>
                </a:cubicBezTo>
                <a:cubicBezTo>
                  <a:pt x="396353" y="3959536"/>
                  <a:pt x="400862" y="3894766"/>
                  <a:pt x="406592" y="3845871"/>
                </a:cubicBezTo>
                <a:cubicBezTo>
                  <a:pt x="403177" y="3821649"/>
                  <a:pt x="409717" y="3786911"/>
                  <a:pt x="419462" y="3776866"/>
                </a:cubicBezTo>
                <a:cubicBezTo>
                  <a:pt x="422173" y="3764871"/>
                  <a:pt x="422222" y="3735955"/>
                  <a:pt x="420303" y="3724288"/>
                </a:cubicBezTo>
                <a:cubicBezTo>
                  <a:pt x="420584" y="3713932"/>
                  <a:pt x="424293" y="3712054"/>
                  <a:pt x="425736" y="3698294"/>
                </a:cubicBezTo>
                <a:cubicBezTo>
                  <a:pt x="429134" y="3683275"/>
                  <a:pt x="445239" y="3650699"/>
                  <a:pt x="450275" y="3636556"/>
                </a:cubicBezTo>
                <a:cubicBezTo>
                  <a:pt x="455311" y="3622413"/>
                  <a:pt x="450096" y="3636797"/>
                  <a:pt x="455950" y="3613438"/>
                </a:cubicBezTo>
                <a:cubicBezTo>
                  <a:pt x="457946" y="3605104"/>
                  <a:pt x="465726" y="3606849"/>
                  <a:pt x="469436" y="3588931"/>
                </a:cubicBezTo>
                <a:cubicBezTo>
                  <a:pt x="473148" y="3571012"/>
                  <a:pt x="477437" y="3530877"/>
                  <a:pt x="478216" y="3505927"/>
                </a:cubicBezTo>
                <a:cubicBezTo>
                  <a:pt x="465624" y="3478053"/>
                  <a:pt x="482767" y="3487820"/>
                  <a:pt x="466921" y="3436850"/>
                </a:cubicBezTo>
                <a:cubicBezTo>
                  <a:pt x="468947" y="3435539"/>
                  <a:pt x="468075" y="3414710"/>
                  <a:pt x="469431" y="3393361"/>
                </a:cubicBezTo>
                <a:cubicBezTo>
                  <a:pt x="470787" y="3372012"/>
                  <a:pt x="482148" y="3326552"/>
                  <a:pt x="475054" y="3308755"/>
                </a:cubicBezTo>
                <a:lnTo>
                  <a:pt x="474310" y="3151747"/>
                </a:lnTo>
                <a:lnTo>
                  <a:pt x="486215" y="3061618"/>
                </a:lnTo>
                <a:cubicBezTo>
                  <a:pt x="488121" y="3030278"/>
                  <a:pt x="496811" y="3025014"/>
                  <a:pt x="493402" y="3004882"/>
                </a:cubicBezTo>
                <a:cubicBezTo>
                  <a:pt x="495599" y="2970945"/>
                  <a:pt x="511735" y="2992431"/>
                  <a:pt x="498742" y="2953275"/>
                </a:cubicBezTo>
                <a:cubicBezTo>
                  <a:pt x="512558" y="2963977"/>
                  <a:pt x="494995" y="2934875"/>
                  <a:pt x="506118" y="2914739"/>
                </a:cubicBezTo>
                <a:cubicBezTo>
                  <a:pt x="497917" y="2886497"/>
                  <a:pt x="508247" y="2857462"/>
                  <a:pt x="509450" y="2840319"/>
                </a:cubicBezTo>
                <a:cubicBezTo>
                  <a:pt x="510653" y="2823176"/>
                  <a:pt x="514436" y="2836441"/>
                  <a:pt x="513337" y="2811881"/>
                </a:cubicBezTo>
                <a:lnTo>
                  <a:pt x="518905" y="2777197"/>
                </a:lnTo>
                <a:cubicBezTo>
                  <a:pt x="514307" y="2779008"/>
                  <a:pt x="515662" y="2773990"/>
                  <a:pt x="516381" y="2760229"/>
                </a:cubicBezTo>
                <a:lnTo>
                  <a:pt x="512284" y="2723271"/>
                </a:lnTo>
                <a:lnTo>
                  <a:pt x="516417" y="2697909"/>
                </a:lnTo>
                <a:cubicBezTo>
                  <a:pt x="516277" y="2694509"/>
                  <a:pt x="511777" y="2670333"/>
                  <a:pt x="508245" y="2670818"/>
                </a:cubicBezTo>
                <a:cubicBezTo>
                  <a:pt x="523059" y="2644368"/>
                  <a:pt x="513753" y="2641721"/>
                  <a:pt x="509977" y="2614598"/>
                </a:cubicBezTo>
                <a:cubicBezTo>
                  <a:pt x="511368" y="2591343"/>
                  <a:pt x="511836" y="2611388"/>
                  <a:pt x="513586" y="2555192"/>
                </a:cubicBezTo>
                <a:cubicBezTo>
                  <a:pt x="529849" y="2533316"/>
                  <a:pt x="501799" y="2549042"/>
                  <a:pt x="524573" y="2506102"/>
                </a:cubicBezTo>
                <a:cubicBezTo>
                  <a:pt x="522798" y="2504000"/>
                  <a:pt x="524426" y="2477490"/>
                  <a:pt x="526211" y="2463615"/>
                </a:cubicBezTo>
                <a:cubicBezTo>
                  <a:pt x="527997" y="2449740"/>
                  <a:pt x="525821" y="2437204"/>
                  <a:pt x="535288" y="2422849"/>
                </a:cubicBezTo>
                <a:cubicBezTo>
                  <a:pt x="538200" y="2412361"/>
                  <a:pt x="533938" y="2431104"/>
                  <a:pt x="538894" y="2398306"/>
                </a:cubicBezTo>
                <a:cubicBezTo>
                  <a:pt x="543849" y="2365508"/>
                  <a:pt x="560628" y="2258604"/>
                  <a:pt x="565019" y="2226060"/>
                </a:cubicBezTo>
                <a:cubicBezTo>
                  <a:pt x="569411" y="2193516"/>
                  <a:pt x="571990" y="2216405"/>
                  <a:pt x="572425" y="2203044"/>
                </a:cubicBezTo>
                <a:cubicBezTo>
                  <a:pt x="572861" y="2189683"/>
                  <a:pt x="565754" y="2160914"/>
                  <a:pt x="567634" y="2145894"/>
                </a:cubicBezTo>
                <a:cubicBezTo>
                  <a:pt x="569552" y="2127038"/>
                  <a:pt x="576895" y="2124242"/>
                  <a:pt x="576524" y="2112924"/>
                </a:cubicBezTo>
                <a:cubicBezTo>
                  <a:pt x="566248" y="2102460"/>
                  <a:pt x="566361" y="2091349"/>
                  <a:pt x="572593" y="2073223"/>
                </a:cubicBezTo>
                <a:cubicBezTo>
                  <a:pt x="575393" y="2039410"/>
                  <a:pt x="564822" y="2039383"/>
                  <a:pt x="566346" y="2006730"/>
                </a:cubicBezTo>
                <a:cubicBezTo>
                  <a:pt x="565764" y="1992401"/>
                  <a:pt x="569077" y="1984735"/>
                  <a:pt x="565784" y="1960829"/>
                </a:cubicBezTo>
                <a:cubicBezTo>
                  <a:pt x="566486" y="1943808"/>
                  <a:pt x="568252" y="1909609"/>
                  <a:pt x="557910" y="1886564"/>
                </a:cubicBezTo>
                <a:cubicBezTo>
                  <a:pt x="556594" y="1861569"/>
                  <a:pt x="556127" y="1879721"/>
                  <a:pt x="558732" y="1852441"/>
                </a:cubicBezTo>
                <a:cubicBezTo>
                  <a:pt x="559253" y="1819115"/>
                  <a:pt x="552986" y="1805243"/>
                  <a:pt x="554477" y="1785985"/>
                </a:cubicBezTo>
                <a:cubicBezTo>
                  <a:pt x="550197" y="1773445"/>
                  <a:pt x="555297" y="1787647"/>
                  <a:pt x="549925" y="1739449"/>
                </a:cubicBezTo>
                <a:cubicBezTo>
                  <a:pt x="559439" y="1720347"/>
                  <a:pt x="546428" y="1704007"/>
                  <a:pt x="548478" y="1687662"/>
                </a:cubicBezTo>
                <a:cubicBezTo>
                  <a:pt x="547438" y="1661740"/>
                  <a:pt x="547552" y="1598028"/>
                  <a:pt x="546079" y="1574394"/>
                </a:cubicBezTo>
                <a:cubicBezTo>
                  <a:pt x="544606" y="1550760"/>
                  <a:pt x="542413" y="1575916"/>
                  <a:pt x="539645" y="1545855"/>
                </a:cubicBezTo>
                <a:cubicBezTo>
                  <a:pt x="551965" y="1490487"/>
                  <a:pt x="529792" y="1459589"/>
                  <a:pt x="527078" y="1403551"/>
                </a:cubicBezTo>
                <a:cubicBezTo>
                  <a:pt x="509907" y="1369534"/>
                  <a:pt x="527744" y="1345427"/>
                  <a:pt x="514603" y="1308232"/>
                </a:cubicBezTo>
                <a:cubicBezTo>
                  <a:pt x="510585" y="1283061"/>
                  <a:pt x="514424" y="1279405"/>
                  <a:pt x="512548" y="1265228"/>
                </a:cubicBezTo>
                <a:cubicBezTo>
                  <a:pt x="510672" y="1251051"/>
                  <a:pt x="506150" y="1235061"/>
                  <a:pt x="503347" y="1223169"/>
                </a:cubicBezTo>
                <a:cubicBezTo>
                  <a:pt x="507006" y="1216804"/>
                  <a:pt x="500559" y="1167333"/>
                  <a:pt x="495727" y="1168475"/>
                </a:cubicBezTo>
                <a:cubicBezTo>
                  <a:pt x="497383" y="1161125"/>
                  <a:pt x="503792" y="1140806"/>
                  <a:pt x="496141" y="1138512"/>
                </a:cubicBezTo>
                <a:cubicBezTo>
                  <a:pt x="496060" y="1100984"/>
                  <a:pt x="494987" y="1079901"/>
                  <a:pt x="505184" y="1047073"/>
                </a:cubicBezTo>
                <a:cubicBezTo>
                  <a:pt x="508983" y="1023742"/>
                  <a:pt x="506944" y="1040037"/>
                  <a:pt x="509355" y="1025516"/>
                </a:cubicBezTo>
                <a:cubicBezTo>
                  <a:pt x="511766" y="1010995"/>
                  <a:pt x="507447" y="986805"/>
                  <a:pt x="506873" y="963123"/>
                </a:cubicBezTo>
                <a:cubicBezTo>
                  <a:pt x="507006" y="939112"/>
                  <a:pt x="511112" y="911137"/>
                  <a:pt x="512548" y="893356"/>
                </a:cubicBezTo>
                <a:cubicBezTo>
                  <a:pt x="513984" y="875575"/>
                  <a:pt x="513640" y="871333"/>
                  <a:pt x="515492" y="856438"/>
                </a:cubicBezTo>
                <a:cubicBezTo>
                  <a:pt x="512022" y="831582"/>
                  <a:pt x="513851" y="810695"/>
                  <a:pt x="521269" y="792080"/>
                </a:cubicBezTo>
                <a:cubicBezTo>
                  <a:pt x="523173" y="777595"/>
                  <a:pt x="527507" y="785019"/>
                  <a:pt x="529314" y="774293"/>
                </a:cubicBezTo>
                <a:cubicBezTo>
                  <a:pt x="531122" y="763567"/>
                  <a:pt x="522950" y="756728"/>
                  <a:pt x="524928" y="727723"/>
                </a:cubicBezTo>
                <a:cubicBezTo>
                  <a:pt x="525327" y="717404"/>
                  <a:pt x="532992" y="717749"/>
                  <a:pt x="534104" y="695712"/>
                </a:cubicBezTo>
                <a:cubicBezTo>
                  <a:pt x="535215" y="673675"/>
                  <a:pt x="540000" y="585070"/>
                  <a:pt x="541179" y="552638"/>
                </a:cubicBezTo>
                <a:cubicBezTo>
                  <a:pt x="542357" y="520206"/>
                  <a:pt x="539121" y="533336"/>
                  <a:pt x="538784" y="517789"/>
                </a:cubicBezTo>
                <a:cubicBezTo>
                  <a:pt x="538447" y="502242"/>
                  <a:pt x="529995" y="483849"/>
                  <a:pt x="539155" y="459355"/>
                </a:cubicBezTo>
                <a:cubicBezTo>
                  <a:pt x="534282" y="441033"/>
                  <a:pt x="545465" y="440562"/>
                  <a:pt x="548350" y="420246"/>
                </a:cubicBezTo>
                <a:cubicBezTo>
                  <a:pt x="552432" y="409037"/>
                  <a:pt x="551248" y="395007"/>
                  <a:pt x="554063" y="385753"/>
                </a:cubicBezTo>
                <a:cubicBezTo>
                  <a:pt x="556878" y="376499"/>
                  <a:pt x="557385" y="369183"/>
                  <a:pt x="560450" y="362337"/>
                </a:cubicBezTo>
                <a:cubicBezTo>
                  <a:pt x="563515" y="355491"/>
                  <a:pt x="569657" y="353410"/>
                  <a:pt x="572451" y="344679"/>
                </a:cubicBezTo>
                <a:cubicBezTo>
                  <a:pt x="575246" y="335948"/>
                  <a:pt x="580164" y="322294"/>
                  <a:pt x="582006" y="312331"/>
                </a:cubicBezTo>
                <a:cubicBezTo>
                  <a:pt x="583847" y="302368"/>
                  <a:pt x="580997" y="303880"/>
                  <a:pt x="583503" y="284899"/>
                </a:cubicBezTo>
                <a:cubicBezTo>
                  <a:pt x="588855" y="253960"/>
                  <a:pt x="592732" y="226097"/>
                  <a:pt x="592254" y="191300"/>
                </a:cubicBezTo>
                <a:cubicBezTo>
                  <a:pt x="602017" y="184777"/>
                  <a:pt x="597586" y="174390"/>
                  <a:pt x="592419" y="160499"/>
                </a:cubicBezTo>
                <a:cubicBezTo>
                  <a:pt x="599540" y="134531"/>
                  <a:pt x="605057" y="90673"/>
                  <a:pt x="620978" y="46251"/>
                </a:cubicBezTo>
                <a:cubicBezTo>
                  <a:pt x="630736" y="27343"/>
                  <a:pt x="632412" y="23169"/>
                  <a:pt x="635098" y="961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16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5F8FB9-93B9-4832-A062-85E1B6A5A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Users\Jarek\Pictures\Hostos lab\IMG_4575.JPG">
            <a:extLst>
              <a:ext uri="{FF2B5EF4-FFF2-40B4-BE49-F238E27FC236}">
                <a16:creationId xmlns:a16="http://schemas.microsoft.com/office/drawing/2014/main" id="{45956C52-FC18-83B9-78C9-02A966791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2359"/>
          <a:stretch>
            <a:fillRect/>
          </a:stretch>
        </p:blipFill>
        <p:spPr bwMode="auto">
          <a:xfrm>
            <a:off x="1669474" y="10"/>
            <a:ext cx="10522527" cy="6857990"/>
          </a:xfrm>
          <a:custGeom>
            <a:avLst/>
            <a:gdLst/>
            <a:ahLst/>
            <a:cxnLst/>
            <a:rect l="l" t="t" r="r" b="b"/>
            <a:pathLst>
              <a:path w="10522527" h="6858000">
                <a:moveTo>
                  <a:pt x="2882142" y="0"/>
                </a:moveTo>
                <a:lnTo>
                  <a:pt x="10522527" y="0"/>
                </a:lnTo>
                <a:lnTo>
                  <a:pt x="10522527" y="6858000"/>
                </a:lnTo>
                <a:lnTo>
                  <a:pt x="80697" y="6858000"/>
                </a:lnTo>
                <a:lnTo>
                  <a:pt x="37339" y="6516785"/>
                </a:lnTo>
                <a:cubicBezTo>
                  <a:pt x="12648" y="6273664"/>
                  <a:pt x="0" y="6026982"/>
                  <a:pt x="0" y="5777347"/>
                </a:cubicBezTo>
                <a:cubicBezTo>
                  <a:pt x="0" y="3530630"/>
                  <a:pt x="1024495" y="1523197"/>
                  <a:pt x="2631803" y="196728"/>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rc 13">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107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1550</TotalTime>
  <Words>1380</Words>
  <Application>Microsoft Office PowerPoint</Application>
  <PresentationFormat>Widescreen</PresentationFormat>
  <Paragraphs>99</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Konrad Stelmark</dc:creator>
  <cp:lastModifiedBy>Konrad Stelmark</cp:lastModifiedBy>
  <cp:revision>11</cp:revision>
  <dcterms:created xsi:type="dcterms:W3CDTF">2025-11-09T17:40:02Z</dcterms:created>
  <dcterms:modified xsi:type="dcterms:W3CDTF">2025-11-10T19:30:13Z</dcterms:modified>
</cp:coreProperties>
</file>