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3" r:id="rId4"/>
    <p:sldId id="274" r:id="rId5"/>
    <p:sldId id="320" r:id="rId6"/>
    <p:sldId id="289" r:id="rId7"/>
    <p:sldId id="290" r:id="rId8"/>
    <p:sldId id="275" r:id="rId9"/>
    <p:sldId id="321" r:id="rId10"/>
    <p:sldId id="287" r:id="rId11"/>
    <p:sldId id="258" r:id="rId12"/>
    <p:sldId id="291" r:id="rId13"/>
    <p:sldId id="292" r:id="rId14"/>
    <p:sldId id="293" r:id="rId15"/>
    <p:sldId id="260" r:id="rId16"/>
    <p:sldId id="277" r:id="rId17"/>
    <p:sldId id="279" r:id="rId18"/>
    <p:sldId id="278" r:id="rId19"/>
    <p:sldId id="262" r:id="rId20"/>
    <p:sldId id="283" r:id="rId21"/>
    <p:sldId id="284" r:id="rId22"/>
    <p:sldId id="280" r:id="rId23"/>
    <p:sldId id="281" r:id="rId24"/>
    <p:sldId id="282" r:id="rId25"/>
    <p:sldId id="28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1" autoAdjust="0"/>
    <p:restoredTop sz="94660"/>
  </p:normalViewPr>
  <p:slideViewPr>
    <p:cSldViewPr snapToGrid="0">
      <p:cViewPr varScale="1">
        <p:scale>
          <a:sx n="142" d="100"/>
          <a:sy n="142" d="100"/>
        </p:scale>
        <p:origin x="792"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963A8-D41B-748F-9122-9DE0B8BD0E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9AA27B-8973-F316-A98C-826818F6B2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A55820-7C2A-A587-AC52-4975543A510F}"/>
              </a:ext>
            </a:extLst>
          </p:cNvPr>
          <p:cNvSpPr>
            <a:spLocks noGrp="1"/>
          </p:cNvSpPr>
          <p:nvPr>
            <p:ph type="dt" sz="half" idx="10"/>
          </p:nvPr>
        </p:nvSpPr>
        <p:spPr/>
        <p:txBody>
          <a:bodyPr/>
          <a:lstStyle/>
          <a:p>
            <a:fld id="{0A8B3A96-FBDB-430D-9CFA-E72A892BE753}" type="datetimeFigureOut">
              <a:rPr lang="en-US" smtClean="0"/>
              <a:t>9/13/2025</a:t>
            </a:fld>
            <a:endParaRPr lang="en-US"/>
          </a:p>
        </p:txBody>
      </p:sp>
      <p:sp>
        <p:nvSpPr>
          <p:cNvPr id="5" name="Footer Placeholder 4">
            <a:extLst>
              <a:ext uri="{FF2B5EF4-FFF2-40B4-BE49-F238E27FC236}">
                <a16:creationId xmlns:a16="http://schemas.microsoft.com/office/drawing/2014/main" id="{2373A271-C94B-9428-E4AB-9F3DD0A697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93314-E9FA-7498-047A-80B6E61FE943}"/>
              </a:ext>
            </a:extLst>
          </p:cNvPr>
          <p:cNvSpPr>
            <a:spLocks noGrp="1"/>
          </p:cNvSpPr>
          <p:nvPr>
            <p:ph type="sldNum" sz="quarter" idx="12"/>
          </p:nvPr>
        </p:nvSpPr>
        <p:spPr/>
        <p:txBody>
          <a:bodyPr/>
          <a:lstStyle/>
          <a:p>
            <a:fld id="{A688091B-F22E-424C-965F-1E62DD0AD7BD}" type="slidenum">
              <a:rPr lang="en-US" smtClean="0"/>
              <a:t>‹#›</a:t>
            </a:fld>
            <a:endParaRPr lang="en-US"/>
          </a:p>
        </p:txBody>
      </p:sp>
    </p:spTree>
    <p:extLst>
      <p:ext uri="{BB962C8B-B14F-4D97-AF65-F5344CB8AC3E}">
        <p14:creationId xmlns:p14="http://schemas.microsoft.com/office/powerpoint/2010/main" val="398599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31E6F-3A31-2539-6218-31295D87A8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F94A70-AD22-F5A0-D088-7E851D1D88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3A3902-B74D-5609-58A8-E7E8C3A0D078}"/>
              </a:ext>
            </a:extLst>
          </p:cNvPr>
          <p:cNvSpPr>
            <a:spLocks noGrp="1"/>
          </p:cNvSpPr>
          <p:nvPr>
            <p:ph type="dt" sz="half" idx="10"/>
          </p:nvPr>
        </p:nvSpPr>
        <p:spPr/>
        <p:txBody>
          <a:bodyPr/>
          <a:lstStyle/>
          <a:p>
            <a:fld id="{0A8B3A96-FBDB-430D-9CFA-E72A892BE753}" type="datetimeFigureOut">
              <a:rPr lang="en-US" smtClean="0"/>
              <a:t>9/13/2025</a:t>
            </a:fld>
            <a:endParaRPr lang="en-US"/>
          </a:p>
        </p:txBody>
      </p:sp>
      <p:sp>
        <p:nvSpPr>
          <p:cNvPr id="5" name="Footer Placeholder 4">
            <a:extLst>
              <a:ext uri="{FF2B5EF4-FFF2-40B4-BE49-F238E27FC236}">
                <a16:creationId xmlns:a16="http://schemas.microsoft.com/office/drawing/2014/main" id="{9C7317F0-0864-BF2A-438C-C526B4DAA1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D101A9-9E6F-1CAD-6687-4A495CA9A060}"/>
              </a:ext>
            </a:extLst>
          </p:cNvPr>
          <p:cNvSpPr>
            <a:spLocks noGrp="1"/>
          </p:cNvSpPr>
          <p:nvPr>
            <p:ph type="sldNum" sz="quarter" idx="12"/>
          </p:nvPr>
        </p:nvSpPr>
        <p:spPr/>
        <p:txBody>
          <a:bodyPr/>
          <a:lstStyle/>
          <a:p>
            <a:fld id="{A688091B-F22E-424C-965F-1E62DD0AD7BD}" type="slidenum">
              <a:rPr lang="en-US" smtClean="0"/>
              <a:t>‹#›</a:t>
            </a:fld>
            <a:endParaRPr lang="en-US"/>
          </a:p>
        </p:txBody>
      </p:sp>
    </p:spTree>
    <p:extLst>
      <p:ext uri="{BB962C8B-B14F-4D97-AF65-F5344CB8AC3E}">
        <p14:creationId xmlns:p14="http://schemas.microsoft.com/office/powerpoint/2010/main" val="1191145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EDBBDC-7064-D17C-BFDF-3AAA167E70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23B34C-2947-C907-3713-A29FD4A75A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B8B29C-E970-BD52-C89A-C87A6270DDD6}"/>
              </a:ext>
            </a:extLst>
          </p:cNvPr>
          <p:cNvSpPr>
            <a:spLocks noGrp="1"/>
          </p:cNvSpPr>
          <p:nvPr>
            <p:ph type="dt" sz="half" idx="10"/>
          </p:nvPr>
        </p:nvSpPr>
        <p:spPr/>
        <p:txBody>
          <a:bodyPr/>
          <a:lstStyle/>
          <a:p>
            <a:fld id="{0A8B3A96-FBDB-430D-9CFA-E72A892BE753}" type="datetimeFigureOut">
              <a:rPr lang="en-US" smtClean="0"/>
              <a:t>9/13/2025</a:t>
            </a:fld>
            <a:endParaRPr lang="en-US"/>
          </a:p>
        </p:txBody>
      </p:sp>
      <p:sp>
        <p:nvSpPr>
          <p:cNvPr id="5" name="Footer Placeholder 4">
            <a:extLst>
              <a:ext uri="{FF2B5EF4-FFF2-40B4-BE49-F238E27FC236}">
                <a16:creationId xmlns:a16="http://schemas.microsoft.com/office/drawing/2014/main" id="{396FAAB3-4EC0-B0D3-61FB-E416A7EC67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1D4E04-6CC1-F4F9-7D5C-B45D24F35405}"/>
              </a:ext>
            </a:extLst>
          </p:cNvPr>
          <p:cNvSpPr>
            <a:spLocks noGrp="1"/>
          </p:cNvSpPr>
          <p:nvPr>
            <p:ph type="sldNum" sz="quarter" idx="12"/>
          </p:nvPr>
        </p:nvSpPr>
        <p:spPr/>
        <p:txBody>
          <a:bodyPr/>
          <a:lstStyle/>
          <a:p>
            <a:fld id="{A688091B-F22E-424C-965F-1E62DD0AD7BD}" type="slidenum">
              <a:rPr lang="en-US" smtClean="0"/>
              <a:t>‹#›</a:t>
            </a:fld>
            <a:endParaRPr lang="en-US"/>
          </a:p>
        </p:txBody>
      </p:sp>
    </p:spTree>
    <p:extLst>
      <p:ext uri="{BB962C8B-B14F-4D97-AF65-F5344CB8AC3E}">
        <p14:creationId xmlns:p14="http://schemas.microsoft.com/office/powerpoint/2010/main" val="2239743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F5CEC-64A3-D274-2C21-1485FE1654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B1B314-FE6B-0B15-D1F3-50A8CAAB6C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EA6D16-E8B9-CC8C-8F22-3F2380F23BA2}"/>
              </a:ext>
            </a:extLst>
          </p:cNvPr>
          <p:cNvSpPr>
            <a:spLocks noGrp="1"/>
          </p:cNvSpPr>
          <p:nvPr>
            <p:ph type="dt" sz="half" idx="10"/>
          </p:nvPr>
        </p:nvSpPr>
        <p:spPr/>
        <p:txBody>
          <a:bodyPr/>
          <a:lstStyle/>
          <a:p>
            <a:fld id="{0A8B3A96-FBDB-430D-9CFA-E72A892BE753}" type="datetimeFigureOut">
              <a:rPr lang="en-US" smtClean="0"/>
              <a:t>9/13/2025</a:t>
            </a:fld>
            <a:endParaRPr lang="en-US"/>
          </a:p>
        </p:txBody>
      </p:sp>
      <p:sp>
        <p:nvSpPr>
          <p:cNvPr id="5" name="Footer Placeholder 4">
            <a:extLst>
              <a:ext uri="{FF2B5EF4-FFF2-40B4-BE49-F238E27FC236}">
                <a16:creationId xmlns:a16="http://schemas.microsoft.com/office/drawing/2014/main" id="{17B11A64-130E-B353-D51B-F5F8DD69D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2BC02B-FB4B-A192-3522-D81588B9C1BD}"/>
              </a:ext>
            </a:extLst>
          </p:cNvPr>
          <p:cNvSpPr>
            <a:spLocks noGrp="1"/>
          </p:cNvSpPr>
          <p:nvPr>
            <p:ph type="sldNum" sz="quarter" idx="12"/>
          </p:nvPr>
        </p:nvSpPr>
        <p:spPr/>
        <p:txBody>
          <a:bodyPr/>
          <a:lstStyle/>
          <a:p>
            <a:fld id="{A688091B-F22E-424C-965F-1E62DD0AD7BD}" type="slidenum">
              <a:rPr lang="en-US" smtClean="0"/>
              <a:t>‹#›</a:t>
            </a:fld>
            <a:endParaRPr lang="en-US"/>
          </a:p>
        </p:txBody>
      </p:sp>
    </p:spTree>
    <p:extLst>
      <p:ext uri="{BB962C8B-B14F-4D97-AF65-F5344CB8AC3E}">
        <p14:creationId xmlns:p14="http://schemas.microsoft.com/office/powerpoint/2010/main" val="3349806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15B7E-6C4E-C42E-7B73-E6704CAB67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6554D8-B859-1369-487E-1F32D61C38F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0A2D54-B740-1788-A41F-F54F59267EFB}"/>
              </a:ext>
            </a:extLst>
          </p:cNvPr>
          <p:cNvSpPr>
            <a:spLocks noGrp="1"/>
          </p:cNvSpPr>
          <p:nvPr>
            <p:ph type="dt" sz="half" idx="10"/>
          </p:nvPr>
        </p:nvSpPr>
        <p:spPr/>
        <p:txBody>
          <a:bodyPr/>
          <a:lstStyle/>
          <a:p>
            <a:fld id="{0A8B3A96-FBDB-430D-9CFA-E72A892BE753}" type="datetimeFigureOut">
              <a:rPr lang="en-US" smtClean="0"/>
              <a:t>9/13/2025</a:t>
            </a:fld>
            <a:endParaRPr lang="en-US"/>
          </a:p>
        </p:txBody>
      </p:sp>
      <p:sp>
        <p:nvSpPr>
          <p:cNvPr id="5" name="Footer Placeholder 4">
            <a:extLst>
              <a:ext uri="{FF2B5EF4-FFF2-40B4-BE49-F238E27FC236}">
                <a16:creationId xmlns:a16="http://schemas.microsoft.com/office/drawing/2014/main" id="{9D6606C9-EDC0-7F96-A686-4B92B08E28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165C6B-AA87-4E0E-E83D-3BD1565A7D8B}"/>
              </a:ext>
            </a:extLst>
          </p:cNvPr>
          <p:cNvSpPr>
            <a:spLocks noGrp="1"/>
          </p:cNvSpPr>
          <p:nvPr>
            <p:ph type="sldNum" sz="quarter" idx="12"/>
          </p:nvPr>
        </p:nvSpPr>
        <p:spPr/>
        <p:txBody>
          <a:bodyPr/>
          <a:lstStyle/>
          <a:p>
            <a:fld id="{A688091B-F22E-424C-965F-1E62DD0AD7BD}" type="slidenum">
              <a:rPr lang="en-US" smtClean="0"/>
              <a:t>‹#›</a:t>
            </a:fld>
            <a:endParaRPr lang="en-US"/>
          </a:p>
        </p:txBody>
      </p:sp>
    </p:spTree>
    <p:extLst>
      <p:ext uri="{BB962C8B-B14F-4D97-AF65-F5344CB8AC3E}">
        <p14:creationId xmlns:p14="http://schemas.microsoft.com/office/powerpoint/2010/main" val="295450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98E14-8C3A-E5FD-2DAA-AD734CE5B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1119AC-93DB-4C77-9B2A-7CDCFED563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62D7EE-E77A-9D2E-5195-DFA8D3B4B0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A3EAD1-FB17-C5F1-A918-C9A817A3CE35}"/>
              </a:ext>
            </a:extLst>
          </p:cNvPr>
          <p:cNvSpPr>
            <a:spLocks noGrp="1"/>
          </p:cNvSpPr>
          <p:nvPr>
            <p:ph type="dt" sz="half" idx="10"/>
          </p:nvPr>
        </p:nvSpPr>
        <p:spPr/>
        <p:txBody>
          <a:bodyPr/>
          <a:lstStyle/>
          <a:p>
            <a:fld id="{0A8B3A96-FBDB-430D-9CFA-E72A892BE753}" type="datetimeFigureOut">
              <a:rPr lang="en-US" smtClean="0"/>
              <a:t>9/13/2025</a:t>
            </a:fld>
            <a:endParaRPr lang="en-US"/>
          </a:p>
        </p:txBody>
      </p:sp>
      <p:sp>
        <p:nvSpPr>
          <p:cNvPr id="6" name="Footer Placeholder 5">
            <a:extLst>
              <a:ext uri="{FF2B5EF4-FFF2-40B4-BE49-F238E27FC236}">
                <a16:creationId xmlns:a16="http://schemas.microsoft.com/office/drawing/2014/main" id="{E946F782-F78E-694D-9124-CDD307D01F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0952BB-9B4C-B09D-24C7-48542DB2D190}"/>
              </a:ext>
            </a:extLst>
          </p:cNvPr>
          <p:cNvSpPr>
            <a:spLocks noGrp="1"/>
          </p:cNvSpPr>
          <p:nvPr>
            <p:ph type="sldNum" sz="quarter" idx="12"/>
          </p:nvPr>
        </p:nvSpPr>
        <p:spPr/>
        <p:txBody>
          <a:bodyPr/>
          <a:lstStyle/>
          <a:p>
            <a:fld id="{A688091B-F22E-424C-965F-1E62DD0AD7BD}" type="slidenum">
              <a:rPr lang="en-US" smtClean="0"/>
              <a:t>‹#›</a:t>
            </a:fld>
            <a:endParaRPr lang="en-US"/>
          </a:p>
        </p:txBody>
      </p:sp>
    </p:spTree>
    <p:extLst>
      <p:ext uri="{BB962C8B-B14F-4D97-AF65-F5344CB8AC3E}">
        <p14:creationId xmlns:p14="http://schemas.microsoft.com/office/powerpoint/2010/main" val="1119659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22C46-4DF7-F6CD-2CD1-28DCD17EC1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7A3C7A-27AA-E82B-6B43-CF42174E95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881E49-486C-C688-EF3F-72DC35461E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6BB9FC-825E-F66E-5FDA-8023826DB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33D21C-0116-6A2D-AD84-EFDE85ACFF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768CD2-EA27-5652-EA2A-AE7AF38C0FEE}"/>
              </a:ext>
            </a:extLst>
          </p:cNvPr>
          <p:cNvSpPr>
            <a:spLocks noGrp="1"/>
          </p:cNvSpPr>
          <p:nvPr>
            <p:ph type="dt" sz="half" idx="10"/>
          </p:nvPr>
        </p:nvSpPr>
        <p:spPr/>
        <p:txBody>
          <a:bodyPr/>
          <a:lstStyle/>
          <a:p>
            <a:fld id="{0A8B3A96-FBDB-430D-9CFA-E72A892BE753}" type="datetimeFigureOut">
              <a:rPr lang="en-US" smtClean="0"/>
              <a:t>9/13/2025</a:t>
            </a:fld>
            <a:endParaRPr lang="en-US"/>
          </a:p>
        </p:txBody>
      </p:sp>
      <p:sp>
        <p:nvSpPr>
          <p:cNvPr id="8" name="Footer Placeholder 7">
            <a:extLst>
              <a:ext uri="{FF2B5EF4-FFF2-40B4-BE49-F238E27FC236}">
                <a16:creationId xmlns:a16="http://schemas.microsoft.com/office/drawing/2014/main" id="{ADA1DA08-BB59-B6B0-B90F-F9CDE0CD35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24E2EE-E685-AD98-926B-D2022C1C3F02}"/>
              </a:ext>
            </a:extLst>
          </p:cNvPr>
          <p:cNvSpPr>
            <a:spLocks noGrp="1"/>
          </p:cNvSpPr>
          <p:nvPr>
            <p:ph type="sldNum" sz="quarter" idx="12"/>
          </p:nvPr>
        </p:nvSpPr>
        <p:spPr/>
        <p:txBody>
          <a:bodyPr/>
          <a:lstStyle/>
          <a:p>
            <a:fld id="{A688091B-F22E-424C-965F-1E62DD0AD7BD}" type="slidenum">
              <a:rPr lang="en-US" smtClean="0"/>
              <a:t>‹#›</a:t>
            </a:fld>
            <a:endParaRPr lang="en-US"/>
          </a:p>
        </p:txBody>
      </p:sp>
    </p:spTree>
    <p:extLst>
      <p:ext uri="{BB962C8B-B14F-4D97-AF65-F5344CB8AC3E}">
        <p14:creationId xmlns:p14="http://schemas.microsoft.com/office/powerpoint/2010/main" val="4289784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2AC2E-754F-37E9-C5DA-F30FBE04E5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F7C72E-1DDE-0A01-74EE-2843E6FBCC24}"/>
              </a:ext>
            </a:extLst>
          </p:cNvPr>
          <p:cNvSpPr>
            <a:spLocks noGrp="1"/>
          </p:cNvSpPr>
          <p:nvPr>
            <p:ph type="dt" sz="half" idx="10"/>
          </p:nvPr>
        </p:nvSpPr>
        <p:spPr/>
        <p:txBody>
          <a:bodyPr/>
          <a:lstStyle/>
          <a:p>
            <a:fld id="{0A8B3A96-FBDB-430D-9CFA-E72A892BE753}" type="datetimeFigureOut">
              <a:rPr lang="en-US" smtClean="0"/>
              <a:t>9/13/2025</a:t>
            </a:fld>
            <a:endParaRPr lang="en-US"/>
          </a:p>
        </p:txBody>
      </p:sp>
      <p:sp>
        <p:nvSpPr>
          <p:cNvPr id="4" name="Footer Placeholder 3">
            <a:extLst>
              <a:ext uri="{FF2B5EF4-FFF2-40B4-BE49-F238E27FC236}">
                <a16:creationId xmlns:a16="http://schemas.microsoft.com/office/drawing/2014/main" id="{57C105F9-1DE5-A9FE-86D9-D8C948EC37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D37D50-1505-1715-16D1-9A05C190AA99}"/>
              </a:ext>
            </a:extLst>
          </p:cNvPr>
          <p:cNvSpPr>
            <a:spLocks noGrp="1"/>
          </p:cNvSpPr>
          <p:nvPr>
            <p:ph type="sldNum" sz="quarter" idx="12"/>
          </p:nvPr>
        </p:nvSpPr>
        <p:spPr/>
        <p:txBody>
          <a:bodyPr/>
          <a:lstStyle/>
          <a:p>
            <a:fld id="{A688091B-F22E-424C-965F-1E62DD0AD7BD}" type="slidenum">
              <a:rPr lang="en-US" smtClean="0"/>
              <a:t>‹#›</a:t>
            </a:fld>
            <a:endParaRPr lang="en-US"/>
          </a:p>
        </p:txBody>
      </p:sp>
    </p:spTree>
    <p:extLst>
      <p:ext uri="{BB962C8B-B14F-4D97-AF65-F5344CB8AC3E}">
        <p14:creationId xmlns:p14="http://schemas.microsoft.com/office/powerpoint/2010/main" val="3031345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8FD3E1-F347-2197-0E37-22452CC29F63}"/>
              </a:ext>
            </a:extLst>
          </p:cNvPr>
          <p:cNvSpPr>
            <a:spLocks noGrp="1"/>
          </p:cNvSpPr>
          <p:nvPr>
            <p:ph type="dt" sz="half" idx="10"/>
          </p:nvPr>
        </p:nvSpPr>
        <p:spPr/>
        <p:txBody>
          <a:bodyPr/>
          <a:lstStyle/>
          <a:p>
            <a:fld id="{0A8B3A96-FBDB-430D-9CFA-E72A892BE753}" type="datetimeFigureOut">
              <a:rPr lang="en-US" smtClean="0"/>
              <a:t>9/13/2025</a:t>
            </a:fld>
            <a:endParaRPr lang="en-US"/>
          </a:p>
        </p:txBody>
      </p:sp>
      <p:sp>
        <p:nvSpPr>
          <p:cNvPr id="3" name="Footer Placeholder 2">
            <a:extLst>
              <a:ext uri="{FF2B5EF4-FFF2-40B4-BE49-F238E27FC236}">
                <a16:creationId xmlns:a16="http://schemas.microsoft.com/office/drawing/2014/main" id="{4FCA6AE8-8A1D-955D-D203-48CAF16BFB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0DCE5E-8612-4E85-DDD3-A509E1AE6094}"/>
              </a:ext>
            </a:extLst>
          </p:cNvPr>
          <p:cNvSpPr>
            <a:spLocks noGrp="1"/>
          </p:cNvSpPr>
          <p:nvPr>
            <p:ph type="sldNum" sz="quarter" idx="12"/>
          </p:nvPr>
        </p:nvSpPr>
        <p:spPr/>
        <p:txBody>
          <a:bodyPr/>
          <a:lstStyle/>
          <a:p>
            <a:fld id="{A688091B-F22E-424C-965F-1E62DD0AD7BD}" type="slidenum">
              <a:rPr lang="en-US" smtClean="0"/>
              <a:t>‹#›</a:t>
            </a:fld>
            <a:endParaRPr lang="en-US"/>
          </a:p>
        </p:txBody>
      </p:sp>
    </p:spTree>
    <p:extLst>
      <p:ext uri="{BB962C8B-B14F-4D97-AF65-F5344CB8AC3E}">
        <p14:creationId xmlns:p14="http://schemas.microsoft.com/office/powerpoint/2010/main" val="737611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A203B-0918-C697-D71A-51395F9CA1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4B5FCF-6112-F0C8-6261-95F9641AC9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B0549E-7DC5-33D8-0075-9FC5ACF540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A5E09D-1615-7931-7F33-90000A72E366}"/>
              </a:ext>
            </a:extLst>
          </p:cNvPr>
          <p:cNvSpPr>
            <a:spLocks noGrp="1"/>
          </p:cNvSpPr>
          <p:nvPr>
            <p:ph type="dt" sz="half" idx="10"/>
          </p:nvPr>
        </p:nvSpPr>
        <p:spPr/>
        <p:txBody>
          <a:bodyPr/>
          <a:lstStyle/>
          <a:p>
            <a:fld id="{0A8B3A96-FBDB-430D-9CFA-E72A892BE753}" type="datetimeFigureOut">
              <a:rPr lang="en-US" smtClean="0"/>
              <a:t>9/13/2025</a:t>
            </a:fld>
            <a:endParaRPr lang="en-US"/>
          </a:p>
        </p:txBody>
      </p:sp>
      <p:sp>
        <p:nvSpPr>
          <p:cNvPr id="6" name="Footer Placeholder 5">
            <a:extLst>
              <a:ext uri="{FF2B5EF4-FFF2-40B4-BE49-F238E27FC236}">
                <a16:creationId xmlns:a16="http://schemas.microsoft.com/office/drawing/2014/main" id="{0ABEB9DF-0CD5-5F57-CADC-3822808BB4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B02AA1-DA9B-36B2-4C41-844ACA1833D3}"/>
              </a:ext>
            </a:extLst>
          </p:cNvPr>
          <p:cNvSpPr>
            <a:spLocks noGrp="1"/>
          </p:cNvSpPr>
          <p:nvPr>
            <p:ph type="sldNum" sz="quarter" idx="12"/>
          </p:nvPr>
        </p:nvSpPr>
        <p:spPr/>
        <p:txBody>
          <a:bodyPr/>
          <a:lstStyle/>
          <a:p>
            <a:fld id="{A688091B-F22E-424C-965F-1E62DD0AD7BD}" type="slidenum">
              <a:rPr lang="en-US" smtClean="0"/>
              <a:t>‹#›</a:t>
            </a:fld>
            <a:endParaRPr lang="en-US"/>
          </a:p>
        </p:txBody>
      </p:sp>
    </p:spTree>
    <p:extLst>
      <p:ext uri="{BB962C8B-B14F-4D97-AF65-F5344CB8AC3E}">
        <p14:creationId xmlns:p14="http://schemas.microsoft.com/office/powerpoint/2010/main" val="1754625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56936-E37F-B38B-799D-BB600B675A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64C00A-00FD-DF08-E981-EE6E07D38A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0D7DDD-2C99-76B5-C75B-F8B45F043C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04352C-F8D7-9592-4A0A-3529E8B738BF}"/>
              </a:ext>
            </a:extLst>
          </p:cNvPr>
          <p:cNvSpPr>
            <a:spLocks noGrp="1"/>
          </p:cNvSpPr>
          <p:nvPr>
            <p:ph type="dt" sz="half" idx="10"/>
          </p:nvPr>
        </p:nvSpPr>
        <p:spPr/>
        <p:txBody>
          <a:bodyPr/>
          <a:lstStyle/>
          <a:p>
            <a:fld id="{0A8B3A96-FBDB-430D-9CFA-E72A892BE753}" type="datetimeFigureOut">
              <a:rPr lang="en-US" smtClean="0"/>
              <a:t>9/13/2025</a:t>
            </a:fld>
            <a:endParaRPr lang="en-US"/>
          </a:p>
        </p:txBody>
      </p:sp>
      <p:sp>
        <p:nvSpPr>
          <p:cNvPr id="6" name="Footer Placeholder 5">
            <a:extLst>
              <a:ext uri="{FF2B5EF4-FFF2-40B4-BE49-F238E27FC236}">
                <a16:creationId xmlns:a16="http://schemas.microsoft.com/office/drawing/2014/main" id="{D5CDAE4C-FDAF-E46E-6311-D881BC797C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176CB9-70DD-3D6C-4858-9BCAD2EC248A}"/>
              </a:ext>
            </a:extLst>
          </p:cNvPr>
          <p:cNvSpPr>
            <a:spLocks noGrp="1"/>
          </p:cNvSpPr>
          <p:nvPr>
            <p:ph type="sldNum" sz="quarter" idx="12"/>
          </p:nvPr>
        </p:nvSpPr>
        <p:spPr/>
        <p:txBody>
          <a:bodyPr/>
          <a:lstStyle/>
          <a:p>
            <a:fld id="{A688091B-F22E-424C-965F-1E62DD0AD7BD}" type="slidenum">
              <a:rPr lang="en-US" smtClean="0"/>
              <a:t>‹#›</a:t>
            </a:fld>
            <a:endParaRPr lang="en-US"/>
          </a:p>
        </p:txBody>
      </p:sp>
    </p:spTree>
    <p:extLst>
      <p:ext uri="{BB962C8B-B14F-4D97-AF65-F5344CB8AC3E}">
        <p14:creationId xmlns:p14="http://schemas.microsoft.com/office/powerpoint/2010/main" val="952476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3BAE55-ECF4-0B90-C1FD-70F57BAB7A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CD89F2-F1F3-047D-7B5C-2CDDF3BD88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47553A-81B5-7ED7-D33C-DAF5B64CD2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8B3A96-FBDB-430D-9CFA-E72A892BE753}" type="datetimeFigureOut">
              <a:rPr lang="en-US" smtClean="0"/>
              <a:t>9/13/2025</a:t>
            </a:fld>
            <a:endParaRPr lang="en-US"/>
          </a:p>
        </p:txBody>
      </p:sp>
      <p:sp>
        <p:nvSpPr>
          <p:cNvPr id="5" name="Footer Placeholder 4">
            <a:extLst>
              <a:ext uri="{FF2B5EF4-FFF2-40B4-BE49-F238E27FC236}">
                <a16:creationId xmlns:a16="http://schemas.microsoft.com/office/drawing/2014/main" id="{608AA70D-E5F6-6EE7-4D25-B67F795827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82385B2-D1E7-1B29-AE3A-C4709B80AD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688091B-F22E-424C-965F-1E62DD0AD7BD}" type="slidenum">
              <a:rPr lang="en-US" smtClean="0"/>
              <a:t>‹#›</a:t>
            </a:fld>
            <a:endParaRPr lang="en-US"/>
          </a:p>
        </p:txBody>
      </p:sp>
    </p:spTree>
    <p:extLst>
      <p:ext uri="{BB962C8B-B14F-4D97-AF65-F5344CB8AC3E}">
        <p14:creationId xmlns:p14="http://schemas.microsoft.com/office/powerpoint/2010/main" val="1355745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1C6D98-36C1-A0A4-A5F0-D62F469AEA7A}"/>
              </a:ext>
            </a:extLst>
          </p:cNvPr>
          <p:cNvSpPr txBox="1"/>
          <p:nvPr/>
        </p:nvSpPr>
        <p:spPr>
          <a:xfrm>
            <a:off x="1698504" y="602303"/>
            <a:ext cx="8318015" cy="264346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300" b="1" dirty="0" err="1">
                <a:latin typeface="+mj-lt"/>
                <a:ea typeface="+mj-ea"/>
                <a:cs typeface="+mj-cs"/>
              </a:rPr>
              <a:t>kVp</a:t>
            </a:r>
            <a:endParaRPr lang="en-US" sz="2300" b="1" kern="1200" dirty="0">
              <a:solidFill>
                <a:schemeClr val="tx1"/>
              </a:solidFill>
              <a:latin typeface="+mj-lt"/>
              <a:ea typeface="+mj-ea"/>
              <a:cs typeface="+mj-cs"/>
            </a:endParaRPr>
          </a:p>
          <a:p>
            <a:pPr algn="ctr">
              <a:lnSpc>
                <a:spcPct val="90000"/>
              </a:lnSpc>
              <a:spcBef>
                <a:spcPct val="0"/>
              </a:spcBef>
              <a:spcAft>
                <a:spcPts val="600"/>
              </a:spcAft>
            </a:pPr>
            <a:endParaRPr lang="en-US" sz="2300" kern="1200" dirty="0">
              <a:solidFill>
                <a:schemeClr val="tx1"/>
              </a:solidFill>
              <a:latin typeface="+mj-lt"/>
              <a:ea typeface="+mj-ea"/>
              <a:cs typeface="+mj-cs"/>
            </a:endParaRPr>
          </a:p>
          <a:p>
            <a:pPr algn="ctr">
              <a:lnSpc>
                <a:spcPct val="90000"/>
              </a:lnSpc>
              <a:spcBef>
                <a:spcPct val="0"/>
              </a:spcBef>
              <a:spcAft>
                <a:spcPts val="600"/>
              </a:spcAft>
            </a:pPr>
            <a:endParaRPr lang="en-US" sz="2300" kern="1200" dirty="0">
              <a:solidFill>
                <a:schemeClr val="tx1"/>
              </a:solidFill>
              <a:latin typeface="+mj-lt"/>
              <a:ea typeface="+mj-ea"/>
              <a:cs typeface="+mj-cs"/>
            </a:endParaRPr>
          </a:p>
          <a:p>
            <a:pPr algn="ctr">
              <a:lnSpc>
                <a:spcPct val="90000"/>
              </a:lnSpc>
              <a:spcBef>
                <a:spcPct val="0"/>
              </a:spcBef>
              <a:spcAft>
                <a:spcPts val="600"/>
              </a:spcAft>
            </a:pPr>
            <a:br>
              <a:rPr lang="en-US" sz="2300" kern="1200" dirty="0">
                <a:solidFill>
                  <a:schemeClr val="tx1"/>
                </a:solidFill>
                <a:latin typeface="+mj-lt"/>
                <a:ea typeface="+mj-ea"/>
                <a:cs typeface="+mj-cs"/>
              </a:rPr>
            </a:br>
            <a:r>
              <a:rPr lang="en-US" sz="2300" b="1" kern="1200" dirty="0">
                <a:solidFill>
                  <a:schemeClr val="tx1"/>
                </a:solidFill>
                <a:latin typeface="+mj-lt"/>
                <a:ea typeface="+mj-ea"/>
                <a:cs typeface="+mj-cs"/>
              </a:rPr>
              <a:t>Prof. Jarek Stelmark</a:t>
            </a:r>
          </a:p>
          <a:p>
            <a:pPr algn="ctr">
              <a:lnSpc>
                <a:spcPct val="90000"/>
              </a:lnSpc>
              <a:spcBef>
                <a:spcPct val="0"/>
              </a:spcBef>
              <a:spcAft>
                <a:spcPts val="600"/>
              </a:spcAft>
            </a:pPr>
            <a:br>
              <a:rPr lang="en-US" sz="2300" kern="1200" dirty="0">
                <a:solidFill>
                  <a:schemeClr val="tx1"/>
                </a:solidFill>
                <a:latin typeface="+mj-lt"/>
                <a:ea typeface="+mj-ea"/>
                <a:cs typeface="+mj-cs"/>
              </a:rPr>
            </a:br>
            <a:r>
              <a:rPr lang="en-US" sz="2300" kern="1200" dirty="0">
                <a:solidFill>
                  <a:schemeClr val="tx1"/>
                </a:solidFill>
                <a:latin typeface="+mj-lt"/>
                <a:ea typeface="+mj-ea"/>
                <a:cs typeface="+mj-cs"/>
              </a:rPr>
              <a:t>Hostos Community College – The City University of New York</a:t>
            </a:r>
          </a:p>
        </p:txBody>
      </p:sp>
      <p:pic>
        <p:nvPicPr>
          <p:cNvPr id="6" name="Picture 5">
            <a:extLst>
              <a:ext uri="{FF2B5EF4-FFF2-40B4-BE49-F238E27FC236}">
                <a16:creationId xmlns:a16="http://schemas.microsoft.com/office/drawing/2014/main" id="{C58F3B2F-B4CA-737B-5CF5-6D961AAC849E}"/>
              </a:ext>
            </a:extLst>
          </p:cNvPr>
          <p:cNvPicPr>
            <a:picLocks noChangeAspect="1"/>
          </p:cNvPicPr>
          <p:nvPr/>
        </p:nvPicPr>
        <p:blipFill>
          <a:blip r:embed="rId2"/>
          <a:stretch>
            <a:fillRect/>
          </a:stretch>
        </p:blipFill>
        <p:spPr>
          <a:xfrm>
            <a:off x="2756691" y="4159905"/>
            <a:ext cx="6201640" cy="2095792"/>
          </a:xfrm>
          <a:prstGeom prst="rect">
            <a:avLst/>
          </a:prstGeom>
        </p:spPr>
      </p:pic>
    </p:spTree>
    <p:extLst>
      <p:ext uri="{BB962C8B-B14F-4D97-AF65-F5344CB8AC3E}">
        <p14:creationId xmlns:p14="http://schemas.microsoft.com/office/powerpoint/2010/main" val="1587767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03" name="Rectangle 12302">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4">
            <a:extLst>
              <a:ext uri="{FF2B5EF4-FFF2-40B4-BE49-F238E27FC236}">
                <a16:creationId xmlns:a16="http://schemas.microsoft.com/office/drawing/2014/main" id="{A5DDBCFE-D186-2F5E-788B-32B387CFA5A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1675" y="2186137"/>
            <a:ext cx="6589537" cy="24821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Right Triangle 12303">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05" name="Rectangle 12304">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6">
            <a:extLst>
              <a:ext uri="{FF2B5EF4-FFF2-40B4-BE49-F238E27FC236}">
                <a16:creationId xmlns:a16="http://schemas.microsoft.com/office/drawing/2014/main" id="{44C9BC51-22A2-C60E-ECC0-8C447C3342FC}"/>
              </a:ext>
            </a:extLst>
          </p:cNvPr>
          <p:cNvSpPr>
            <a:spLocks noGrp="1"/>
          </p:cNvSpPr>
          <p:nvPr>
            <p:ph type="subTitle" idx="1"/>
          </p:nvPr>
        </p:nvSpPr>
        <p:spPr>
          <a:xfrm>
            <a:off x="7534653" y="1014004"/>
            <a:ext cx="4012173" cy="762618"/>
          </a:xfrm>
        </p:spPr>
        <p:txBody>
          <a:bodyPr anchor="t">
            <a:normAutofit fontScale="25000" lnSpcReduction="20000"/>
          </a:bodyPr>
          <a:lstStyle/>
          <a:p>
            <a:pPr algn="l" eaLnBrk="1" hangingPunct="1">
              <a:defRPr/>
            </a:pPr>
            <a:r>
              <a:rPr lang="en-US" sz="6400" dirty="0"/>
              <a:t>80</a:t>
            </a:r>
            <a:r>
              <a:rPr lang="en-US" sz="1000" dirty="0"/>
              <a:t> </a:t>
            </a:r>
            <a:r>
              <a:rPr lang="en-US" sz="5600" dirty="0" err="1"/>
              <a:t>kVp</a:t>
            </a:r>
            <a:r>
              <a:rPr lang="en-US" sz="5600" dirty="0"/>
              <a:t> x 74 x 10</a:t>
            </a:r>
            <a:r>
              <a:rPr lang="en-US" sz="5600" baseline="30000" dirty="0"/>
              <a:t>-4</a:t>
            </a:r>
            <a:r>
              <a:rPr lang="en-US" sz="5600" dirty="0"/>
              <a:t> = 0.592% x rays produced</a:t>
            </a:r>
          </a:p>
          <a:p>
            <a:pPr algn="l" eaLnBrk="1" hangingPunct="1">
              <a:defRPr/>
            </a:pPr>
            <a:endParaRPr lang="en-US" sz="5600" dirty="0"/>
          </a:p>
          <a:p>
            <a:pPr algn="l" eaLnBrk="1" hangingPunct="1">
              <a:defRPr/>
            </a:pPr>
            <a:endParaRPr lang="en-US" sz="1000" dirty="0"/>
          </a:p>
          <a:p>
            <a:pPr algn="l" eaLnBrk="1" hangingPunct="1">
              <a:defRPr/>
            </a:pPr>
            <a:r>
              <a:rPr lang="en-US" sz="5600" dirty="0"/>
              <a:t>100 </a:t>
            </a:r>
            <a:r>
              <a:rPr lang="en-US" sz="5600" dirty="0" err="1"/>
              <a:t>kVp</a:t>
            </a:r>
            <a:r>
              <a:rPr lang="en-US" sz="5600" dirty="0"/>
              <a:t> x 74 x 10</a:t>
            </a:r>
            <a:r>
              <a:rPr lang="en-US" sz="5600" baseline="30000" dirty="0"/>
              <a:t>-4</a:t>
            </a:r>
            <a:r>
              <a:rPr lang="en-US" sz="5600" dirty="0"/>
              <a:t> = 0.74% x rays produced</a:t>
            </a:r>
          </a:p>
          <a:p>
            <a:pPr algn="l" eaLnBrk="1" hangingPunct="1">
              <a:defRPr/>
            </a:pPr>
            <a:endParaRPr lang="en-US" sz="5600" dirty="0"/>
          </a:p>
          <a:p>
            <a:pPr algn="l" eaLnBrk="1" hangingPunct="1">
              <a:defRPr/>
            </a:pPr>
            <a:endParaRPr lang="en-US" sz="1000" dirty="0"/>
          </a:p>
          <a:p>
            <a:pPr algn="l" eaLnBrk="1" hangingPunct="1">
              <a:defRPr/>
            </a:pPr>
            <a:r>
              <a:rPr lang="en-US" sz="6400" dirty="0"/>
              <a:t>150 </a:t>
            </a:r>
            <a:r>
              <a:rPr lang="en-US" sz="6400" dirty="0" err="1"/>
              <a:t>kVp</a:t>
            </a:r>
            <a:r>
              <a:rPr lang="en-US" sz="6400" dirty="0"/>
              <a:t> x 74 x 10</a:t>
            </a:r>
            <a:r>
              <a:rPr lang="en-US" sz="6400" baseline="30000" dirty="0"/>
              <a:t>-4</a:t>
            </a:r>
            <a:r>
              <a:rPr lang="en-US" sz="6400" dirty="0"/>
              <a:t> = 1.11% x rays produced</a:t>
            </a:r>
          </a:p>
          <a:p>
            <a:pPr algn="l" eaLnBrk="1" hangingPunct="1">
              <a:defRPr/>
            </a:pPr>
            <a:endParaRPr lang="en-US" sz="500" dirty="0"/>
          </a:p>
          <a:p>
            <a:pPr algn="l" eaLnBrk="1" hangingPunct="1">
              <a:defRPr/>
            </a:pPr>
            <a:endParaRPr lang="en-US" sz="500" dirty="0"/>
          </a:p>
          <a:p>
            <a:pPr algn="l" eaLnBrk="1" hangingPunct="1">
              <a:defRPr/>
            </a:pPr>
            <a:endParaRPr lang="en-US" sz="500" dirty="0"/>
          </a:p>
          <a:p>
            <a:pPr algn="l" eaLnBrk="1" hangingPunct="1">
              <a:defRPr/>
            </a:pPr>
            <a:endParaRPr lang="en-US" sz="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EA0CDAA-5CCB-65E1-BB63-F50341654062}"/>
              </a:ext>
            </a:extLst>
          </p:cNvPr>
          <p:cNvSpPr>
            <a:spLocks noChangeArrowheads="1"/>
          </p:cNvSpPr>
          <p:nvPr/>
        </p:nvSpPr>
        <p:spPr bwMode="auto">
          <a:xfrm>
            <a:off x="5029200" y="533400"/>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eaLnBrk="1" hangingPunct="1">
              <a:spcBef>
                <a:spcPct val="0"/>
              </a:spcBef>
              <a:spcAft>
                <a:spcPct val="0"/>
              </a:spcAft>
              <a:buClrTx/>
              <a:buFontTx/>
              <a:buNone/>
            </a:pPr>
            <a:r>
              <a:rPr lang="en-US" altLang="en-US" sz="2000">
                <a:latin typeface="Arial" panose="020B0604020202020204" pitchFamily="34" charset="0"/>
              </a:rPr>
              <a:t>Kilovoltage</a:t>
            </a:r>
          </a:p>
        </p:txBody>
      </p:sp>
      <p:sp>
        <p:nvSpPr>
          <p:cNvPr id="13315" name="Rectangle 1">
            <a:extLst>
              <a:ext uri="{FF2B5EF4-FFF2-40B4-BE49-F238E27FC236}">
                <a16:creationId xmlns:a16="http://schemas.microsoft.com/office/drawing/2014/main" id="{4729EAEB-DA1A-E2F7-D74A-6BF1CC8F7437}"/>
              </a:ext>
            </a:extLst>
          </p:cNvPr>
          <p:cNvSpPr>
            <a:spLocks noChangeArrowheads="1"/>
          </p:cNvSpPr>
          <p:nvPr/>
        </p:nvSpPr>
        <p:spPr bwMode="auto">
          <a:xfrm>
            <a:off x="1981200" y="1143001"/>
            <a:ext cx="8305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eaLnBrk="1" hangingPunct="1">
              <a:spcBef>
                <a:spcPct val="0"/>
              </a:spcBef>
              <a:spcAft>
                <a:spcPct val="0"/>
              </a:spcAft>
              <a:buClrTx/>
              <a:buFontTx/>
              <a:buNone/>
            </a:pPr>
            <a:r>
              <a:rPr lang="en-US" altLang="en-US" sz="1800">
                <a:latin typeface="Arial" panose="020B0604020202020204" pitchFamily="34" charset="0"/>
              </a:rPr>
              <a:t>The area of interest must be adequately penetrated before the mAs can be adjusted to produce a quality radiographic image. When adequate penetration is achieved, further increasing the kVp results in more radiation reaching the IR. Unlike mAs, the kVp affects the amount of radiation exposure to the IR and radiographic contrast.</a:t>
            </a:r>
          </a:p>
        </p:txBody>
      </p:sp>
      <p:sp>
        <p:nvSpPr>
          <p:cNvPr id="13316" name="Rectangle 5">
            <a:extLst>
              <a:ext uri="{FF2B5EF4-FFF2-40B4-BE49-F238E27FC236}">
                <a16:creationId xmlns:a16="http://schemas.microsoft.com/office/drawing/2014/main" id="{0098770F-0329-0B61-90BE-4FD2C8E51EA4}"/>
              </a:ext>
            </a:extLst>
          </p:cNvPr>
          <p:cNvSpPr>
            <a:spLocks noChangeArrowheads="1"/>
          </p:cNvSpPr>
          <p:nvPr/>
        </p:nvSpPr>
        <p:spPr bwMode="auto">
          <a:xfrm>
            <a:off x="1943100" y="5029201"/>
            <a:ext cx="830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lgn="ctr" eaLnBrk="1" hangingPunct="1">
              <a:spcBef>
                <a:spcPct val="0"/>
              </a:spcBef>
              <a:spcAft>
                <a:spcPct val="0"/>
              </a:spcAft>
              <a:buClrTx/>
              <a:buFontTx/>
              <a:buNone/>
            </a:pPr>
            <a:r>
              <a:rPr lang="en-US" altLang="en-US" sz="1800">
                <a:latin typeface="Arial" panose="020B0604020202020204" pitchFamily="34" charset="0"/>
              </a:rPr>
              <a:t>kVp is the controlling factor of radiographic contrast but WW is the main controlling factor</a:t>
            </a:r>
          </a:p>
        </p:txBody>
      </p:sp>
      <p:sp>
        <p:nvSpPr>
          <p:cNvPr id="3" name="TextBox 2">
            <a:extLst>
              <a:ext uri="{FF2B5EF4-FFF2-40B4-BE49-F238E27FC236}">
                <a16:creationId xmlns:a16="http://schemas.microsoft.com/office/drawing/2014/main" id="{F42811FA-E190-A740-7E26-B8078819C3FA}"/>
              </a:ext>
            </a:extLst>
          </p:cNvPr>
          <p:cNvSpPr txBox="1"/>
          <p:nvPr/>
        </p:nvSpPr>
        <p:spPr>
          <a:xfrm>
            <a:off x="1943100" y="2932113"/>
            <a:ext cx="8420100" cy="1231900"/>
          </a:xfrm>
          <a:prstGeom prst="rect">
            <a:avLst/>
          </a:prstGeom>
          <a:noFill/>
        </p:spPr>
        <p:txBody>
          <a:bodyPr>
            <a:spAutoFit/>
          </a:bodyPr>
          <a:lstStyle/>
          <a:p>
            <a:pPr eaLnBrk="1" hangingPunct="1">
              <a:defRPr/>
            </a:pPr>
            <a:r>
              <a:rPr lang="en-US" sz="2000" dirty="0">
                <a:solidFill>
                  <a:srgbClr val="FFC000"/>
                </a:solidFill>
                <a:latin typeface="Arial" charset="0"/>
                <a:cs typeface="Arial" charset="0"/>
              </a:rPr>
              <a:t>Determine the correct </a:t>
            </a:r>
            <a:r>
              <a:rPr lang="en-US" sz="2000" dirty="0" err="1">
                <a:solidFill>
                  <a:srgbClr val="FFC000"/>
                </a:solidFill>
                <a:latin typeface="Arial" charset="0"/>
                <a:cs typeface="Arial" charset="0"/>
              </a:rPr>
              <a:t>kVp</a:t>
            </a:r>
            <a:endParaRPr lang="en-US" sz="2000" dirty="0">
              <a:solidFill>
                <a:srgbClr val="FFC000"/>
              </a:solidFill>
              <a:latin typeface="Arial" charset="0"/>
              <a:cs typeface="Arial" charset="0"/>
            </a:endParaRPr>
          </a:p>
          <a:p>
            <a:pPr eaLnBrk="1" hangingPunct="1">
              <a:defRPr/>
            </a:pPr>
            <a:endParaRPr lang="en-US" dirty="0">
              <a:latin typeface="Arial" charset="0"/>
              <a:cs typeface="Arial" charset="0"/>
            </a:endParaRPr>
          </a:p>
          <a:p>
            <a:pPr marL="457200" indent="-457200">
              <a:buFont typeface="+mj-lt"/>
              <a:buAutoNum type="arabicPeriod"/>
              <a:defRPr/>
            </a:pPr>
            <a:r>
              <a:rPr lang="en-US" dirty="0">
                <a:latin typeface="Arial" charset="0"/>
                <a:cs typeface="Arial" charset="0"/>
              </a:rPr>
              <a:t>Minimum </a:t>
            </a:r>
            <a:r>
              <a:rPr lang="en-US" dirty="0" err="1">
                <a:latin typeface="Arial" charset="0"/>
                <a:cs typeface="Arial" charset="0"/>
              </a:rPr>
              <a:t>kVp</a:t>
            </a:r>
            <a:r>
              <a:rPr lang="en-US" dirty="0">
                <a:latin typeface="Arial" charset="0"/>
                <a:cs typeface="Arial" charset="0"/>
              </a:rPr>
              <a:t> ( single phase)  = [part thickness (cm) x 2] + 30 </a:t>
            </a:r>
            <a:r>
              <a:rPr lang="en-US" dirty="0" err="1">
                <a:latin typeface="Arial" charset="0"/>
                <a:cs typeface="Arial" charset="0"/>
              </a:rPr>
              <a:t>kVp</a:t>
            </a:r>
            <a:r>
              <a:rPr lang="en-US" dirty="0">
                <a:latin typeface="Arial" charset="0"/>
                <a:cs typeface="Arial" charset="0"/>
              </a:rPr>
              <a:t> </a:t>
            </a:r>
          </a:p>
          <a:p>
            <a:pPr marL="457200" indent="-457200">
              <a:buFont typeface="+mj-lt"/>
              <a:buAutoNum type="arabicPeriod"/>
              <a:defRPr/>
            </a:pPr>
            <a:r>
              <a:rPr lang="en-US" dirty="0">
                <a:latin typeface="Arial" charset="0"/>
                <a:cs typeface="Arial" charset="0"/>
              </a:rPr>
              <a:t>Minimum </a:t>
            </a:r>
            <a:r>
              <a:rPr lang="en-US" dirty="0" err="1">
                <a:latin typeface="Arial" charset="0"/>
                <a:cs typeface="Arial" charset="0"/>
              </a:rPr>
              <a:t>kVp</a:t>
            </a:r>
            <a:r>
              <a:rPr lang="en-US" dirty="0">
                <a:latin typeface="Arial" charset="0"/>
                <a:cs typeface="Arial" charset="0"/>
              </a:rPr>
              <a:t> ( Triple phase)  = [part thickness (cm) x 2] + 25 </a:t>
            </a:r>
            <a:r>
              <a:rPr lang="en-US" dirty="0" err="1">
                <a:latin typeface="Arial" charset="0"/>
                <a:cs typeface="Arial" charset="0"/>
              </a:rPr>
              <a:t>kVp</a:t>
            </a:r>
            <a:endParaRPr lang="en-US" dirty="0">
              <a:latin typeface="Arial" charset="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D64AD7-5FEB-5B49-F739-8790537861F6}"/>
              </a:ext>
            </a:extLst>
          </p:cNvPr>
          <p:cNvSpPr/>
          <p:nvPr/>
        </p:nvSpPr>
        <p:spPr>
          <a:xfrm>
            <a:off x="1828800" y="76200"/>
            <a:ext cx="1295400" cy="13716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1987" name="Picture 2">
            <a:extLst>
              <a:ext uri="{FF2B5EF4-FFF2-40B4-BE49-F238E27FC236}">
                <a16:creationId xmlns:a16="http://schemas.microsoft.com/office/drawing/2014/main" id="{6AEFDDA4-354F-99FA-69FB-074B4820D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639" y="171451"/>
            <a:ext cx="1165225" cy="1217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88" name="Picture 3">
            <a:extLst>
              <a:ext uri="{FF2B5EF4-FFF2-40B4-BE49-F238E27FC236}">
                <a16:creationId xmlns:a16="http://schemas.microsoft.com/office/drawing/2014/main" id="{56B2175A-0317-7E3F-4253-88CBB3642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5763" y="1470026"/>
            <a:ext cx="2178050" cy="241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89" name="Picture 3">
            <a:extLst>
              <a:ext uri="{FF2B5EF4-FFF2-40B4-BE49-F238E27FC236}">
                <a16:creationId xmlns:a16="http://schemas.microsoft.com/office/drawing/2014/main" id="{494E9F0E-A8BD-1D4F-2DBB-5513051173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5764" y="4194175"/>
            <a:ext cx="2078037"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90" name="Picture 4">
            <a:extLst>
              <a:ext uri="{FF2B5EF4-FFF2-40B4-BE49-F238E27FC236}">
                <a16:creationId xmlns:a16="http://schemas.microsoft.com/office/drawing/2014/main" id="{5D51E3D1-2B5F-1ACE-E7B6-EFC11A9402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1" y="1470025"/>
            <a:ext cx="2181225" cy="2389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91" name="Picture 5">
            <a:extLst>
              <a:ext uri="{FF2B5EF4-FFF2-40B4-BE49-F238E27FC236}">
                <a16:creationId xmlns:a16="http://schemas.microsoft.com/office/drawing/2014/main" id="{DA95BFB8-A648-FB99-E47C-C35E8B2CC2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428751"/>
            <a:ext cx="2135188" cy="246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92" name="Picture 6">
            <a:extLst>
              <a:ext uri="{FF2B5EF4-FFF2-40B4-BE49-F238E27FC236}">
                <a16:creationId xmlns:a16="http://schemas.microsoft.com/office/drawing/2014/main" id="{7AFA0F1A-9AE5-625A-6D10-5FAA2FE73E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21700" y="1447800"/>
            <a:ext cx="2070100" cy="245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93" name="Picture 7">
            <a:extLst>
              <a:ext uri="{FF2B5EF4-FFF2-40B4-BE49-F238E27FC236}">
                <a16:creationId xmlns:a16="http://schemas.microsoft.com/office/drawing/2014/main" id="{DDE0BFB3-3E7C-A83A-1678-B8106DCB7D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4001" y="4197351"/>
            <a:ext cx="1978025" cy="228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94" name="Picture 8">
            <a:extLst>
              <a:ext uri="{FF2B5EF4-FFF2-40B4-BE49-F238E27FC236}">
                <a16:creationId xmlns:a16="http://schemas.microsoft.com/office/drawing/2014/main" id="{E2621937-22A7-8960-24CC-5E78309316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4763" y="4194176"/>
            <a:ext cx="1922462" cy="230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95" name="Picture 9">
            <a:extLst>
              <a:ext uri="{FF2B5EF4-FFF2-40B4-BE49-F238E27FC236}">
                <a16:creationId xmlns:a16="http://schemas.microsoft.com/office/drawing/2014/main" id="{C71771E6-A7AE-432C-F0F8-98E7CB8A0E4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21700" y="4059238"/>
            <a:ext cx="2071688" cy="2430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B63C990A-2E38-1451-5EA8-25FFB5FB80E1}"/>
              </a:ext>
            </a:extLst>
          </p:cNvPr>
          <p:cNvSpPr/>
          <p:nvPr/>
        </p:nvSpPr>
        <p:spPr>
          <a:xfrm>
            <a:off x="2009776" y="3609975"/>
            <a:ext cx="1470025" cy="249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WW 40</a:t>
            </a:r>
          </a:p>
        </p:txBody>
      </p:sp>
      <p:sp>
        <p:nvSpPr>
          <p:cNvPr id="15" name="Rectangle 14">
            <a:extLst>
              <a:ext uri="{FF2B5EF4-FFF2-40B4-BE49-F238E27FC236}">
                <a16:creationId xmlns:a16="http://schemas.microsoft.com/office/drawing/2014/main" id="{506C1249-1CFD-F2F6-998F-037CC87DA1EA}"/>
              </a:ext>
            </a:extLst>
          </p:cNvPr>
          <p:cNvSpPr/>
          <p:nvPr/>
        </p:nvSpPr>
        <p:spPr>
          <a:xfrm>
            <a:off x="4318001" y="3578225"/>
            <a:ext cx="1470025" cy="247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WW 60</a:t>
            </a:r>
          </a:p>
        </p:txBody>
      </p:sp>
      <p:sp>
        <p:nvSpPr>
          <p:cNvPr id="16" name="Rectangle 15">
            <a:extLst>
              <a:ext uri="{FF2B5EF4-FFF2-40B4-BE49-F238E27FC236}">
                <a16:creationId xmlns:a16="http://schemas.microsoft.com/office/drawing/2014/main" id="{CD4EDF44-E8D2-0AB9-3D4F-02F37E4CB66A}"/>
              </a:ext>
            </a:extLst>
          </p:cNvPr>
          <p:cNvSpPr/>
          <p:nvPr/>
        </p:nvSpPr>
        <p:spPr>
          <a:xfrm>
            <a:off x="6581775" y="3589339"/>
            <a:ext cx="1468438" cy="249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WW 80</a:t>
            </a:r>
          </a:p>
        </p:txBody>
      </p:sp>
      <p:sp>
        <p:nvSpPr>
          <p:cNvPr id="17" name="Rectangle 16">
            <a:extLst>
              <a:ext uri="{FF2B5EF4-FFF2-40B4-BE49-F238E27FC236}">
                <a16:creationId xmlns:a16="http://schemas.microsoft.com/office/drawing/2014/main" id="{8A4D0F9C-1ED8-B90F-0F6E-073E3FB36723}"/>
              </a:ext>
            </a:extLst>
          </p:cNvPr>
          <p:cNvSpPr/>
          <p:nvPr/>
        </p:nvSpPr>
        <p:spPr>
          <a:xfrm>
            <a:off x="8812214" y="3589339"/>
            <a:ext cx="1470025" cy="249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WW 100</a:t>
            </a:r>
          </a:p>
        </p:txBody>
      </p:sp>
      <p:sp>
        <p:nvSpPr>
          <p:cNvPr id="18" name="Rectangle 17">
            <a:extLst>
              <a:ext uri="{FF2B5EF4-FFF2-40B4-BE49-F238E27FC236}">
                <a16:creationId xmlns:a16="http://schemas.microsoft.com/office/drawing/2014/main" id="{B9C2913F-212C-972F-F9E5-1C9B44EACE9E}"/>
              </a:ext>
            </a:extLst>
          </p:cNvPr>
          <p:cNvSpPr/>
          <p:nvPr/>
        </p:nvSpPr>
        <p:spPr>
          <a:xfrm>
            <a:off x="1960564" y="6189664"/>
            <a:ext cx="1468437" cy="249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WW 40</a:t>
            </a:r>
          </a:p>
        </p:txBody>
      </p:sp>
      <p:sp>
        <p:nvSpPr>
          <p:cNvPr id="19" name="Rectangle 18">
            <a:extLst>
              <a:ext uri="{FF2B5EF4-FFF2-40B4-BE49-F238E27FC236}">
                <a16:creationId xmlns:a16="http://schemas.microsoft.com/office/drawing/2014/main" id="{E87A62C2-46E1-45BE-6FED-C8649D590120}"/>
              </a:ext>
            </a:extLst>
          </p:cNvPr>
          <p:cNvSpPr/>
          <p:nvPr/>
        </p:nvSpPr>
        <p:spPr>
          <a:xfrm>
            <a:off x="4318001" y="6165850"/>
            <a:ext cx="1470025" cy="249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WW 30</a:t>
            </a:r>
          </a:p>
        </p:txBody>
      </p:sp>
      <p:sp>
        <p:nvSpPr>
          <p:cNvPr id="20" name="Rectangle 19">
            <a:extLst>
              <a:ext uri="{FF2B5EF4-FFF2-40B4-BE49-F238E27FC236}">
                <a16:creationId xmlns:a16="http://schemas.microsoft.com/office/drawing/2014/main" id="{C1B40251-6AAE-6062-02DE-193D5894F410}"/>
              </a:ext>
            </a:extLst>
          </p:cNvPr>
          <p:cNvSpPr/>
          <p:nvPr/>
        </p:nvSpPr>
        <p:spPr>
          <a:xfrm>
            <a:off x="6596064" y="6189664"/>
            <a:ext cx="1470025" cy="249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WW 20</a:t>
            </a:r>
          </a:p>
        </p:txBody>
      </p:sp>
      <p:sp>
        <p:nvSpPr>
          <p:cNvPr id="21" name="Rectangle 20">
            <a:extLst>
              <a:ext uri="{FF2B5EF4-FFF2-40B4-BE49-F238E27FC236}">
                <a16:creationId xmlns:a16="http://schemas.microsoft.com/office/drawing/2014/main" id="{325388E5-67C9-8647-763F-A38D2610591E}"/>
              </a:ext>
            </a:extLst>
          </p:cNvPr>
          <p:cNvSpPr/>
          <p:nvPr/>
        </p:nvSpPr>
        <p:spPr>
          <a:xfrm>
            <a:off x="8823325" y="6189664"/>
            <a:ext cx="1468438" cy="249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WW 10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852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4" name="Rectangle 14343">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6"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Rectangle 3">
            <a:extLst>
              <a:ext uri="{FF2B5EF4-FFF2-40B4-BE49-F238E27FC236}">
                <a16:creationId xmlns:a16="http://schemas.microsoft.com/office/drawing/2014/main" id="{8DAD9A78-8610-765B-B340-CDCB6F6C5B8E}"/>
              </a:ext>
            </a:extLst>
          </p:cNvPr>
          <p:cNvSpPr>
            <a:spLocks noChangeArrowheads="1"/>
          </p:cNvSpPr>
          <p:nvPr/>
        </p:nvSpPr>
        <p:spPr bwMode="auto">
          <a:xfrm>
            <a:off x="4654295" y="502920"/>
            <a:ext cx="6894576" cy="14630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indent="-228600">
              <a:lnSpc>
                <a:spcPct val="90000"/>
              </a:lnSpc>
              <a:spcBef>
                <a:spcPct val="0"/>
              </a:spcBef>
              <a:buClrTx/>
            </a:pPr>
            <a:r>
              <a:rPr lang="en-US" altLang="en-US" sz="1500">
                <a:latin typeface="+mn-lt"/>
              </a:rPr>
              <a:t>A high kVp results in less absorption and more transmission in the anatomic tissues, which results in less variation in the x-ray intensities exiting the patient (remnant), producing a low-contrast (long-scale) image. A low kVp results in more absorption and less transmission in the anatomic tissues, but with more variation in the x-ray intensities exiting the patient, resulting in a high-contrast (short-scale) image.</a:t>
            </a:r>
          </a:p>
        </p:txBody>
      </p:sp>
      <p:pic>
        <p:nvPicPr>
          <p:cNvPr id="14339" name="Picture 2">
            <a:extLst>
              <a:ext uri="{FF2B5EF4-FFF2-40B4-BE49-F238E27FC236}">
                <a16:creationId xmlns:a16="http://schemas.microsoft.com/office/drawing/2014/main" id="{E1BF7A9C-E9DC-8746-0A70-88DA0A5FD3C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0936" y="2291735"/>
            <a:ext cx="10917936" cy="395775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D53E4BA2-27BF-3BE3-4B20-A168F371BE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926" y="1981200"/>
            <a:ext cx="8023225" cy="427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515FA4A2-4935-206D-6DC5-0F9C68DCE103}"/>
              </a:ext>
            </a:extLst>
          </p:cNvPr>
          <p:cNvSpPr/>
          <p:nvPr/>
        </p:nvSpPr>
        <p:spPr>
          <a:xfrm>
            <a:off x="2368550" y="1447800"/>
            <a:ext cx="349885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5">
                    <a:lumMod val="10000"/>
                  </a:schemeClr>
                </a:solidFill>
              </a:rPr>
              <a:t>High Contrast</a:t>
            </a:r>
          </a:p>
        </p:txBody>
      </p:sp>
      <p:sp>
        <p:nvSpPr>
          <p:cNvPr id="4" name="Rectangle 3">
            <a:extLst>
              <a:ext uri="{FF2B5EF4-FFF2-40B4-BE49-F238E27FC236}">
                <a16:creationId xmlns:a16="http://schemas.microsoft.com/office/drawing/2014/main" id="{4A26F269-C361-8A91-5DAC-B7B64CEB487B}"/>
              </a:ext>
            </a:extLst>
          </p:cNvPr>
          <p:cNvSpPr/>
          <p:nvPr/>
        </p:nvSpPr>
        <p:spPr>
          <a:xfrm>
            <a:off x="6248400" y="1455738"/>
            <a:ext cx="349885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5">
                    <a:lumMod val="10000"/>
                  </a:schemeClr>
                </a:solidFill>
              </a:rPr>
              <a:t>Low Contrast</a:t>
            </a:r>
          </a:p>
        </p:txBody>
      </p:sp>
      <p:sp>
        <p:nvSpPr>
          <p:cNvPr id="2" name="Rectangle 1">
            <a:extLst>
              <a:ext uri="{FF2B5EF4-FFF2-40B4-BE49-F238E27FC236}">
                <a16:creationId xmlns:a16="http://schemas.microsoft.com/office/drawing/2014/main" id="{916C6504-E2DB-E5A2-9B67-508E1FA2AABD}"/>
              </a:ext>
            </a:extLst>
          </p:cNvPr>
          <p:cNvSpPr/>
          <p:nvPr/>
        </p:nvSpPr>
        <p:spPr>
          <a:xfrm>
            <a:off x="3048000" y="1050925"/>
            <a:ext cx="2286000" cy="381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C00000"/>
                </a:solidFill>
              </a:rPr>
              <a:t>Low </a:t>
            </a:r>
            <a:r>
              <a:rPr lang="en-US" dirty="0" err="1">
                <a:solidFill>
                  <a:srgbClr val="C00000"/>
                </a:solidFill>
              </a:rPr>
              <a:t>kVp</a:t>
            </a:r>
            <a:endParaRPr lang="en-US" dirty="0">
              <a:solidFill>
                <a:srgbClr val="C00000"/>
              </a:solidFill>
            </a:endParaRPr>
          </a:p>
        </p:txBody>
      </p:sp>
      <p:sp>
        <p:nvSpPr>
          <p:cNvPr id="6" name="Rectangle 5">
            <a:extLst>
              <a:ext uri="{FF2B5EF4-FFF2-40B4-BE49-F238E27FC236}">
                <a16:creationId xmlns:a16="http://schemas.microsoft.com/office/drawing/2014/main" id="{6006D717-728E-2D49-267A-48886C5CAC1C}"/>
              </a:ext>
            </a:extLst>
          </p:cNvPr>
          <p:cNvSpPr/>
          <p:nvPr/>
        </p:nvSpPr>
        <p:spPr>
          <a:xfrm>
            <a:off x="6854825" y="1012825"/>
            <a:ext cx="2286000" cy="38100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C00000"/>
                </a:solidFill>
              </a:rPr>
              <a:t>High </a:t>
            </a:r>
            <a:r>
              <a:rPr lang="en-US" dirty="0" err="1">
                <a:solidFill>
                  <a:srgbClr val="C00000"/>
                </a:solidFill>
              </a:rPr>
              <a:t>kVp</a:t>
            </a: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2" name="Rectangle 1639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TextBox 2">
            <a:extLst>
              <a:ext uri="{FF2B5EF4-FFF2-40B4-BE49-F238E27FC236}">
                <a16:creationId xmlns:a16="http://schemas.microsoft.com/office/drawing/2014/main" id="{5004DE5E-9450-7140-4616-C253B9F61728}"/>
              </a:ext>
            </a:extLst>
          </p:cNvPr>
          <p:cNvSpPr txBox="1">
            <a:spLocks noChangeArrowheads="1"/>
          </p:cNvSpPr>
          <p:nvPr/>
        </p:nvSpPr>
        <p:spPr bwMode="auto">
          <a:xfrm>
            <a:off x="630936" y="2660904"/>
            <a:ext cx="4818888" cy="354787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indent="-228600">
              <a:lnSpc>
                <a:spcPct val="90000"/>
              </a:lnSpc>
              <a:spcAft>
                <a:spcPts val="600"/>
              </a:spcAft>
              <a:buFont typeface="Arial" panose="020B0604020202020204" pitchFamily="34" charset="0"/>
              <a:buChar char="•"/>
            </a:pPr>
            <a:r>
              <a:rPr lang="en-US" altLang="en-US" sz="2200">
                <a:latin typeface="+mn-lt"/>
                <a:cs typeface="+mn-cs"/>
              </a:rPr>
              <a:t>The Compton interaction, or Compton scattering, is a process in radiology and physics where an incoming X-ray photon collides with an outer shell electron in an atom, causing the photon to lose energy and change direction. When this happens, the electron is ejected from the atom (now called a </a:t>
            </a:r>
            <a:r>
              <a:rPr lang="en-US" altLang="en-US" sz="2200" i="1">
                <a:latin typeface="+mn-lt"/>
                <a:cs typeface="+mn-cs"/>
              </a:rPr>
              <a:t>recoil electron</a:t>
            </a:r>
            <a:r>
              <a:rPr lang="en-US" altLang="en-US" sz="2200">
                <a:latin typeface="+mn-lt"/>
                <a:cs typeface="+mn-cs"/>
              </a:rPr>
              <a:t>), and the scattered photon continues in a new direction with reduced energy.</a:t>
            </a:r>
          </a:p>
          <a:p>
            <a:pPr indent="-228600">
              <a:lnSpc>
                <a:spcPct val="90000"/>
              </a:lnSpc>
              <a:spcAft>
                <a:spcPts val="600"/>
              </a:spcAft>
              <a:buFont typeface="Arial" panose="020B0604020202020204" pitchFamily="34" charset="0"/>
              <a:buChar char="•"/>
            </a:pPr>
            <a:endParaRPr lang="en-US" altLang="en-US" sz="2200">
              <a:latin typeface="+mn-lt"/>
              <a:cs typeface="+mn-cs"/>
            </a:endParaRPr>
          </a:p>
        </p:txBody>
      </p:sp>
      <p:pic>
        <p:nvPicPr>
          <p:cNvPr id="16387" name="Picture 4">
            <a:extLst>
              <a:ext uri="{FF2B5EF4-FFF2-40B4-BE49-F238E27FC236}">
                <a16:creationId xmlns:a16="http://schemas.microsoft.com/office/drawing/2014/main" id="{5EF98516-4516-597A-1AE8-74F68645C0F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1088468"/>
            <a:ext cx="5458968" cy="46810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5" name="Rectangle 17414">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417" name="Group 17416">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7418" name="Freeform: Shape 17417">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9" name="Rectangle 17418">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21" name="Rectangle 1742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3" name="Isosceles Triangle 17422">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A blue circle with purple circles and dots&#10;&#10;Description automatically generated">
            <a:extLst>
              <a:ext uri="{FF2B5EF4-FFF2-40B4-BE49-F238E27FC236}">
                <a16:creationId xmlns:a16="http://schemas.microsoft.com/office/drawing/2014/main" id="{F9ED34C5-1AAC-4302-A427-67BD4F00DD1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1957" y="643467"/>
            <a:ext cx="7428086" cy="557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43" name="Rectangle 1844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TextBox 2">
            <a:extLst>
              <a:ext uri="{FF2B5EF4-FFF2-40B4-BE49-F238E27FC236}">
                <a16:creationId xmlns:a16="http://schemas.microsoft.com/office/drawing/2014/main" id="{5ADD6D4D-8547-FFB9-F891-C60F002B48A7}"/>
              </a:ext>
            </a:extLst>
          </p:cNvPr>
          <p:cNvSpPr txBox="1">
            <a:spLocks noChangeArrowheads="1"/>
          </p:cNvSpPr>
          <p:nvPr/>
        </p:nvSpPr>
        <p:spPr bwMode="auto">
          <a:xfrm>
            <a:off x="838200" y="1929384"/>
            <a:ext cx="10515600" cy="42519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indent="-228600">
              <a:lnSpc>
                <a:spcPct val="90000"/>
              </a:lnSpc>
              <a:spcAft>
                <a:spcPts val="600"/>
              </a:spcAft>
              <a:buFont typeface="Arial" panose="020B0604020202020204" pitchFamily="34" charset="0"/>
              <a:buChar char="•"/>
            </a:pPr>
            <a:r>
              <a:rPr lang="en-US" altLang="en-US" sz="1900">
                <a:latin typeface="+mn-lt"/>
                <a:cs typeface="+mn-cs"/>
              </a:rPr>
              <a:t>This interaction is significant in medical imaging because:</a:t>
            </a:r>
          </a:p>
          <a:p>
            <a:pPr indent="-228600">
              <a:lnSpc>
                <a:spcPct val="90000"/>
              </a:lnSpc>
              <a:spcAft>
                <a:spcPts val="600"/>
              </a:spcAft>
              <a:buFont typeface="Arial" panose="020B0604020202020204" pitchFamily="34" charset="0"/>
              <a:buChar char="•"/>
            </a:pPr>
            <a:endParaRPr lang="en-US" altLang="en-US" sz="1900">
              <a:latin typeface="+mn-lt"/>
              <a:cs typeface="+mn-cs"/>
            </a:endParaRPr>
          </a:p>
          <a:p>
            <a:pPr indent="-228600">
              <a:lnSpc>
                <a:spcPct val="90000"/>
              </a:lnSpc>
              <a:spcAft>
                <a:spcPts val="600"/>
              </a:spcAft>
              <a:buFont typeface="Arial" panose="020B0604020202020204" pitchFamily="34" charset="0"/>
              <a:buChar char="•"/>
            </a:pPr>
            <a:r>
              <a:rPr lang="en-US" altLang="en-US" sz="1900" b="1">
                <a:latin typeface="+mn-lt"/>
                <a:cs typeface="+mn-cs"/>
              </a:rPr>
              <a:t>Image Quality</a:t>
            </a:r>
            <a:r>
              <a:rPr lang="en-US" altLang="en-US" sz="1900">
                <a:latin typeface="+mn-lt"/>
                <a:cs typeface="+mn-cs"/>
              </a:rPr>
              <a:t>: Compton scattering produces scatter radiation, which can degrade image contrast and visibility of detail. </a:t>
            </a:r>
          </a:p>
          <a:p>
            <a:pPr indent="-228600">
              <a:lnSpc>
                <a:spcPct val="90000"/>
              </a:lnSpc>
              <a:spcAft>
                <a:spcPts val="600"/>
              </a:spcAft>
              <a:buFont typeface="Arial" panose="020B0604020202020204" pitchFamily="34" charset="0"/>
              <a:buChar char="•"/>
            </a:pPr>
            <a:endParaRPr lang="en-US" altLang="en-US" sz="1900">
              <a:latin typeface="+mn-lt"/>
              <a:cs typeface="+mn-cs"/>
            </a:endParaRPr>
          </a:p>
          <a:p>
            <a:pPr indent="-228600">
              <a:lnSpc>
                <a:spcPct val="90000"/>
              </a:lnSpc>
              <a:spcAft>
                <a:spcPts val="600"/>
              </a:spcAft>
              <a:buFont typeface="Arial" panose="020B0604020202020204" pitchFamily="34" charset="0"/>
              <a:buChar char="•"/>
            </a:pPr>
            <a:endParaRPr lang="en-US" altLang="en-US" sz="1900">
              <a:latin typeface="+mn-lt"/>
              <a:cs typeface="+mn-cs"/>
            </a:endParaRPr>
          </a:p>
          <a:p>
            <a:pPr indent="-228600">
              <a:lnSpc>
                <a:spcPct val="90000"/>
              </a:lnSpc>
              <a:spcAft>
                <a:spcPts val="600"/>
              </a:spcAft>
              <a:buFont typeface="Arial" panose="020B0604020202020204" pitchFamily="34" charset="0"/>
              <a:buChar char="•"/>
            </a:pPr>
            <a:r>
              <a:rPr lang="en-US" altLang="en-US" sz="1900" b="1">
                <a:latin typeface="+mn-lt"/>
                <a:cs typeface="+mn-cs"/>
              </a:rPr>
              <a:t>Radiation Dose</a:t>
            </a:r>
            <a:r>
              <a:rPr lang="en-US" altLang="en-US" sz="1900">
                <a:latin typeface="+mn-lt"/>
                <a:cs typeface="+mn-cs"/>
              </a:rPr>
              <a:t>: It contributes to the OCUPATIONAL radiation dose.</a:t>
            </a:r>
          </a:p>
          <a:p>
            <a:pPr indent="-228600">
              <a:lnSpc>
                <a:spcPct val="90000"/>
              </a:lnSpc>
              <a:spcAft>
                <a:spcPts val="600"/>
              </a:spcAft>
              <a:buFont typeface="Arial" panose="020B0604020202020204" pitchFamily="34" charset="0"/>
              <a:buChar char="•"/>
            </a:pPr>
            <a:endParaRPr lang="en-US" altLang="en-US" sz="1900">
              <a:latin typeface="+mn-lt"/>
              <a:cs typeface="+mn-cs"/>
            </a:endParaRPr>
          </a:p>
          <a:p>
            <a:pPr indent="-228600">
              <a:lnSpc>
                <a:spcPct val="90000"/>
              </a:lnSpc>
              <a:spcAft>
                <a:spcPts val="600"/>
              </a:spcAft>
              <a:buFont typeface="Arial" panose="020B0604020202020204" pitchFamily="34" charset="0"/>
              <a:buChar char="•"/>
            </a:pPr>
            <a:endParaRPr lang="en-US" altLang="en-US" sz="1900">
              <a:latin typeface="+mn-lt"/>
              <a:cs typeface="+mn-cs"/>
            </a:endParaRPr>
          </a:p>
          <a:p>
            <a:pPr indent="-228600">
              <a:lnSpc>
                <a:spcPct val="90000"/>
              </a:lnSpc>
              <a:spcAft>
                <a:spcPts val="600"/>
              </a:spcAft>
              <a:buFont typeface="Arial" panose="020B0604020202020204" pitchFamily="34" charset="0"/>
              <a:buChar char="•"/>
            </a:pPr>
            <a:r>
              <a:rPr lang="en-US" altLang="en-US" sz="1900" b="1">
                <a:latin typeface="+mn-lt"/>
                <a:cs typeface="+mn-cs"/>
              </a:rPr>
              <a:t>Safety Concerns</a:t>
            </a:r>
            <a:r>
              <a:rPr lang="en-US" altLang="en-US" sz="1900">
                <a:latin typeface="+mn-lt"/>
                <a:cs typeface="+mn-cs"/>
              </a:rPr>
              <a:t>: Scatter radiation poses potential exposure risks to radiology staff.</a:t>
            </a:r>
          </a:p>
          <a:p>
            <a:pPr indent="-228600">
              <a:lnSpc>
                <a:spcPct val="90000"/>
              </a:lnSpc>
              <a:spcAft>
                <a:spcPts val="600"/>
              </a:spcAft>
              <a:buFont typeface="Arial" panose="020B0604020202020204" pitchFamily="34" charset="0"/>
              <a:buChar char="•"/>
            </a:pPr>
            <a:r>
              <a:rPr lang="en-US" altLang="en-US" sz="1900">
                <a:latin typeface="+mn-lt"/>
                <a:cs typeface="+mn-cs"/>
              </a:rPr>
              <a:t>Compton interactions are more common at higher photon energies, making them particularly relevant in X-ray and CT imaging, where managing scatter is essential for clear images and safety.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5" name="Rectangle 1946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Rectangle 1">
            <a:extLst>
              <a:ext uri="{FF2B5EF4-FFF2-40B4-BE49-F238E27FC236}">
                <a16:creationId xmlns:a16="http://schemas.microsoft.com/office/drawing/2014/main" id="{FA93C1FB-D9C1-81BB-4741-10ECFEE77EC2}"/>
              </a:ext>
            </a:extLst>
          </p:cNvPr>
          <p:cNvSpPr>
            <a:spLocks noChangeArrowheads="1"/>
          </p:cNvSpPr>
          <p:nvPr/>
        </p:nvSpPr>
        <p:spPr bwMode="auto">
          <a:xfrm>
            <a:off x="630936" y="639520"/>
            <a:ext cx="3429000" cy="171907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lnSpc>
                <a:spcPct val="90000"/>
              </a:lnSpc>
              <a:spcBef>
                <a:spcPct val="0"/>
              </a:spcBef>
              <a:buClrTx/>
              <a:buNone/>
            </a:pPr>
            <a:r>
              <a:rPr lang="en-US" altLang="en-US" sz="2600" kern="1200">
                <a:solidFill>
                  <a:schemeClr val="tx1"/>
                </a:solidFill>
                <a:latin typeface="+mj-lt"/>
                <a:ea typeface="+mj-ea"/>
                <a:cs typeface="+mj-cs"/>
              </a:rPr>
              <a:t>Even under the most favorable conditions, most remnant x-rays are scattered. </a:t>
            </a:r>
          </a:p>
        </p:txBody>
      </p:sp>
      <p:sp>
        <p:nvSpPr>
          <p:cNvPr id="19467"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9" name="Rectangle 2">
            <a:extLst>
              <a:ext uri="{FF2B5EF4-FFF2-40B4-BE49-F238E27FC236}">
                <a16:creationId xmlns:a16="http://schemas.microsoft.com/office/drawing/2014/main" id="{ABD46915-55AF-0656-8939-664DF22A04B2}"/>
              </a:ext>
            </a:extLst>
          </p:cNvPr>
          <p:cNvSpPr>
            <a:spLocks noChangeArrowheads="1"/>
          </p:cNvSpPr>
          <p:nvPr/>
        </p:nvSpPr>
        <p:spPr bwMode="auto">
          <a:xfrm>
            <a:off x="630936" y="2807208"/>
            <a:ext cx="3429000" cy="34107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indent="-228600">
              <a:lnSpc>
                <a:spcPct val="90000"/>
              </a:lnSpc>
              <a:spcBef>
                <a:spcPct val="0"/>
              </a:spcBef>
              <a:buClrTx/>
            </a:pPr>
            <a:r>
              <a:rPr lang="en-US" altLang="en-US" sz="2200">
                <a:latin typeface="+mn-lt"/>
              </a:rPr>
              <a:t> If the radiographs were taken with only scatter radiation and no transmitted x-rays reached the image receptor, the image would be dull gray. The radiographic contrast would be very low. </a:t>
            </a:r>
          </a:p>
        </p:txBody>
      </p:sp>
      <p:pic>
        <p:nvPicPr>
          <p:cNvPr id="19460" name="Picture 2">
            <a:extLst>
              <a:ext uri="{FF2B5EF4-FFF2-40B4-BE49-F238E27FC236}">
                <a16:creationId xmlns:a16="http://schemas.microsoft.com/office/drawing/2014/main" id="{15C6397E-8995-C550-9724-7AABDB947DA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745179"/>
            <a:ext cx="6903720" cy="536764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00C8AD07-ED54-8FD6-8630-B856BD670C2E}"/>
              </a:ext>
            </a:extLst>
          </p:cNvPr>
          <p:cNvSpPr>
            <a:spLocks noChangeArrowheads="1"/>
          </p:cNvSpPr>
          <p:nvPr/>
        </p:nvSpPr>
        <p:spPr bwMode="auto">
          <a:xfrm>
            <a:off x="1905000" y="838200"/>
            <a:ext cx="8020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eaLnBrk="1" hangingPunct="1">
              <a:spcBef>
                <a:spcPct val="0"/>
              </a:spcBef>
              <a:spcAft>
                <a:spcPct val="0"/>
              </a:spcAft>
              <a:buClrTx/>
              <a:buFontTx/>
              <a:buNone/>
            </a:pPr>
            <a:r>
              <a:rPr lang="en-US" altLang="en-US" sz="1800">
                <a:latin typeface="Arial" panose="020B0604020202020204" pitchFamily="34" charset="0"/>
              </a:rPr>
              <a:t>When the kVp is increased at the control panel, a larger potential difference occurs in the x-ray tube, giving more electrons the kinetic energy to produce x-rays and increasing the kinetic energy overall. The result is more photons (quantity) and higher energy photons (quality).</a:t>
            </a:r>
          </a:p>
        </p:txBody>
      </p:sp>
      <p:sp>
        <p:nvSpPr>
          <p:cNvPr id="6147" name="Rectangle 2">
            <a:extLst>
              <a:ext uri="{FF2B5EF4-FFF2-40B4-BE49-F238E27FC236}">
                <a16:creationId xmlns:a16="http://schemas.microsoft.com/office/drawing/2014/main" id="{10D0B08F-072E-AFE6-313E-880257D8305B}"/>
              </a:ext>
            </a:extLst>
          </p:cNvPr>
          <p:cNvSpPr>
            <a:spLocks noChangeArrowheads="1"/>
          </p:cNvSpPr>
          <p:nvPr/>
        </p:nvSpPr>
        <p:spPr bwMode="auto">
          <a:xfrm>
            <a:off x="4724401" y="228601"/>
            <a:ext cx="1692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eaLnBrk="1" hangingPunct="1">
              <a:spcBef>
                <a:spcPct val="0"/>
              </a:spcBef>
              <a:spcAft>
                <a:spcPct val="0"/>
              </a:spcAft>
              <a:buClrTx/>
              <a:buFontTx/>
              <a:buNone/>
            </a:pPr>
            <a:r>
              <a:rPr lang="en-US" altLang="en-US" sz="2400">
                <a:latin typeface="Arial" panose="020B0604020202020204" pitchFamily="34" charset="0"/>
              </a:rPr>
              <a:t>Kilovoltage</a:t>
            </a:r>
          </a:p>
        </p:txBody>
      </p:sp>
      <p:pic>
        <p:nvPicPr>
          <p:cNvPr id="6148" name="Picture 2" descr="A diagram of a tube with a tube and a tube with a tube and a tube with a tube and a tube with a tube and a tube with a tube and a tube with a tube and&#10;&#10;Description automatically generated">
            <a:extLst>
              <a:ext uri="{FF2B5EF4-FFF2-40B4-BE49-F238E27FC236}">
                <a16:creationId xmlns:a16="http://schemas.microsoft.com/office/drawing/2014/main" id="{604E4B21-FA29-319E-B6AF-BD52DAF56A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4384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a:extLst>
              <a:ext uri="{FF2B5EF4-FFF2-40B4-BE49-F238E27FC236}">
                <a16:creationId xmlns:a16="http://schemas.microsoft.com/office/drawing/2014/main" id="{F79E4C2A-E354-5976-9778-F035E50211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639" y="838200"/>
            <a:ext cx="8594725"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792AC31-0BA3-FAB4-5DF6-3B233AEC8E2D}"/>
              </a:ext>
            </a:extLst>
          </p:cNvPr>
          <p:cNvSpPr/>
          <p:nvPr/>
        </p:nvSpPr>
        <p:spPr>
          <a:xfrm>
            <a:off x="2438400" y="223838"/>
            <a:ext cx="609600" cy="457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1</a:t>
            </a:r>
          </a:p>
        </p:txBody>
      </p:sp>
      <p:sp>
        <p:nvSpPr>
          <p:cNvPr id="4" name="Rectangle 3">
            <a:extLst>
              <a:ext uri="{FF2B5EF4-FFF2-40B4-BE49-F238E27FC236}">
                <a16:creationId xmlns:a16="http://schemas.microsoft.com/office/drawing/2014/main" id="{5F895870-AC5F-E4BB-22D7-B90AFA1274E1}"/>
              </a:ext>
            </a:extLst>
          </p:cNvPr>
          <p:cNvSpPr/>
          <p:nvPr/>
        </p:nvSpPr>
        <p:spPr>
          <a:xfrm>
            <a:off x="4648200" y="220663"/>
            <a:ext cx="609600" cy="457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2</a:t>
            </a:r>
          </a:p>
        </p:txBody>
      </p:sp>
      <p:sp>
        <p:nvSpPr>
          <p:cNvPr id="5" name="Rectangle 4">
            <a:extLst>
              <a:ext uri="{FF2B5EF4-FFF2-40B4-BE49-F238E27FC236}">
                <a16:creationId xmlns:a16="http://schemas.microsoft.com/office/drawing/2014/main" id="{80BD0C2D-8A6F-93EF-9EBD-B69A9CB528A9}"/>
              </a:ext>
            </a:extLst>
          </p:cNvPr>
          <p:cNvSpPr/>
          <p:nvPr/>
        </p:nvSpPr>
        <p:spPr>
          <a:xfrm>
            <a:off x="7010400" y="220663"/>
            <a:ext cx="609600" cy="457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3</a:t>
            </a:r>
          </a:p>
        </p:txBody>
      </p:sp>
      <p:sp>
        <p:nvSpPr>
          <p:cNvPr id="6" name="Rectangle 5">
            <a:extLst>
              <a:ext uri="{FF2B5EF4-FFF2-40B4-BE49-F238E27FC236}">
                <a16:creationId xmlns:a16="http://schemas.microsoft.com/office/drawing/2014/main" id="{70DFDF0D-E1E2-EBDA-630B-E7200D090178}"/>
              </a:ext>
            </a:extLst>
          </p:cNvPr>
          <p:cNvSpPr/>
          <p:nvPr/>
        </p:nvSpPr>
        <p:spPr>
          <a:xfrm>
            <a:off x="9153525" y="220663"/>
            <a:ext cx="609600" cy="457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11" name="Rectangle 215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13" name="Freeform: Shape 215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15" name="Rectangle 215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7" name="Rectangle 215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9" name="Freeform: Shape 215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521" name="Isosceles Triangle 215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a:extLst>
              <a:ext uri="{FF2B5EF4-FFF2-40B4-BE49-F238E27FC236}">
                <a16:creationId xmlns:a16="http://schemas.microsoft.com/office/drawing/2014/main" id="{97A89B15-21A1-C818-5F6A-A815D262C5A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0830" y="643467"/>
            <a:ext cx="7930340" cy="557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3" name="Isosceles Triangle 215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6" name="Rectangle 2253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TextBox 2">
            <a:extLst>
              <a:ext uri="{FF2B5EF4-FFF2-40B4-BE49-F238E27FC236}">
                <a16:creationId xmlns:a16="http://schemas.microsoft.com/office/drawing/2014/main" id="{663F8AB4-F94F-EDBE-76DB-4CD0FA1367D3}"/>
              </a:ext>
            </a:extLst>
          </p:cNvPr>
          <p:cNvSpPr txBox="1">
            <a:spLocks noChangeArrowheads="1"/>
          </p:cNvSpPr>
          <p:nvPr/>
        </p:nvSpPr>
        <p:spPr bwMode="auto">
          <a:xfrm>
            <a:off x="630936" y="2660904"/>
            <a:ext cx="4818888" cy="354787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indent="-228600">
              <a:lnSpc>
                <a:spcPct val="90000"/>
              </a:lnSpc>
              <a:spcAft>
                <a:spcPts val="600"/>
              </a:spcAft>
              <a:buFont typeface="Arial" panose="020B0604020202020204" pitchFamily="34" charset="0"/>
              <a:buChar char="•"/>
            </a:pPr>
            <a:r>
              <a:rPr lang="en-US" altLang="en-US" sz="2200">
                <a:latin typeface="+mn-lt"/>
                <a:cs typeface="+mn-cs"/>
              </a:rPr>
              <a:t>The photoelectric interaction, or photoelectric effect, is a type of interaction that occurs when an X-ray photon collides with an inner shell electron (typically K or L shell) in an atom. In this process, the photon is fully absorbed, and its energy is transferred to the electron, which is then ejected from the atom. This ejected electron is called a </a:t>
            </a:r>
            <a:r>
              <a:rPr lang="en-US" altLang="en-US" sz="2200" i="1">
                <a:latin typeface="+mn-lt"/>
                <a:cs typeface="+mn-cs"/>
              </a:rPr>
              <a:t>photoelectron</a:t>
            </a:r>
            <a:r>
              <a:rPr lang="en-US" altLang="en-US" sz="2200">
                <a:latin typeface="+mn-lt"/>
                <a:cs typeface="+mn-cs"/>
              </a:rPr>
              <a:t>.</a:t>
            </a:r>
          </a:p>
          <a:p>
            <a:pPr indent="-228600">
              <a:lnSpc>
                <a:spcPct val="90000"/>
              </a:lnSpc>
              <a:spcAft>
                <a:spcPts val="600"/>
              </a:spcAft>
              <a:buFont typeface="Arial" panose="020B0604020202020204" pitchFamily="34" charset="0"/>
              <a:buChar char="•"/>
            </a:pPr>
            <a:endParaRPr lang="en-US" altLang="en-US" sz="2200">
              <a:latin typeface="+mn-lt"/>
              <a:cs typeface="+mn-cs"/>
            </a:endParaRPr>
          </a:p>
          <a:p>
            <a:pPr indent="-228600">
              <a:lnSpc>
                <a:spcPct val="90000"/>
              </a:lnSpc>
              <a:spcAft>
                <a:spcPts val="600"/>
              </a:spcAft>
              <a:buFont typeface="Arial" panose="020B0604020202020204" pitchFamily="34" charset="0"/>
              <a:buChar char="•"/>
            </a:pPr>
            <a:endParaRPr lang="en-US" altLang="en-US" sz="2200">
              <a:latin typeface="+mn-lt"/>
              <a:cs typeface="+mn-cs"/>
            </a:endParaRPr>
          </a:p>
        </p:txBody>
      </p:sp>
      <p:pic>
        <p:nvPicPr>
          <p:cNvPr id="22531" name="Picture 4">
            <a:extLst>
              <a:ext uri="{FF2B5EF4-FFF2-40B4-BE49-F238E27FC236}">
                <a16:creationId xmlns:a16="http://schemas.microsoft.com/office/drawing/2014/main" id="{D49B2B2D-A663-14CD-CCA6-8EE35473E81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1143058"/>
            <a:ext cx="5458968" cy="45718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59" name="Rectangle 2355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TextBox 2">
            <a:extLst>
              <a:ext uri="{FF2B5EF4-FFF2-40B4-BE49-F238E27FC236}">
                <a16:creationId xmlns:a16="http://schemas.microsoft.com/office/drawing/2014/main" id="{8F1A2E60-0D04-5449-99E1-A31D8966F3C4}"/>
              </a:ext>
            </a:extLst>
          </p:cNvPr>
          <p:cNvSpPr txBox="1">
            <a:spLocks noChangeArrowheads="1"/>
          </p:cNvSpPr>
          <p:nvPr/>
        </p:nvSpPr>
        <p:spPr bwMode="auto">
          <a:xfrm>
            <a:off x="838200" y="1929384"/>
            <a:ext cx="10515600" cy="42519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indent="-228600">
              <a:lnSpc>
                <a:spcPct val="90000"/>
              </a:lnSpc>
              <a:spcAft>
                <a:spcPts val="600"/>
              </a:spcAft>
              <a:buFont typeface="Arial" panose="020B0604020202020204" pitchFamily="34" charset="0"/>
              <a:buChar char="•"/>
            </a:pPr>
            <a:r>
              <a:rPr lang="en-US" altLang="en-US" sz="1700">
                <a:latin typeface="+mn-lt"/>
                <a:cs typeface="+mn-cs"/>
              </a:rPr>
              <a:t>Here’s a breakdown of what happens:</a:t>
            </a:r>
          </a:p>
          <a:p>
            <a:pPr indent="-228600">
              <a:lnSpc>
                <a:spcPct val="90000"/>
              </a:lnSpc>
              <a:spcAft>
                <a:spcPts val="600"/>
              </a:spcAft>
              <a:buFont typeface="Arial" panose="020B0604020202020204" pitchFamily="34" charset="0"/>
              <a:buChar char="•"/>
            </a:pPr>
            <a:endParaRPr lang="en-US" altLang="en-US" sz="1700">
              <a:latin typeface="+mn-lt"/>
              <a:cs typeface="+mn-cs"/>
            </a:endParaRPr>
          </a:p>
          <a:p>
            <a:pPr indent="-228600">
              <a:lnSpc>
                <a:spcPct val="90000"/>
              </a:lnSpc>
              <a:spcAft>
                <a:spcPts val="600"/>
              </a:spcAft>
              <a:buFont typeface="Arial" panose="020B0604020202020204" pitchFamily="34" charset="0"/>
              <a:buChar char="•"/>
            </a:pPr>
            <a:r>
              <a:rPr lang="en-US" altLang="en-US" sz="1700" b="1">
                <a:latin typeface="+mn-lt"/>
                <a:cs typeface="+mn-cs"/>
              </a:rPr>
              <a:t>Absorption and Ejection</a:t>
            </a:r>
            <a:r>
              <a:rPr lang="en-US" altLang="en-US" sz="1700">
                <a:latin typeface="+mn-lt"/>
                <a:cs typeface="+mn-cs"/>
              </a:rPr>
              <a:t>: The incoming photon’s energy must be equal to or greater than the binding energy of the inner shell electron. If it meets this threshold, the photon is fully absorbed, and the electron is ejected from its shell, creating an ionized atom.</a:t>
            </a:r>
          </a:p>
          <a:p>
            <a:pPr indent="-228600">
              <a:lnSpc>
                <a:spcPct val="90000"/>
              </a:lnSpc>
              <a:spcAft>
                <a:spcPts val="600"/>
              </a:spcAft>
              <a:buFont typeface="Arial" panose="020B0604020202020204" pitchFamily="34" charset="0"/>
              <a:buChar char="•"/>
            </a:pPr>
            <a:endParaRPr lang="en-US" altLang="en-US" sz="1700">
              <a:latin typeface="+mn-lt"/>
              <a:cs typeface="+mn-cs"/>
            </a:endParaRPr>
          </a:p>
          <a:p>
            <a:pPr indent="-228600">
              <a:lnSpc>
                <a:spcPct val="90000"/>
              </a:lnSpc>
              <a:spcAft>
                <a:spcPts val="600"/>
              </a:spcAft>
              <a:buFont typeface="Arial" panose="020B0604020202020204" pitchFamily="34" charset="0"/>
              <a:buChar char="•"/>
            </a:pPr>
            <a:endParaRPr lang="en-US" altLang="en-US" sz="1700">
              <a:latin typeface="+mn-lt"/>
              <a:cs typeface="+mn-cs"/>
            </a:endParaRPr>
          </a:p>
          <a:p>
            <a:pPr indent="-228600">
              <a:lnSpc>
                <a:spcPct val="90000"/>
              </a:lnSpc>
              <a:spcAft>
                <a:spcPts val="600"/>
              </a:spcAft>
              <a:buFont typeface="Arial" panose="020B0604020202020204" pitchFamily="34" charset="0"/>
              <a:buChar char="•"/>
            </a:pPr>
            <a:r>
              <a:rPr lang="en-US" altLang="en-US" sz="1700" b="1">
                <a:latin typeface="+mn-lt"/>
                <a:cs typeface="+mn-cs"/>
              </a:rPr>
              <a:t>Characteristic Radiation</a:t>
            </a:r>
            <a:r>
              <a:rPr lang="en-US" altLang="en-US" sz="1700">
                <a:latin typeface="+mn-lt"/>
                <a:cs typeface="+mn-cs"/>
              </a:rPr>
              <a:t>: To fill the vacancy left by the ejected electron, an electron from an outer shell drops into the inner shell. As it does, the energy difference is released, often as secondary (characteristic) X-ray photons, which can be absorbed nearby, adding to the patient's dose.</a:t>
            </a:r>
          </a:p>
          <a:p>
            <a:pPr indent="-228600">
              <a:lnSpc>
                <a:spcPct val="90000"/>
              </a:lnSpc>
              <a:spcAft>
                <a:spcPts val="600"/>
              </a:spcAft>
              <a:buFont typeface="Arial" panose="020B0604020202020204" pitchFamily="34" charset="0"/>
              <a:buChar char="•"/>
            </a:pPr>
            <a:endParaRPr lang="en-US" altLang="en-US" sz="1700">
              <a:latin typeface="+mn-lt"/>
              <a:cs typeface="+mn-cs"/>
            </a:endParaRPr>
          </a:p>
          <a:p>
            <a:pPr indent="-228600">
              <a:lnSpc>
                <a:spcPct val="90000"/>
              </a:lnSpc>
              <a:spcAft>
                <a:spcPts val="600"/>
              </a:spcAft>
              <a:buFont typeface="Arial" panose="020B0604020202020204" pitchFamily="34" charset="0"/>
              <a:buChar char="•"/>
            </a:pPr>
            <a:endParaRPr lang="en-US" altLang="en-US" sz="1700">
              <a:latin typeface="+mn-lt"/>
              <a:cs typeface="+mn-cs"/>
            </a:endParaRPr>
          </a:p>
          <a:p>
            <a:pPr indent="-228600">
              <a:lnSpc>
                <a:spcPct val="90000"/>
              </a:lnSpc>
              <a:spcAft>
                <a:spcPts val="600"/>
              </a:spcAft>
              <a:buFont typeface="Arial" panose="020B0604020202020204" pitchFamily="34" charset="0"/>
              <a:buChar char="•"/>
            </a:pPr>
            <a:r>
              <a:rPr lang="en-US" altLang="en-US" sz="1700" b="1">
                <a:latin typeface="+mn-lt"/>
                <a:cs typeface="+mn-cs"/>
              </a:rPr>
              <a:t>Dose Contribution</a:t>
            </a:r>
            <a:r>
              <a:rPr lang="en-US" altLang="en-US" sz="1700">
                <a:latin typeface="+mn-lt"/>
                <a:cs typeface="+mn-cs"/>
              </a:rPr>
              <a:t>: Because the photon is fully absorbed during this interaction, the photoelectric effect is the primary contributor to patient dose. It’s especially significant in imaging tissues with high atomic numbers (like bones or contrast media), where more absorption occurs, leading to clearer images and better contrast.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83" name="Rectangle 24582">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85" name="Freeform: Shape 24584">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24578" name="Picture 2" descr="A diagram of a red and blue circle&#10;&#10;Description automatically generated">
            <a:extLst>
              <a:ext uri="{FF2B5EF4-FFF2-40B4-BE49-F238E27FC236}">
                <a16:creationId xmlns:a16="http://schemas.microsoft.com/office/drawing/2014/main" id="{5979E007-1955-2892-6C2A-FB3F5725D41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18554" y="1201003"/>
            <a:ext cx="4615335" cy="41079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7" name="Rectangle 2560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09" name="Freeform: Shape 2560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11" name="Rectangle 256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13" name="Rectangle 256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15" name="Freeform: Shape 256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617" name="Isosceles Triangle 256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602" name="Picture 2">
            <a:extLst>
              <a:ext uri="{FF2B5EF4-FFF2-40B4-BE49-F238E27FC236}">
                <a16:creationId xmlns:a16="http://schemas.microsoft.com/office/drawing/2014/main" id="{D1A285EB-9CD0-262B-4309-E15FBFC3A6F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28298" y="643467"/>
            <a:ext cx="4735404" cy="557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9" name="Isosceles Triangle 256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a:extLst>
              <a:ext uri="{FF2B5EF4-FFF2-40B4-BE49-F238E27FC236}">
                <a16:creationId xmlns:a16="http://schemas.microsoft.com/office/drawing/2014/main" id="{2DBEC1FA-7F67-5EAB-2D06-D48CC939EB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519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70A7A7F9-A48A-E9D7-BB5E-E0B0DADFCC5C}"/>
              </a:ext>
            </a:extLst>
          </p:cNvPr>
          <p:cNvCxnSpPr/>
          <p:nvPr/>
        </p:nvCxnSpPr>
        <p:spPr>
          <a:xfrm>
            <a:off x="4883150" y="4460876"/>
            <a:ext cx="0" cy="1820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F4326A0-5655-5C34-754A-6F7DABABA7F7}"/>
              </a:ext>
            </a:extLst>
          </p:cNvPr>
          <p:cNvCxnSpPr/>
          <p:nvPr/>
        </p:nvCxnSpPr>
        <p:spPr>
          <a:xfrm>
            <a:off x="6940550" y="4460876"/>
            <a:ext cx="0" cy="1820863"/>
          </a:xfrm>
          <a:prstGeom prst="line">
            <a:avLst/>
          </a:prstGeom>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571EF954-96C9-E055-5629-592070FCE669}"/>
              </a:ext>
            </a:extLst>
          </p:cNvPr>
          <p:cNvSpPr/>
          <p:nvPr/>
        </p:nvSpPr>
        <p:spPr>
          <a:xfrm>
            <a:off x="5454650" y="5784851"/>
            <a:ext cx="889000" cy="803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2"/>
                </a:solidFill>
              </a:rPr>
              <a:t>kV</a:t>
            </a:r>
          </a:p>
        </p:txBody>
      </p:sp>
      <p:cxnSp>
        <p:nvCxnSpPr>
          <p:cNvPr id="8" name="Straight Connector 7">
            <a:extLst>
              <a:ext uri="{FF2B5EF4-FFF2-40B4-BE49-F238E27FC236}">
                <a16:creationId xmlns:a16="http://schemas.microsoft.com/office/drawing/2014/main" id="{B7AE0711-83F4-5A2E-B01C-9DA3E3E3C01A}"/>
              </a:ext>
            </a:extLst>
          </p:cNvPr>
          <p:cNvCxnSpPr/>
          <p:nvPr/>
        </p:nvCxnSpPr>
        <p:spPr>
          <a:xfrm>
            <a:off x="4883151" y="6281738"/>
            <a:ext cx="638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D2FD89F-B20F-D150-F11C-E3A2F00717C2}"/>
              </a:ext>
            </a:extLst>
          </p:cNvPr>
          <p:cNvCxnSpPr/>
          <p:nvPr/>
        </p:nvCxnSpPr>
        <p:spPr>
          <a:xfrm>
            <a:off x="6300788" y="6281738"/>
            <a:ext cx="639762"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BB3755E0-E763-6CCD-A91C-C3B866B75D76}"/>
              </a:ext>
            </a:extLst>
          </p:cNvPr>
          <p:cNvSpPr/>
          <p:nvPr/>
        </p:nvSpPr>
        <p:spPr>
          <a:xfrm>
            <a:off x="7343776" y="5470526"/>
            <a:ext cx="2162175" cy="955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2"/>
                </a:solidFill>
              </a:rPr>
              <a:t>30 – 150 </a:t>
            </a:r>
            <a:r>
              <a:rPr lang="en-US" dirty="0" err="1">
                <a:solidFill>
                  <a:schemeClr val="bg2"/>
                </a:solidFill>
              </a:rPr>
              <a:t>kVp</a:t>
            </a:r>
            <a:endParaRPr lang="en-US"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1C3D6049-A2F5-C14A-59FC-BE35E95B0E6F}"/>
              </a:ext>
            </a:extLst>
          </p:cNvPr>
          <p:cNvSpPr>
            <a:spLocks noChangeArrowheads="1"/>
          </p:cNvSpPr>
          <p:nvPr/>
        </p:nvSpPr>
        <p:spPr bwMode="auto">
          <a:xfrm>
            <a:off x="2041525" y="506413"/>
            <a:ext cx="81740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eaLnBrk="1" hangingPunct="1">
              <a:spcBef>
                <a:spcPct val="0"/>
              </a:spcBef>
              <a:spcAft>
                <a:spcPct val="0"/>
              </a:spcAft>
              <a:buClrTx/>
              <a:buFontTx/>
              <a:buNone/>
            </a:pPr>
            <a:r>
              <a:rPr lang="en-US" altLang="en-US" sz="1800">
                <a:latin typeface="Arial" panose="020B0604020202020204" pitchFamily="34" charset="0"/>
              </a:rPr>
              <a:t>The kVp affects the exposure to the IR because it alters the amount and penetrating ability of the x-ray beam.</a:t>
            </a:r>
          </a:p>
        </p:txBody>
      </p:sp>
      <p:sp>
        <p:nvSpPr>
          <p:cNvPr id="8195" name="AutoShape 2" descr="http://pageburstls.elsevier.com/books/978-0-323-06974-8/content/image/978-0-323-06974-8_0176.jpg?format=jpg&amp;zoomed=1">
            <a:extLst>
              <a:ext uri="{FF2B5EF4-FFF2-40B4-BE49-F238E27FC236}">
                <a16:creationId xmlns:a16="http://schemas.microsoft.com/office/drawing/2014/main" id="{F0843294-3FCC-22D5-32F7-D668E50630B8}"/>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eaLnBrk="1" hangingPunct="1">
              <a:spcBef>
                <a:spcPct val="0"/>
              </a:spcBef>
              <a:spcAft>
                <a:spcPct val="0"/>
              </a:spcAft>
              <a:buClrTx/>
              <a:buFontTx/>
              <a:buNone/>
            </a:pPr>
            <a:endParaRPr lang="en-US" altLang="en-US" sz="1800">
              <a:latin typeface="Arial" panose="020B0604020202020204" pitchFamily="34" charset="0"/>
            </a:endParaRPr>
          </a:p>
        </p:txBody>
      </p:sp>
      <p:pic>
        <p:nvPicPr>
          <p:cNvPr id="8196" name="Picture 3">
            <a:extLst>
              <a:ext uri="{FF2B5EF4-FFF2-40B4-BE49-F238E27FC236}">
                <a16:creationId xmlns:a16="http://schemas.microsoft.com/office/drawing/2014/main" id="{3AFF69E6-2DF6-BFAA-EE39-8B04D41B0E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1409700"/>
            <a:ext cx="7805738" cy="296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Rectangle 6">
            <a:extLst>
              <a:ext uri="{FF2B5EF4-FFF2-40B4-BE49-F238E27FC236}">
                <a16:creationId xmlns:a16="http://schemas.microsoft.com/office/drawing/2014/main" id="{B91632CE-0C0A-E47E-618A-9543654A8845}"/>
              </a:ext>
            </a:extLst>
          </p:cNvPr>
          <p:cNvSpPr>
            <a:spLocks noChangeArrowheads="1"/>
          </p:cNvSpPr>
          <p:nvPr/>
        </p:nvSpPr>
        <p:spPr bwMode="auto">
          <a:xfrm>
            <a:off x="2114550" y="4703763"/>
            <a:ext cx="7805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eaLnBrk="1" hangingPunct="1">
              <a:spcBef>
                <a:spcPct val="0"/>
              </a:spcBef>
              <a:spcAft>
                <a:spcPct val="0"/>
              </a:spcAft>
              <a:buClrTx/>
              <a:buFontTx/>
              <a:buNone/>
            </a:pPr>
            <a:r>
              <a:rPr lang="en-US" altLang="en-US" sz="1800">
                <a:latin typeface="Arial" panose="020B0604020202020204" pitchFamily="34" charset="0"/>
              </a:rPr>
              <a:t>Altering the penetrating power of the x-ray beam affects its absorption and transmission through the anatomic tissue being radiographed. Higher kVp increases the penetrating power of the x-ray beam and results in less absorption and more transmission in the anatomic tissues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AECC21-D2E4-2D22-88BF-3247570B5F64}"/>
              </a:ext>
            </a:extLst>
          </p:cNvPr>
          <p:cNvPicPr>
            <a:picLocks noChangeAspect="1"/>
          </p:cNvPicPr>
          <p:nvPr/>
        </p:nvPicPr>
        <p:blipFill>
          <a:blip r:embed="rId2"/>
          <a:stretch>
            <a:fillRect/>
          </a:stretch>
        </p:blipFill>
        <p:spPr>
          <a:xfrm>
            <a:off x="427973" y="3037372"/>
            <a:ext cx="4345734" cy="2748676"/>
          </a:xfrm>
          <a:prstGeom prst="rect">
            <a:avLst/>
          </a:prstGeom>
          <a:ln>
            <a:noFill/>
          </a:ln>
        </p:spPr>
      </p:pic>
      <p:sp>
        <p:nvSpPr>
          <p:cNvPr id="6" name="Rectangle 5">
            <a:extLst>
              <a:ext uri="{FF2B5EF4-FFF2-40B4-BE49-F238E27FC236}">
                <a16:creationId xmlns:a16="http://schemas.microsoft.com/office/drawing/2014/main" id="{E329858D-4014-E680-07BE-E2B87F8B1738}"/>
              </a:ext>
            </a:extLst>
          </p:cNvPr>
          <p:cNvSpPr/>
          <p:nvPr/>
        </p:nvSpPr>
        <p:spPr>
          <a:xfrm>
            <a:off x="1797378" y="2331401"/>
            <a:ext cx="1606923" cy="4706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Low </a:t>
            </a:r>
            <a:r>
              <a:rPr lang="en-US" dirty="0" err="1"/>
              <a:t>kVp</a:t>
            </a:r>
            <a:endParaRPr lang="en-US" dirty="0"/>
          </a:p>
        </p:txBody>
      </p:sp>
      <p:sp>
        <p:nvSpPr>
          <p:cNvPr id="7" name="Rectangle 6">
            <a:extLst>
              <a:ext uri="{FF2B5EF4-FFF2-40B4-BE49-F238E27FC236}">
                <a16:creationId xmlns:a16="http://schemas.microsoft.com/office/drawing/2014/main" id="{8C22C1D0-95A1-0239-427B-D8827B2B412A}"/>
              </a:ext>
            </a:extLst>
          </p:cNvPr>
          <p:cNvSpPr/>
          <p:nvPr/>
        </p:nvSpPr>
        <p:spPr>
          <a:xfrm>
            <a:off x="7920138" y="2396223"/>
            <a:ext cx="1606923" cy="470647"/>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High</a:t>
            </a:r>
            <a:r>
              <a:rPr lang="en-US" dirty="0"/>
              <a:t> </a:t>
            </a:r>
            <a:r>
              <a:rPr lang="en-US" dirty="0" err="1"/>
              <a:t>kVp</a:t>
            </a:r>
            <a:endParaRPr lang="en-US" dirty="0"/>
          </a:p>
        </p:txBody>
      </p:sp>
      <p:pic>
        <p:nvPicPr>
          <p:cNvPr id="17" name="Picture 16">
            <a:extLst>
              <a:ext uri="{FF2B5EF4-FFF2-40B4-BE49-F238E27FC236}">
                <a16:creationId xmlns:a16="http://schemas.microsoft.com/office/drawing/2014/main" id="{F6A89AF9-376D-D17F-34CE-65B2A7EC40E0}"/>
              </a:ext>
            </a:extLst>
          </p:cNvPr>
          <p:cNvPicPr>
            <a:picLocks noChangeAspect="1"/>
          </p:cNvPicPr>
          <p:nvPr/>
        </p:nvPicPr>
        <p:blipFill>
          <a:blip r:embed="rId3"/>
          <a:stretch>
            <a:fillRect/>
          </a:stretch>
        </p:blipFill>
        <p:spPr>
          <a:xfrm>
            <a:off x="6705769" y="3037373"/>
            <a:ext cx="4395000" cy="2748676"/>
          </a:xfrm>
          <a:prstGeom prst="rect">
            <a:avLst/>
          </a:prstGeom>
        </p:spPr>
      </p:pic>
    </p:spTree>
    <p:extLst>
      <p:ext uri="{BB962C8B-B14F-4D97-AF65-F5344CB8AC3E}">
        <p14:creationId xmlns:p14="http://schemas.microsoft.com/office/powerpoint/2010/main" val="1299701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3" name="Rectangle 922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25" name="Freeform: Shape 922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27" name="Rectangle 922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9" name="Rectangle 922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1" name="Freeform: Shape 923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233" name="Isosceles Triangle 923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a:extLst>
              <a:ext uri="{FF2B5EF4-FFF2-40B4-BE49-F238E27FC236}">
                <a16:creationId xmlns:a16="http://schemas.microsoft.com/office/drawing/2014/main" id="{641F3819-307F-1C4C-DB03-A7BF9CCA44A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39936" y="643467"/>
            <a:ext cx="6712127" cy="557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5" name="Isosceles Triangle 923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249" name="Group 10248">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0250" name="Freeform: Shape 10249">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Rectangle 10250">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53" name="Rectangle 1025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5" name="Isosceles Triangle 10254">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a:extLst>
              <a:ext uri="{FF2B5EF4-FFF2-40B4-BE49-F238E27FC236}">
                <a16:creationId xmlns:a16="http://schemas.microsoft.com/office/drawing/2014/main" id="{D9661E8F-37C8-5A2E-1F42-BF8A94482A3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29797" y="643467"/>
            <a:ext cx="6732405" cy="557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a:extLst>
              <a:ext uri="{FF2B5EF4-FFF2-40B4-BE49-F238E27FC236}">
                <a16:creationId xmlns:a16="http://schemas.microsoft.com/office/drawing/2014/main" id="{FEA609E1-20B1-DB2E-4F28-DF408B382DB7}"/>
              </a:ext>
            </a:extLst>
          </p:cNvPr>
          <p:cNvSpPr txBox="1">
            <a:spLocks noChangeArrowheads="1"/>
          </p:cNvSpPr>
          <p:nvPr/>
        </p:nvSpPr>
        <p:spPr bwMode="auto">
          <a:xfrm>
            <a:off x="1752600" y="474664"/>
            <a:ext cx="8458200"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cs typeface="Arial" panose="020B0604020202020204" pitchFamily="34" charset="0"/>
              </a:defRPr>
            </a:lvl1pPr>
            <a:lvl2pPr marL="742950" indent="-285750">
              <a:defRPr>
                <a:solidFill>
                  <a:schemeClr val="tx1"/>
                </a:solidFill>
                <a:latin typeface="Arial Narrow" panose="020B0606020202030204" pitchFamily="34" charset="0"/>
                <a:cs typeface="Arial" panose="020B0604020202020204" pitchFamily="34" charset="0"/>
              </a:defRPr>
            </a:lvl2pPr>
            <a:lvl3pPr marL="1143000" indent="-228600">
              <a:defRPr>
                <a:solidFill>
                  <a:schemeClr val="tx1"/>
                </a:solidFill>
                <a:latin typeface="Arial Narrow" panose="020B0606020202030204" pitchFamily="34" charset="0"/>
                <a:cs typeface="Arial" panose="020B0604020202020204" pitchFamily="34" charset="0"/>
              </a:defRPr>
            </a:lvl3pPr>
            <a:lvl4pPr marL="1600200" indent="-228600">
              <a:defRPr>
                <a:solidFill>
                  <a:schemeClr val="tx1"/>
                </a:solidFill>
                <a:latin typeface="Arial Narrow" panose="020B0606020202030204" pitchFamily="34" charset="0"/>
                <a:cs typeface="Arial" panose="020B0604020202020204" pitchFamily="34" charset="0"/>
              </a:defRPr>
            </a:lvl4pPr>
            <a:lvl5pPr marL="2057400" indent="-228600">
              <a:defRPr>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eaLnBrk="1" hangingPunct="1"/>
            <a:r>
              <a:rPr lang="en-US" altLang="en-US" sz="2400" b="1"/>
              <a:t>kVp (kilovoltage peak) indeed controls both the quality and quantity of the X-ray beam:</a:t>
            </a:r>
          </a:p>
          <a:p>
            <a:pPr eaLnBrk="1" hangingPunct="1"/>
            <a:endParaRPr lang="en-US" altLang="en-US" sz="2400" b="1"/>
          </a:p>
          <a:p>
            <a:pPr eaLnBrk="1" hangingPunct="1"/>
            <a:endParaRPr lang="en-US" altLang="en-US" sz="2400" b="1"/>
          </a:p>
          <a:p>
            <a:pPr eaLnBrk="1" hangingPunct="1">
              <a:buFont typeface="Arial Narrow" panose="020B0606020202030204" pitchFamily="34" charset="0"/>
              <a:buAutoNum type="arabicPeriod"/>
            </a:pPr>
            <a:r>
              <a:rPr lang="en-US" altLang="en-US" b="1"/>
              <a:t>Quality (Beam Energy and Penetrability)</a:t>
            </a:r>
            <a:r>
              <a:rPr lang="en-US" altLang="en-US"/>
              <a:t>: Increasing kVp raises the energy of the X-ray photons, which enhances their ability to penetrate tissues. </a:t>
            </a:r>
          </a:p>
          <a:p>
            <a:pPr eaLnBrk="1" hangingPunct="1">
              <a:buFont typeface="Arial Narrow" panose="020B0606020202030204" pitchFamily="34" charset="0"/>
              <a:buAutoNum type="arabicPeriod"/>
            </a:pPr>
            <a:endParaRPr lang="en-US" altLang="en-US" b="1"/>
          </a:p>
          <a:p>
            <a:pPr eaLnBrk="1" hangingPunct="1">
              <a:buFont typeface="Arial Narrow" panose="020B0606020202030204" pitchFamily="34" charset="0"/>
              <a:buAutoNum type="arabicPeriod"/>
            </a:pPr>
            <a:r>
              <a:rPr lang="en-US" altLang="en-US" b="1"/>
              <a:t>Quantity (Number of X-rays Produced)</a:t>
            </a:r>
            <a:r>
              <a:rPr lang="en-US" altLang="en-US"/>
              <a:t>: Although mAs is the primary factor controlling the quantity of X-rays, kVp also affects it. As kVp increases, the efficiency of X-ray production improves, generating more photons. This is why even a modest increase in kVp can significantly increase exposure to the image receptor.</a:t>
            </a:r>
          </a:p>
          <a:p>
            <a:pPr eaLnBrk="1" hangingPunct="1">
              <a:buFont typeface="Arial Narrow" panose="020B0606020202030204" pitchFamily="34" charset="0"/>
              <a:buAutoNum type="arabicPeriod"/>
            </a:pPr>
            <a:endParaRPr lang="en-US" altLang="en-US"/>
          </a:p>
          <a:p>
            <a:pPr eaLnBrk="1" hangingPunct="1">
              <a:buFont typeface="Arial Narrow" panose="020B0606020202030204" pitchFamily="34" charset="0"/>
              <a:buAutoNum type="arabicPeriod"/>
            </a:pPr>
            <a:endParaRPr lang="en-US" altLang="en-US"/>
          </a:p>
          <a:p>
            <a:pPr eaLnBrk="1" hangingPunct="1"/>
            <a:r>
              <a:rPr lang="en-US" altLang="en-US"/>
              <a:t>kVp adjustments have a compounded effect: they change the </a:t>
            </a:r>
            <a:r>
              <a:rPr lang="en-US" altLang="en-US" b="1"/>
              <a:t>penetrating power of the beam</a:t>
            </a:r>
            <a:r>
              <a:rPr lang="en-US" altLang="en-US"/>
              <a:t> (quality) and the </a:t>
            </a:r>
            <a:r>
              <a:rPr lang="en-US" altLang="en-US" b="1"/>
              <a:t>number of photons generated</a:t>
            </a:r>
            <a:r>
              <a:rPr lang="en-US" altLang="en-US"/>
              <a:t> (quantity), impacting both image contrast and patient dose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BEBAC097-AFF9-70CF-400C-2B51C10C4E82}"/>
                  </a:ext>
                </a:extLst>
              </p:cNvPr>
              <p:cNvSpPr txBox="1"/>
              <p:nvPr/>
            </p:nvSpPr>
            <p:spPr>
              <a:xfrm>
                <a:off x="510987" y="638794"/>
                <a:ext cx="10905565" cy="3553858"/>
              </a:xfrm>
              <a:prstGeom prst="rect">
                <a:avLst/>
              </a:prstGeom>
              <a:noFill/>
            </p:spPr>
            <p:txBody>
              <a:bodyPr wrap="square">
                <a:spAutoFit/>
              </a:bodyPr>
              <a:lstStyle/>
              <a:p>
                <a:pPr>
                  <a:buNone/>
                </a:pPr>
                <a:r>
                  <a:rPr lang="en-US" b="1" dirty="0"/>
                  <a:t>Digital Radiography: </a:t>
                </a:r>
                <a:r>
                  <a:rPr lang="en-US" b="1" dirty="0" err="1"/>
                  <a:t>kVp</a:t>
                </a:r>
                <a:r>
                  <a:rPr lang="en-US" b="1" dirty="0"/>
                  <a:t> vs. Quantity</a:t>
                </a:r>
              </a:p>
              <a:p>
                <a:pPr>
                  <a:buNone/>
                </a:pPr>
                <a:endParaRPr lang="en-US" b="1" dirty="0"/>
              </a:p>
              <a:p>
                <a:pPr>
                  <a:buNone/>
                </a:pPr>
                <a:endParaRPr lang="en-US" b="1" dirty="0"/>
              </a:p>
              <a:p>
                <a:pPr>
                  <a:buFont typeface="Arial" panose="020B0604020202020204" pitchFamily="34" charset="0"/>
                  <a:buChar char="•"/>
                </a:pPr>
                <a:r>
                  <a:rPr lang="en-US" b="1" dirty="0"/>
                  <a:t>Quantity relationship</a:t>
                </a:r>
                <a:r>
                  <a:rPr lang="en-US" dirty="0"/>
                  <a:t>:</a:t>
                </a:r>
              </a:p>
              <a:p>
                <a:pPr>
                  <a:buFont typeface="Arial" panose="020B0604020202020204" pitchFamily="34" charset="0"/>
                  <a:buChar char="•"/>
                </a:pPr>
                <a:endParaRPr lang="en-US" b="1" i="1" dirty="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r>
                        <a:rPr lang="en-US" b="1" i="1" smtClean="0">
                          <a:solidFill>
                            <a:srgbClr val="C00000"/>
                          </a:solidFill>
                          <a:latin typeface="Cambria Math" panose="02040503050406030204" pitchFamily="18" charset="0"/>
                        </a:rPr>
                        <m:t>𝑿</m:t>
                      </m:r>
                      <m:r>
                        <m:rPr>
                          <m:nor/>
                        </m:rPr>
                        <a:rPr lang="en-US" b="1" i="1">
                          <a:solidFill>
                            <a:srgbClr val="C00000"/>
                          </a:solidFill>
                          <a:latin typeface="Cambria Math" panose="02040503050406030204" pitchFamily="18" charset="0"/>
                        </a:rPr>
                        <m:t>−</m:t>
                      </m:r>
                      <m:r>
                        <m:rPr>
                          <m:nor/>
                        </m:rPr>
                        <a:rPr lang="en-US" b="1" i="1">
                          <a:solidFill>
                            <a:srgbClr val="C00000"/>
                          </a:solidFill>
                          <a:latin typeface="Cambria Math" panose="02040503050406030204" pitchFamily="18" charset="0"/>
                        </a:rPr>
                        <m:t>ray</m:t>
                      </m:r>
                      <m:r>
                        <m:rPr>
                          <m:nor/>
                        </m:rPr>
                        <a:rPr lang="en-US" b="1" i="1">
                          <a:solidFill>
                            <a:srgbClr val="C00000"/>
                          </a:solidFill>
                          <a:latin typeface="Cambria Math" panose="02040503050406030204" pitchFamily="18" charset="0"/>
                        </a:rPr>
                        <m:t> </m:t>
                      </m:r>
                      <m:r>
                        <m:rPr>
                          <m:nor/>
                        </m:rPr>
                        <a:rPr lang="en-US" b="1" i="1">
                          <a:solidFill>
                            <a:srgbClr val="C00000"/>
                          </a:solidFill>
                          <a:latin typeface="Cambria Math" panose="02040503050406030204" pitchFamily="18" charset="0"/>
                        </a:rPr>
                        <m:t>quantity</m:t>
                      </m:r>
                      <m:r>
                        <a:rPr lang="en-US" b="1" i="0">
                          <a:solidFill>
                            <a:srgbClr val="C00000"/>
                          </a:solidFill>
                          <a:latin typeface="Cambria Math" panose="02040503050406030204" pitchFamily="18" charset="0"/>
                        </a:rPr>
                        <m:t>∝</m:t>
                      </m:r>
                      <m:d>
                        <m:dPr>
                          <m:endChr m:val=""/>
                          <m:ctrlPr>
                            <a:rPr lang="ar-AE" b="1" i="1">
                              <a:solidFill>
                                <a:srgbClr val="C00000"/>
                              </a:solidFill>
                              <a:latin typeface="Cambria Math" panose="02040503050406030204" pitchFamily="18" charset="0"/>
                            </a:rPr>
                          </m:ctrlPr>
                        </m:dPr>
                        <m:e>
                          <m:r>
                            <a:rPr lang="ar-AE" b="1" i="1">
                              <a:solidFill>
                                <a:srgbClr val="C00000"/>
                              </a:solidFill>
                              <a:latin typeface="Cambria Math" panose="02040503050406030204" pitchFamily="18" charset="0"/>
                            </a:rPr>
                            <m:t>𝒌𝑽𝒑</m:t>
                          </m:r>
                          <m:sSup>
                            <m:sSupPr>
                              <m:ctrlPr>
                                <a:rPr lang="ar-AE" b="1" i="1">
                                  <a:solidFill>
                                    <a:srgbClr val="C00000"/>
                                  </a:solidFill>
                                  <a:latin typeface="Cambria Math" panose="02040503050406030204" pitchFamily="18" charset="0"/>
                                </a:rPr>
                              </m:ctrlPr>
                            </m:sSupPr>
                            <m:e>
                              <m:d>
                                <m:dPr>
                                  <m:begChr m:val=""/>
                                  <m:endChr m:val=""/>
                                  <m:ctrlPr>
                                    <a:rPr lang="ar-AE" b="1" i="1">
                                      <a:solidFill>
                                        <a:srgbClr val="C00000"/>
                                      </a:solidFill>
                                      <a:latin typeface="Cambria Math" panose="02040503050406030204" pitchFamily="18" charset="0"/>
                                    </a:rPr>
                                  </m:ctrlPr>
                                </m:dPr>
                                <m:e>
                                  <m:r>
                                    <a:rPr lang="ar-AE" b="1" i="0">
                                      <a:solidFill>
                                        <a:srgbClr val="C00000"/>
                                      </a:solidFill>
                                      <a:latin typeface="Cambria Math" panose="02040503050406030204" pitchFamily="18" charset="0"/>
                                    </a:rPr>
                                    <m:t>)</m:t>
                                  </m:r>
                                </m:e>
                              </m:d>
                            </m:e>
                            <m:sup>
                              <m:r>
                                <a:rPr lang="ar-AE" b="1" i="0">
                                  <a:solidFill>
                                    <a:srgbClr val="C00000"/>
                                  </a:solidFill>
                                  <a:latin typeface="Cambria Math" panose="02040503050406030204" pitchFamily="18" charset="0"/>
                                </a:rPr>
                                <m:t>𝟐</m:t>
                              </m:r>
                            </m:sup>
                          </m:sSup>
                        </m:e>
                      </m:d>
                    </m:oMath>
                  </m:oMathPara>
                </a14:m>
                <a:endParaRPr lang="en-US" b="1" dirty="0">
                  <a:solidFill>
                    <a:srgbClr val="C00000"/>
                  </a:solidFill>
                </a:endParaRPr>
              </a:p>
              <a:p>
                <a:pPr>
                  <a:buNone/>
                </a:pPr>
                <a:endParaRPr lang="ar-AE" b="0" dirty="0"/>
              </a:p>
              <a:p>
                <a:pPr>
                  <a:buFont typeface="Arial" panose="020B0604020202020204" pitchFamily="34" charset="0"/>
                  <a:buChar char="•"/>
                </a:pPr>
                <a:r>
                  <a:rPr lang="en-US" dirty="0"/>
                  <a:t>More </a:t>
                </a:r>
                <a:r>
                  <a:rPr lang="en-US" dirty="0" err="1"/>
                  <a:t>kVp</a:t>
                </a:r>
                <a:r>
                  <a:rPr lang="en-US" dirty="0"/>
                  <a:t> → more photons reach the detector (all else equal).</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b="1" dirty="0"/>
                  <a:t>Detector response</a:t>
                </a:r>
                <a:r>
                  <a:rPr lang="en-US" dirty="0"/>
                  <a:t>: Digital detectors are very sensitive and have wide dynamic range. The computer will auto-rescale the image, so the picture looks properly bright even if exposure is high or low.</a:t>
                </a:r>
              </a:p>
            </p:txBody>
          </p:sp>
        </mc:Choice>
        <mc:Fallback>
          <p:sp>
            <p:nvSpPr>
              <p:cNvPr id="3" name="TextBox 2">
                <a:extLst>
                  <a:ext uri="{FF2B5EF4-FFF2-40B4-BE49-F238E27FC236}">
                    <a16:creationId xmlns:a16="http://schemas.microsoft.com/office/drawing/2014/main" id="{BEBAC097-AFF9-70CF-400C-2B51C10C4E82}"/>
                  </a:ext>
                </a:extLst>
              </p:cNvPr>
              <p:cNvSpPr txBox="1">
                <a:spLocks noRot="1" noChangeAspect="1" noMove="1" noResize="1" noEditPoints="1" noAdjustHandles="1" noChangeArrowheads="1" noChangeShapeType="1" noTextEdit="1"/>
              </p:cNvSpPr>
              <p:nvPr/>
            </p:nvSpPr>
            <p:spPr>
              <a:xfrm>
                <a:off x="510987" y="638794"/>
                <a:ext cx="10905565" cy="3553858"/>
              </a:xfrm>
              <a:prstGeom prst="rect">
                <a:avLst/>
              </a:prstGeom>
              <a:blipFill>
                <a:blip r:embed="rId2"/>
                <a:stretch>
                  <a:fillRect l="-503" t="-858" b="-1887"/>
                </a:stretch>
              </a:blipFill>
            </p:spPr>
            <p:txBody>
              <a:bodyPr/>
              <a:lstStyle/>
              <a:p>
                <a:r>
                  <a:rPr lang="en-US">
                    <a:noFill/>
                  </a:rPr>
                  <a:t> </a:t>
                </a:r>
              </a:p>
            </p:txBody>
          </p:sp>
        </mc:Fallback>
      </mc:AlternateContent>
    </p:spTree>
    <p:extLst>
      <p:ext uri="{BB962C8B-B14F-4D97-AF65-F5344CB8AC3E}">
        <p14:creationId xmlns:p14="http://schemas.microsoft.com/office/powerpoint/2010/main" val="155935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TotalTime>
  <Words>1030</Words>
  <Application>Microsoft Office PowerPoint</Application>
  <PresentationFormat>Widescreen</PresentationFormat>
  <Paragraphs>89</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Aptos</vt:lpstr>
      <vt:lpstr>Aptos Display</vt:lpstr>
      <vt:lpstr>Arial</vt:lpstr>
      <vt:lpstr>Arial Narrow</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Konrad Stelmark</dc:creator>
  <cp:lastModifiedBy>Konrad Stelmark</cp:lastModifiedBy>
  <cp:revision>3</cp:revision>
  <dcterms:created xsi:type="dcterms:W3CDTF">2025-09-13T11:41:06Z</dcterms:created>
  <dcterms:modified xsi:type="dcterms:W3CDTF">2025-09-13T11:56:43Z</dcterms:modified>
</cp:coreProperties>
</file>