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2" r:id="rId3"/>
    <p:sldId id="273" r:id="rId4"/>
    <p:sldId id="274" r:id="rId5"/>
    <p:sldId id="275" r:id="rId6"/>
    <p:sldId id="279" r:id="rId7"/>
    <p:sldId id="280" r:id="rId8"/>
    <p:sldId id="294" r:id="rId9"/>
    <p:sldId id="281" r:id="rId10"/>
    <p:sldId id="278" r:id="rId11"/>
    <p:sldId id="284" r:id="rId12"/>
    <p:sldId id="282" r:id="rId13"/>
    <p:sldId id="283" r:id="rId14"/>
    <p:sldId id="285" r:id="rId15"/>
    <p:sldId id="287" r:id="rId16"/>
    <p:sldId id="289" r:id="rId17"/>
    <p:sldId id="286" r:id="rId18"/>
    <p:sldId id="288" r:id="rId19"/>
    <p:sldId id="291" r:id="rId20"/>
    <p:sldId id="290" r:id="rId21"/>
    <p:sldId id="292"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40" d="100"/>
          <a:sy n="140" d="100"/>
        </p:scale>
        <p:origin x="14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499F-F854-0AA8-884C-5DBA5D6AC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4A9831-12CC-B6BD-F471-FC04BB06D2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6C6B9F-DA92-A582-E55B-20084709BAF6}"/>
              </a:ext>
            </a:extLst>
          </p:cNvPr>
          <p:cNvSpPr>
            <a:spLocks noGrp="1"/>
          </p:cNvSpPr>
          <p:nvPr>
            <p:ph type="dt" sz="half" idx="10"/>
          </p:nvPr>
        </p:nvSpPr>
        <p:spPr/>
        <p:txBody>
          <a:bodyPr/>
          <a:lstStyle/>
          <a:p>
            <a:fld id="{AE2D99EB-8D2E-473A-BF1E-548442E1732B}" type="datetimeFigureOut">
              <a:rPr lang="en-US" smtClean="0"/>
              <a:t>11/24/2025</a:t>
            </a:fld>
            <a:endParaRPr lang="en-US"/>
          </a:p>
        </p:txBody>
      </p:sp>
      <p:sp>
        <p:nvSpPr>
          <p:cNvPr id="5" name="Footer Placeholder 4">
            <a:extLst>
              <a:ext uri="{FF2B5EF4-FFF2-40B4-BE49-F238E27FC236}">
                <a16:creationId xmlns:a16="http://schemas.microsoft.com/office/drawing/2014/main" id="{3D953095-45FC-AF8E-71ED-5AD44C331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64804-C59B-9C59-C03B-8A36A850EDDF}"/>
              </a:ext>
            </a:extLst>
          </p:cNvPr>
          <p:cNvSpPr>
            <a:spLocks noGrp="1"/>
          </p:cNvSpPr>
          <p:nvPr>
            <p:ph type="sldNum" sz="quarter" idx="12"/>
          </p:nvPr>
        </p:nvSpPr>
        <p:spPr/>
        <p:txBody>
          <a:bodyPr/>
          <a:lstStyle/>
          <a:p>
            <a:fld id="{C37CF4A9-5F10-4914-812A-62B3DDD57A5D}" type="slidenum">
              <a:rPr lang="en-US" smtClean="0"/>
              <a:t>‹#›</a:t>
            </a:fld>
            <a:endParaRPr lang="en-US"/>
          </a:p>
        </p:txBody>
      </p:sp>
    </p:spTree>
    <p:extLst>
      <p:ext uri="{BB962C8B-B14F-4D97-AF65-F5344CB8AC3E}">
        <p14:creationId xmlns:p14="http://schemas.microsoft.com/office/powerpoint/2010/main" val="328922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224A-2BA9-F8AB-3A39-F44EEBBFD9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CAD62C-D0AD-30B4-1A66-686909D63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8BD32-FC9B-8BAB-66C1-7A836B2BCD6B}"/>
              </a:ext>
            </a:extLst>
          </p:cNvPr>
          <p:cNvSpPr>
            <a:spLocks noGrp="1"/>
          </p:cNvSpPr>
          <p:nvPr>
            <p:ph type="dt" sz="half" idx="10"/>
          </p:nvPr>
        </p:nvSpPr>
        <p:spPr/>
        <p:txBody>
          <a:bodyPr/>
          <a:lstStyle/>
          <a:p>
            <a:fld id="{AE2D99EB-8D2E-473A-BF1E-548442E1732B}" type="datetimeFigureOut">
              <a:rPr lang="en-US" smtClean="0"/>
              <a:t>11/24/2025</a:t>
            </a:fld>
            <a:endParaRPr lang="en-US"/>
          </a:p>
        </p:txBody>
      </p:sp>
      <p:sp>
        <p:nvSpPr>
          <p:cNvPr id="5" name="Footer Placeholder 4">
            <a:extLst>
              <a:ext uri="{FF2B5EF4-FFF2-40B4-BE49-F238E27FC236}">
                <a16:creationId xmlns:a16="http://schemas.microsoft.com/office/drawing/2014/main" id="{EAD1C0A9-9DD0-F432-BADC-2F9309743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41EBE-7704-96CF-DDC3-039ABBA89EC0}"/>
              </a:ext>
            </a:extLst>
          </p:cNvPr>
          <p:cNvSpPr>
            <a:spLocks noGrp="1"/>
          </p:cNvSpPr>
          <p:nvPr>
            <p:ph type="sldNum" sz="quarter" idx="12"/>
          </p:nvPr>
        </p:nvSpPr>
        <p:spPr/>
        <p:txBody>
          <a:bodyPr/>
          <a:lstStyle/>
          <a:p>
            <a:fld id="{C37CF4A9-5F10-4914-812A-62B3DDD57A5D}" type="slidenum">
              <a:rPr lang="en-US" smtClean="0"/>
              <a:t>‹#›</a:t>
            </a:fld>
            <a:endParaRPr lang="en-US"/>
          </a:p>
        </p:txBody>
      </p:sp>
    </p:spTree>
    <p:extLst>
      <p:ext uri="{BB962C8B-B14F-4D97-AF65-F5344CB8AC3E}">
        <p14:creationId xmlns:p14="http://schemas.microsoft.com/office/powerpoint/2010/main" val="2714961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9AD67-B88F-9488-E983-A4914F06B5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1C6251-D7C3-8755-6568-1A93F295EE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525A7-7E82-8403-D85E-5DB3C40A413A}"/>
              </a:ext>
            </a:extLst>
          </p:cNvPr>
          <p:cNvSpPr>
            <a:spLocks noGrp="1"/>
          </p:cNvSpPr>
          <p:nvPr>
            <p:ph type="dt" sz="half" idx="10"/>
          </p:nvPr>
        </p:nvSpPr>
        <p:spPr/>
        <p:txBody>
          <a:bodyPr/>
          <a:lstStyle/>
          <a:p>
            <a:fld id="{AE2D99EB-8D2E-473A-BF1E-548442E1732B}" type="datetimeFigureOut">
              <a:rPr lang="en-US" smtClean="0"/>
              <a:t>11/24/2025</a:t>
            </a:fld>
            <a:endParaRPr lang="en-US"/>
          </a:p>
        </p:txBody>
      </p:sp>
      <p:sp>
        <p:nvSpPr>
          <p:cNvPr id="5" name="Footer Placeholder 4">
            <a:extLst>
              <a:ext uri="{FF2B5EF4-FFF2-40B4-BE49-F238E27FC236}">
                <a16:creationId xmlns:a16="http://schemas.microsoft.com/office/drawing/2014/main" id="{F9A0964C-76DC-3EF7-16FE-4AFF2C654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4C538-1FBE-37FB-A1DB-49B3DC279CA1}"/>
              </a:ext>
            </a:extLst>
          </p:cNvPr>
          <p:cNvSpPr>
            <a:spLocks noGrp="1"/>
          </p:cNvSpPr>
          <p:nvPr>
            <p:ph type="sldNum" sz="quarter" idx="12"/>
          </p:nvPr>
        </p:nvSpPr>
        <p:spPr/>
        <p:txBody>
          <a:bodyPr/>
          <a:lstStyle/>
          <a:p>
            <a:fld id="{C37CF4A9-5F10-4914-812A-62B3DDD57A5D}" type="slidenum">
              <a:rPr lang="en-US" smtClean="0"/>
              <a:t>‹#›</a:t>
            </a:fld>
            <a:endParaRPr lang="en-US"/>
          </a:p>
        </p:txBody>
      </p:sp>
    </p:spTree>
    <p:extLst>
      <p:ext uri="{BB962C8B-B14F-4D97-AF65-F5344CB8AC3E}">
        <p14:creationId xmlns:p14="http://schemas.microsoft.com/office/powerpoint/2010/main" val="20212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E799-3A92-B7C1-4A20-EAB67489CA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28C46C-3206-534F-7085-C4F00B054E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1116B-79D6-AC34-D129-250F1C34906F}"/>
              </a:ext>
            </a:extLst>
          </p:cNvPr>
          <p:cNvSpPr>
            <a:spLocks noGrp="1"/>
          </p:cNvSpPr>
          <p:nvPr>
            <p:ph type="dt" sz="half" idx="10"/>
          </p:nvPr>
        </p:nvSpPr>
        <p:spPr/>
        <p:txBody>
          <a:bodyPr/>
          <a:lstStyle/>
          <a:p>
            <a:fld id="{AE2D99EB-8D2E-473A-BF1E-548442E1732B}" type="datetimeFigureOut">
              <a:rPr lang="en-US" smtClean="0"/>
              <a:t>11/24/2025</a:t>
            </a:fld>
            <a:endParaRPr lang="en-US"/>
          </a:p>
        </p:txBody>
      </p:sp>
      <p:sp>
        <p:nvSpPr>
          <p:cNvPr id="5" name="Footer Placeholder 4">
            <a:extLst>
              <a:ext uri="{FF2B5EF4-FFF2-40B4-BE49-F238E27FC236}">
                <a16:creationId xmlns:a16="http://schemas.microsoft.com/office/drawing/2014/main" id="{C1D2311E-BEF6-996F-EE9D-E9C3E3C11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B4CC7-1A37-4166-4B1E-A47B47C480C1}"/>
              </a:ext>
            </a:extLst>
          </p:cNvPr>
          <p:cNvSpPr>
            <a:spLocks noGrp="1"/>
          </p:cNvSpPr>
          <p:nvPr>
            <p:ph type="sldNum" sz="quarter" idx="12"/>
          </p:nvPr>
        </p:nvSpPr>
        <p:spPr/>
        <p:txBody>
          <a:bodyPr/>
          <a:lstStyle/>
          <a:p>
            <a:fld id="{C37CF4A9-5F10-4914-812A-62B3DDD57A5D}" type="slidenum">
              <a:rPr lang="en-US" smtClean="0"/>
              <a:t>‹#›</a:t>
            </a:fld>
            <a:endParaRPr lang="en-US"/>
          </a:p>
        </p:txBody>
      </p:sp>
    </p:spTree>
    <p:extLst>
      <p:ext uri="{BB962C8B-B14F-4D97-AF65-F5344CB8AC3E}">
        <p14:creationId xmlns:p14="http://schemas.microsoft.com/office/powerpoint/2010/main" val="3674589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1110-99F5-F7B4-AC44-F75529CFF7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AD1D83-0C2E-3574-D21E-36461E4F93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ABC195-3AE6-D476-6A19-25D6BBCE56A2}"/>
              </a:ext>
            </a:extLst>
          </p:cNvPr>
          <p:cNvSpPr>
            <a:spLocks noGrp="1"/>
          </p:cNvSpPr>
          <p:nvPr>
            <p:ph type="dt" sz="half" idx="10"/>
          </p:nvPr>
        </p:nvSpPr>
        <p:spPr/>
        <p:txBody>
          <a:bodyPr/>
          <a:lstStyle/>
          <a:p>
            <a:fld id="{AE2D99EB-8D2E-473A-BF1E-548442E1732B}" type="datetimeFigureOut">
              <a:rPr lang="en-US" smtClean="0"/>
              <a:t>11/24/2025</a:t>
            </a:fld>
            <a:endParaRPr lang="en-US"/>
          </a:p>
        </p:txBody>
      </p:sp>
      <p:sp>
        <p:nvSpPr>
          <p:cNvPr id="5" name="Footer Placeholder 4">
            <a:extLst>
              <a:ext uri="{FF2B5EF4-FFF2-40B4-BE49-F238E27FC236}">
                <a16:creationId xmlns:a16="http://schemas.microsoft.com/office/drawing/2014/main" id="{86296A01-0774-0086-4424-4057B3E61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0A224-D6F1-9F54-A645-466A9B661832}"/>
              </a:ext>
            </a:extLst>
          </p:cNvPr>
          <p:cNvSpPr>
            <a:spLocks noGrp="1"/>
          </p:cNvSpPr>
          <p:nvPr>
            <p:ph type="sldNum" sz="quarter" idx="12"/>
          </p:nvPr>
        </p:nvSpPr>
        <p:spPr/>
        <p:txBody>
          <a:bodyPr/>
          <a:lstStyle/>
          <a:p>
            <a:fld id="{C37CF4A9-5F10-4914-812A-62B3DDD57A5D}" type="slidenum">
              <a:rPr lang="en-US" smtClean="0"/>
              <a:t>‹#›</a:t>
            </a:fld>
            <a:endParaRPr lang="en-US"/>
          </a:p>
        </p:txBody>
      </p:sp>
    </p:spTree>
    <p:extLst>
      <p:ext uri="{BB962C8B-B14F-4D97-AF65-F5344CB8AC3E}">
        <p14:creationId xmlns:p14="http://schemas.microsoft.com/office/powerpoint/2010/main" val="173123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6A751-144E-FCB1-E49C-824AFA3E3B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7D181-4507-36B5-734D-B724E49398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B20F7-6F2E-C30E-0420-E0572C8F96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D2025D-A52E-7213-D52B-47245A2BEE35}"/>
              </a:ext>
            </a:extLst>
          </p:cNvPr>
          <p:cNvSpPr>
            <a:spLocks noGrp="1"/>
          </p:cNvSpPr>
          <p:nvPr>
            <p:ph type="dt" sz="half" idx="10"/>
          </p:nvPr>
        </p:nvSpPr>
        <p:spPr/>
        <p:txBody>
          <a:bodyPr/>
          <a:lstStyle/>
          <a:p>
            <a:fld id="{AE2D99EB-8D2E-473A-BF1E-548442E1732B}" type="datetimeFigureOut">
              <a:rPr lang="en-US" smtClean="0"/>
              <a:t>11/24/2025</a:t>
            </a:fld>
            <a:endParaRPr lang="en-US"/>
          </a:p>
        </p:txBody>
      </p:sp>
      <p:sp>
        <p:nvSpPr>
          <p:cNvPr id="6" name="Footer Placeholder 5">
            <a:extLst>
              <a:ext uri="{FF2B5EF4-FFF2-40B4-BE49-F238E27FC236}">
                <a16:creationId xmlns:a16="http://schemas.microsoft.com/office/drawing/2014/main" id="{30C87F69-58BE-3523-9CCA-B4083F3B2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94BAF-D72E-7F9F-BEEA-5F45D57D29DA}"/>
              </a:ext>
            </a:extLst>
          </p:cNvPr>
          <p:cNvSpPr>
            <a:spLocks noGrp="1"/>
          </p:cNvSpPr>
          <p:nvPr>
            <p:ph type="sldNum" sz="quarter" idx="12"/>
          </p:nvPr>
        </p:nvSpPr>
        <p:spPr/>
        <p:txBody>
          <a:bodyPr/>
          <a:lstStyle/>
          <a:p>
            <a:fld id="{C37CF4A9-5F10-4914-812A-62B3DDD57A5D}" type="slidenum">
              <a:rPr lang="en-US" smtClean="0"/>
              <a:t>‹#›</a:t>
            </a:fld>
            <a:endParaRPr lang="en-US"/>
          </a:p>
        </p:txBody>
      </p:sp>
    </p:spTree>
    <p:extLst>
      <p:ext uri="{BB962C8B-B14F-4D97-AF65-F5344CB8AC3E}">
        <p14:creationId xmlns:p14="http://schemas.microsoft.com/office/powerpoint/2010/main" val="12657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34BEB-9DF2-3601-1AE3-BB229B7FC4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0B475B-530E-2DF0-E7A4-F22391A0AE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5BEFCC-26F4-A9B5-076D-E5110C06B4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4C9A90-5227-542A-8DF3-EA236B772B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3252D4-081A-4118-8E41-D339937532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D318D8-62CF-D581-6323-8E1418C83FBE}"/>
              </a:ext>
            </a:extLst>
          </p:cNvPr>
          <p:cNvSpPr>
            <a:spLocks noGrp="1"/>
          </p:cNvSpPr>
          <p:nvPr>
            <p:ph type="dt" sz="half" idx="10"/>
          </p:nvPr>
        </p:nvSpPr>
        <p:spPr/>
        <p:txBody>
          <a:bodyPr/>
          <a:lstStyle/>
          <a:p>
            <a:fld id="{AE2D99EB-8D2E-473A-BF1E-548442E1732B}" type="datetimeFigureOut">
              <a:rPr lang="en-US" smtClean="0"/>
              <a:t>11/24/2025</a:t>
            </a:fld>
            <a:endParaRPr lang="en-US"/>
          </a:p>
        </p:txBody>
      </p:sp>
      <p:sp>
        <p:nvSpPr>
          <p:cNvPr id="8" name="Footer Placeholder 7">
            <a:extLst>
              <a:ext uri="{FF2B5EF4-FFF2-40B4-BE49-F238E27FC236}">
                <a16:creationId xmlns:a16="http://schemas.microsoft.com/office/drawing/2014/main" id="{76994425-E300-0A1C-A37F-44C4F6385D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E3904F-B6E6-D76D-1DCA-3F71E6C38921}"/>
              </a:ext>
            </a:extLst>
          </p:cNvPr>
          <p:cNvSpPr>
            <a:spLocks noGrp="1"/>
          </p:cNvSpPr>
          <p:nvPr>
            <p:ph type="sldNum" sz="quarter" idx="12"/>
          </p:nvPr>
        </p:nvSpPr>
        <p:spPr/>
        <p:txBody>
          <a:bodyPr/>
          <a:lstStyle/>
          <a:p>
            <a:fld id="{C37CF4A9-5F10-4914-812A-62B3DDD57A5D}" type="slidenum">
              <a:rPr lang="en-US" smtClean="0"/>
              <a:t>‹#›</a:t>
            </a:fld>
            <a:endParaRPr lang="en-US"/>
          </a:p>
        </p:txBody>
      </p:sp>
    </p:spTree>
    <p:extLst>
      <p:ext uri="{BB962C8B-B14F-4D97-AF65-F5344CB8AC3E}">
        <p14:creationId xmlns:p14="http://schemas.microsoft.com/office/powerpoint/2010/main" val="139315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0140-E7B1-26AC-8020-1D1330A954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D32C88-8BFB-9DA9-1F23-ED8A3B3A2348}"/>
              </a:ext>
            </a:extLst>
          </p:cNvPr>
          <p:cNvSpPr>
            <a:spLocks noGrp="1"/>
          </p:cNvSpPr>
          <p:nvPr>
            <p:ph type="dt" sz="half" idx="10"/>
          </p:nvPr>
        </p:nvSpPr>
        <p:spPr/>
        <p:txBody>
          <a:bodyPr/>
          <a:lstStyle/>
          <a:p>
            <a:fld id="{AE2D99EB-8D2E-473A-BF1E-548442E1732B}" type="datetimeFigureOut">
              <a:rPr lang="en-US" smtClean="0"/>
              <a:t>11/24/2025</a:t>
            </a:fld>
            <a:endParaRPr lang="en-US"/>
          </a:p>
        </p:txBody>
      </p:sp>
      <p:sp>
        <p:nvSpPr>
          <p:cNvPr id="4" name="Footer Placeholder 3">
            <a:extLst>
              <a:ext uri="{FF2B5EF4-FFF2-40B4-BE49-F238E27FC236}">
                <a16:creationId xmlns:a16="http://schemas.microsoft.com/office/drawing/2014/main" id="{88B928C9-2EBA-1846-8C13-5D76FF7608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3D0B9B-BCCC-DA3B-AAF6-577892FF50F7}"/>
              </a:ext>
            </a:extLst>
          </p:cNvPr>
          <p:cNvSpPr>
            <a:spLocks noGrp="1"/>
          </p:cNvSpPr>
          <p:nvPr>
            <p:ph type="sldNum" sz="quarter" idx="12"/>
          </p:nvPr>
        </p:nvSpPr>
        <p:spPr/>
        <p:txBody>
          <a:bodyPr/>
          <a:lstStyle/>
          <a:p>
            <a:fld id="{C37CF4A9-5F10-4914-812A-62B3DDD57A5D}" type="slidenum">
              <a:rPr lang="en-US" smtClean="0"/>
              <a:t>‹#›</a:t>
            </a:fld>
            <a:endParaRPr lang="en-US"/>
          </a:p>
        </p:txBody>
      </p:sp>
    </p:spTree>
    <p:extLst>
      <p:ext uri="{BB962C8B-B14F-4D97-AF65-F5344CB8AC3E}">
        <p14:creationId xmlns:p14="http://schemas.microsoft.com/office/powerpoint/2010/main" val="42562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3E0629-D6B5-28DE-BD9A-12B83D4F7BF2}"/>
              </a:ext>
            </a:extLst>
          </p:cNvPr>
          <p:cNvSpPr>
            <a:spLocks noGrp="1"/>
          </p:cNvSpPr>
          <p:nvPr>
            <p:ph type="dt" sz="half" idx="10"/>
          </p:nvPr>
        </p:nvSpPr>
        <p:spPr/>
        <p:txBody>
          <a:bodyPr/>
          <a:lstStyle/>
          <a:p>
            <a:fld id="{AE2D99EB-8D2E-473A-BF1E-548442E1732B}" type="datetimeFigureOut">
              <a:rPr lang="en-US" smtClean="0"/>
              <a:t>11/24/2025</a:t>
            </a:fld>
            <a:endParaRPr lang="en-US"/>
          </a:p>
        </p:txBody>
      </p:sp>
      <p:sp>
        <p:nvSpPr>
          <p:cNvPr id="3" name="Footer Placeholder 2">
            <a:extLst>
              <a:ext uri="{FF2B5EF4-FFF2-40B4-BE49-F238E27FC236}">
                <a16:creationId xmlns:a16="http://schemas.microsoft.com/office/drawing/2014/main" id="{58D0072C-F0A2-C618-757D-8220999BBE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3C91F-CF5F-F419-7878-C08CCE0C6982}"/>
              </a:ext>
            </a:extLst>
          </p:cNvPr>
          <p:cNvSpPr>
            <a:spLocks noGrp="1"/>
          </p:cNvSpPr>
          <p:nvPr>
            <p:ph type="sldNum" sz="quarter" idx="12"/>
          </p:nvPr>
        </p:nvSpPr>
        <p:spPr/>
        <p:txBody>
          <a:bodyPr/>
          <a:lstStyle/>
          <a:p>
            <a:fld id="{C37CF4A9-5F10-4914-812A-62B3DDD57A5D}" type="slidenum">
              <a:rPr lang="en-US" smtClean="0"/>
              <a:t>‹#›</a:t>
            </a:fld>
            <a:endParaRPr lang="en-US"/>
          </a:p>
        </p:txBody>
      </p:sp>
    </p:spTree>
    <p:extLst>
      <p:ext uri="{BB962C8B-B14F-4D97-AF65-F5344CB8AC3E}">
        <p14:creationId xmlns:p14="http://schemas.microsoft.com/office/powerpoint/2010/main" val="1184372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0D84-4D79-1C12-6F7B-1F77D70895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730FDC-646D-2409-23B9-2A61243A36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61FDA2-A780-8862-203E-144ADC202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C2449F-305D-F3CC-E175-748EC6FC74EA}"/>
              </a:ext>
            </a:extLst>
          </p:cNvPr>
          <p:cNvSpPr>
            <a:spLocks noGrp="1"/>
          </p:cNvSpPr>
          <p:nvPr>
            <p:ph type="dt" sz="half" idx="10"/>
          </p:nvPr>
        </p:nvSpPr>
        <p:spPr/>
        <p:txBody>
          <a:bodyPr/>
          <a:lstStyle/>
          <a:p>
            <a:fld id="{AE2D99EB-8D2E-473A-BF1E-548442E1732B}" type="datetimeFigureOut">
              <a:rPr lang="en-US" smtClean="0"/>
              <a:t>11/24/2025</a:t>
            </a:fld>
            <a:endParaRPr lang="en-US"/>
          </a:p>
        </p:txBody>
      </p:sp>
      <p:sp>
        <p:nvSpPr>
          <p:cNvPr id="6" name="Footer Placeholder 5">
            <a:extLst>
              <a:ext uri="{FF2B5EF4-FFF2-40B4-BE49-F238E27FC236}">
                <a16:creationId xmlns:a16="http://schemas.microsoft.com/office/drawing/2014/main" id="{279D5A5A-0433-45DA-7FFB-AE2AFFC84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8287F5-931A-CB56-8E5D-D66B35E8A66C}"/>
              </a:ext>
            </a:extLst>
          </p:cNvPr>
          <p:cNvSpPr>
            <a:spLocks noGrp="1"/>
          </p:cNvSpPr>
          <p:nvPr>
            <p:ph type="sldNum" sz="quarter" idx="12"/>
          </p:nvPr>
        </p:nvSpPr>
        <p:spPr/>
        <p:txBody>
          <a:bodyPr/>
          <a:lstStyle/>
          <a:p>
            <a:fld id="{C37CF4A9-5F10-4914-812A-62B3DDD57A5D}" type="slidenum">
              <a:rPr lang="en-US" smtClean="0"/>
              <a:t>‹#›</a:t>
            </a:fld>
            <a:endParaRPr lang="en-US"/>
          </a:p>
        </p:txBody>
      </p:sp>
    </p:spTree>
    <p:extLst>
      <p:ext uri="{BB962C8B-B14F-4D97-AF65-F5344CB8AC3E}">
        <p14:creationId xmlns:p14="http://schemas.microsoft.com/office/powerpoint/2010/main" val="8074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02CCB-61D2-0F4E-504E-2B87035F6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AD18C5-E90C-387D-5DCF-135E19BE27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B143B7-59EE-494A-9FCB-834EA4481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99F5F-1EC6-973C-A720-19B42EB76208}"/>
              </a:ext>
            </a:extLst>
          </p:cNvPr>
          <p:cNvSpPr>
            <a:spLocks noGrp="1"/>
          </p:cNvSpPr>
          <p:nvPr>
            <p:ph type="dt" sz="half" idx="10"/>
          </p:nvPr>
        </p:nvSpPr>
        <p:spPr/>
        <p:txBody>
          <a:bodyPr/>
          <a:lstStyle/>
          <a:p>
            <a:fld id="{AE2D99EB-8D2E-473A-BF1E-548442E1732B}" type="datetimeFigureOut">
              <a:rPr lang="en-US" smtClean="0"/>
              <a:t>11/24/2025</a:t>
            </a:fld>
            <a:endParaRPr lang="en-US"/>
          </a:p>
        </p:txBody>
      </p:sp>
      <p:sp>
        <p:nvSpPr>
          <p:cNvPr id="6" name="Footer Placeholder 5">
            <a:extLst>
              <a:ext uri="{FF2B5EF4-FFF2-40B4-BE49-F238E27FC236}">
                <a16:creationId xmlns:a16="http://schemas.microsoft.com/office/drawing/2014/main" id="{8BE539D0-57EC-BF7C-FF78-E1DB01F336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E9BB00-D145-ED95-9380-8CAF57180DE7}"/>
              </a:ext>
            </a:extLst>
          </p:cNvPr>
          <p:cNvSpPr>
            <a:spLocks noGrp="1"/>
          </p:cNvSpPr>
          <p:nvPr>
            <p:ph type="sldNum" sz="quarter" idx="12"/>
          </p:nvPr>
        </p:nvSpPr>
        <p:spPr/>
        <p:txBody>
          <a:bodyPr/>
          <a:lstStyle/>
          <a:p>
            <a:fld id="{C37CF4A9-5F10-4914-812A-62B3DDD57A5D}" type="slidenum">
              <a:rPr lang="en-US" smtClean="0"/>
              <a:t>‹#›</a:t>
            </a:fld>
            <a:endParaRPr lang="en-US"/>
          </a:p>
        </p:txBody>
      </p:sp>
    </p:spTree>
    <p:extLst>
      <p:ext uri="{BB962C8B-B14F-4D97-AF65-F5344CB8AC3E}">
        <p14:creationId xmlns:p14="http://schemas.microsoft.com/office/powerpoint/2010/main" val="187786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DFE46A-EFD7-B663-CFB8-CBC6649B15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0CEAF1-2A0B-82AA-FA29-BC63701441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14F9B-BC21-731E-166F-6EE46B79D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2D99EB-8D2E-473A-BF1E-548442E1732B}" type="datetimeFigureOut">
              <a:rPr lang="en-US" smtClean="0"/>
              <a:t>11/24/2025</a:t>
            </a:fld>
            <a:endParaRPr lang="en-US"/>
          </a:p>
        </p:txBody>
      </p:sp>
      <p:sp>
        <p:nvSpPr>
          <p:cNvPr id="5" name="Footer Placeholder 4">
            <a:extLst>
              <a:ext uri="{FF2B5EF4-FFF2-40B4-BE49-F238E27FC236}">
                <a16:creationId xmlns:a16="http://schemas.microsoft.com/office/drawing/2014/main" id="{7A717B75-82A0-7819-4DCE-B5B941F0C2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A5E6F7-91E3-34A9-54FA-3BE7DE132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7CF4A9-5F10-4914-812A-62B3DDD57A5D}" type="slidenum">
              <a:rPr lang="en-US" smtClean="0"/>
              <a:t>‹#›</a:t>
            </a:fld>
            <a:endParaRPr lang="en-US"/>
          </a:p>
        </p:txBody>
      </p:sp>
    </p:spTree>
    <p:extLst>
      <p:ext uri="{BB962C8B-B14F-4D97-AF65-F5344CB8AC3E}">
        <p14:creationId xmlns:p14="http://schemas.microsoft.com/office/powerpoint/2010/main" val="2681771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D68FD2-774D-B707-69F1-FB5A16F7BEFE}"/>
              </a:ext>
            </a:extLst>
          </p:cNvPr>
          <p:cNvSpPr txBox="1"/>
          <p:nvPr/>
        </p:nvSpPr>
        <p:spPr>
          <a:xfrm>
            <a:off x="1137397" y="575781"/>
            <a:ext cx="9917205" cy="369332"/>
          </a:xfrm>
          <a:prstGeom prst="rect">
            <a:avLst/>
          </a:prstGeom>
          <a:noFill/>
        </p:spPr>
        <p:txBody>
          <a:bodyPr wrap="square">
            <a:spAutoFit/>
          </a:bodyPr>
          <a:lstStyle/>
          <a:p>
            <a:r>
              <a:rPr lang="en-US" b="1" dirty="0"/>
              <a:t>Understanding Exposure Timing: Collimation ,SID, and Patient Size</a:t>
            </a:r>
          </a:p>
        </p:txBody>
      </p:sp>
      <p:sp>
        <p:nvSpPr>
          <p:cNvPr id="6" name="TextBox 1">
            <a:extLst>
              <a:ext uri="{FF2B5EF4-FFF2-40B4-BE49-F238E27FC236}">
                <a16:creationId xmlns:a16="http://schemas.microsoft.com/office/drawing/2014/main" id="{8264FBF9-5190-799C-C0DF-DAB31B1A9A47}"/>
              </a:ext>
            </a:extLst>
          </p:cNvPr>
          <p:cNvSpPr txBox="1"/>
          <p:nvPr/>
        </p:nvSpPr>
        <p:spPr>
          <a:xfrm>
            <a:off x="3047431" y="5094246"/>
            <a:ext cx="6097136" cy="91877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1800" b="1" kern="1200" dirty="0">
                <a:latin typeface="+mj-lt"/>
                <a:ea typeface="+mj-ea"/>
                <a:cs typeface="+mj-cs"/>
              </a:rPr>
              <a:t>Prof. Jarek Stelmark</a:t>
            </a:r>
          </a:p>
          <a:p>
            <a:pPr algn="ctr">
              <a:lnSpc>
                <a:spcPct val="90000"/>
              </a:lnSpc>
              <a:spcBef>
                <a:spcPct val="0"/>
              </a:spcBef>
              <a:spcAft>
                <a:spcPts val="600"/>
              </a:spcAft>
            </a:pPr>
            <a:br>
              <a:rPr lang="en-US" sz="1800" kern="1200" dirty="0">
                <a:latin typeface="+mj-lt"/>
                <a:ea typeface="+mj-ea"/>
                <a:cs typeface="+mj-cs"/>
              </a:rPr>
            </a:br>
            <a:r>
              <a:rPr lang="en-US" sz="1800" kern="1200" dirty="0">
                <a:latin typeface="+mj-lt"/>
                <a:ea typeface="+mj-ea"/>
                <a:cs typeface="+mj-cs"/>
              </a:rPr>
              <a:t>Hostos Community College – The City University of New York</a:t>
            </a:r>
          </a:p>
        </p:txBody>
      </p:sp>
      <p:pic>
        <p:nvPicPr>
          <p:cNvPr id="1028" name="Picture 4" descr="Automatic Exposure Control (AEC) for radiography">
            <a:extLst>
              <a:ext uri="{FF2B5EF4-FFF2-40B4-BE49-F238E27FC236}">
                <a16:creationId xmlns:a16="http://schemas.microsoft.com/office/drawing/2014/main" id="{1594C3B9-87A4-827F-D42C-E5FFBB01B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654" y="1186716"/>
            <a:ext cx="4736128" cy="3657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834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Freeform: Shape 205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6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5" name="Isosceles Triangle 206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Isosceles Triangle 206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1EF01F9-DC0D-B9AC-0730-152ABA223871}"/>
              </a:ext>
            </a:extLst>
          </p:cNvPr>
          <p:cNvSpPr txBox="1"/>
          <p:nvPr/>
        </p:nvSpPr>
        <p:spPr>
          <a:xfrm>
            <a:off x="1093627" y="1567832"/>
            <a:ext cx="10067432" cy="3693319"/>
          </a:xfrm>
          <a:prstGeom prst="rect">
            <a:avLst/>
          </a:prstGeom>
          <a:noFill/>
        </p:spPr>
        <p:txBody>
          <a:bodyPr wrap="square">
            <a:spAutoFit/>
          </a:bodyPr>
          <a:lstStyle/>
          <a:p>
            <a:pPr>
              <a:buNone/>
            </a:pPr>
            <a:r>
              <a:rPr lang="en-US" b="1" dirty="0"/>
              <a:t>What APR Gives You</a:t>
            </a:r>
          </a:p>
          <a:p>
            <a:pPr>
              <a:buNone/>
            </a:pPr>
            <a:endParaRPr lang="en-US" b="1" dirty="0"/>
          </a:p>
          <a:p>
            <a:pPr>
              <a:buNone/>
            </a:pPr>
            <a:r>
              <a:rPr lang="en-US" dirty="0"/>
              <a:t>When you pick an anatomy button, APR automatically suggests:</a:t>
            </a:r>
          </a:p>
          <a:p>
            <a:pPr>
              <a:buNone/>
            </a:pPr>
            <a:endParaRPr lang="en-US" dirty="0"/>
          </a:p>
          <a:p>
            <a:pPr>
              <a:buFont typeface="Arial" panose="020B0604020202020204" pitchFamily="34" charset="0"/>
              <a:buChar char="•"/>
            </a:pPr>
            <a:r>
              <a:rPr lang="en-US" dirty="0" err="1"/>
              <a:t>kVp</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mA</a:t>
            </a:r>
          </a:p>
          <a:p>
            <a:pPr>
              <a:buFont typeface="Arial" panose="020B0604020202020204" pitchFamily="34" charset="0"/>
              <a:buChar char="•"/>
            </a:pPr>
            <a:endParaRPr lang="en-US" dirty="0"/>
          </a:p>
          <a:p>
            <a:pPr>
              <a:buFont typeface="Arial" panose="020B0604020202020204" pitchFamily="34" charset="0"/>
              <a:buChar char="•"/>
            </a:pPr>
            <a:r>
              <a:rPr lang="en-US" dirty="0"/>
              <a:t>AEC chamber selection</a:t>
            </a:r>
          </a:p>
          <a:p>
            <a:pPr>
              <a:buFont typeface="Arial" panose="020B0604020202020204" pitchFamily="34" charset="0"/>
              <a:buChar char="•"/>
            </a:pPr>
            <a:endParaRPr lang="en-US" dirty="0"/>
          </a:p>
          <a:p>
            <a:pPr>
              <a:buFont typeface="Arial" panose="020B0604020202020204" pitchFamily="34" charset="0"/>
              <a:buChar char="•"/>
            </a:pPr>
            <a:r>
              <a:rPr lang="en-US" dirty="0"/>
              <a:t>SID recommendations</a:t>
            </a:r>
          </a:p>
          <a:p>
            <a:pPr>
              <a:buFont typeface="Arial" panose="020B0604020202020204" pitchFamily="34" charset="0"/>
              <a:buChar char="•"/>
            </a:pPr>
            <a:endParaRPr lang="en-US" dirty="0"/>
          </a:p>
          <a:p>
            <a:pPr>
              <a:buFont typeface="Arial" panose="020B0604020202020204" pitchFamily="34" charset="0"/>
              <a:buChar char="•"/>
            </a:pPr>
            <a:r>
              <a:rPr lang="en-US" dirty="0"/>
              <a:t>Table or wall bucky choice</a:t>
            </a:r>
          </a:p>
        </p:txBody>
      </p:sp>
    </p:spTree>
    <p:extLst>
      <p:ext uri="{BB962C8B-B14F-4D97-AF65-F5344CB8AC3E}">
        <p14:creationId xmlns:p14="http://schemas.microsoft.com/office/powerpoint/2010/main" val="2773946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0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6C7FA7-9995-1A00-AC60-B3B86289E6ED}"/>
              </a:ext>
            </a:extLst>
          </p:cNvPr>
          <p:cNvSpPr txBox="1"/>
          <p:nvPr/>
        </p:nvSpPr>
        <p:spPr>
          <a:xfrm>
            <a:off x="384921" y="401641"/>
            <a:ext cx="11347637" cy="646331"/>
          </a:xfrm>
          <a:prstGeom prst="rect">
            <a:avLst/>
          </a:prstGeom>
          <a:noFill/>
        </p:spPr>
        <p:txBody>
          <a:bodyPr wrap="square">
            <a:spAutoFit/>
          </a:bodyPr>
          <a:lstStyle/>
          <a:p>
            <a:r>
              <a:rPr lang="en-US" dirty="0"/>
              <a:t>APR saves time, reduces guesswork, and helps keep technique choices consistent between technologists. It is especially useful for routine exams and for newer techs learning how to select techniques.</a:t>
            </a:r>
          </a:p>
        </p:txBody>
      </p:sp>
      <p:pic>
        <p:nvPicPr>
          <p:cNvPr id="4098" name="Picture 2" descr="RAD Technique (essentials Ch. 13) Flashcards | Quizlet">
            <a:extLst>
              <a:ext uri="{FF2B5EF4-FFF2-40B4-BE49-F238E27FC236}">
                <a16:creationId xmlns:a16="http://schemas.microsoft.com/office/drawing/2014/main" id="{EEE5E4F7-1045-FAFE-E45A-6BD61CF28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94" y="1807501"/>
            <a:ext cx="5088447" cy="33922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1A5AB2C-0E67-6CA2-4FFE-91BEAF44D0F3}"/>
              </a:ext>
            </a:extLst>
          </p:cNvPr>
          <p:cNvPicPr>
            <a:picLocks noChangeAspect="1"/>
          </p:cNvPicPr>
          <p:nvPr/>
        </p:nvPicPr>
        <p:blipFill>
          <a:blip r:embed="rId3"/>
          <a:stretch>
            <a:fillRect/>
          </a:stretch>
        </p:blipFill>
        <p:spPr>
          <a:xfrm>
            <a:off x="6258719" y="1819761"/>
            <a:ext cx="5721739" cy="3218478"/>
          </a:xfrm>
          <a:prstGeom prst="rect">
            <a:avLst/>
          </a:prstGeom>
        </p:spPr>
      </p:pic>
    </p:spTree>
    <p:extLst>
      <p:ext uri="{BB962C8B-B14F-4D97-AF65-F5344CB8AC3E}">
        <p14:creationId xmlns:p14="http://schemas.microsoft.com/office/powerpoint/2010/main" val="2202166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37E04-F744-40E9-7056-A540BEE04A55}"/>
              </a:ext>
            </a:extLst>
          </p:cNvPr>
          <p:cNvSpPr txBox="1"/>
          <p:nvPr/>
        </p:nvSpPr>
        <p:spPr>
          <a:xfrm>
            <a:off x="460009" y="265190"/>
            <a:ext cx="11561661" cy="4801314"/>
          </a:xfrm>
          <a:prstGeom prst="rect">
            <a:avLst/>
          </a:prstGeom>
          <a:noFill/>
        </p:spPr>
        <p:txBody>
          <a:bodyPr wrap="square">
            <a:spAutoFit/>
          </a:bodyPr>
          <a:lstStyle/>
          <a:p>
            <a:pPr>
              <a:buNone/>
            </a:pPr>
            <a:r>
              <a:rPr lang="en-US" b="1" dirty="0"/>
              <a:t>Your Role as the Technologist</a:t>
            </a:r>
          </a:p>
          <a:p>
            <a:pPr>
              <a:buNone/>
            </a:pPr>
            <a:endParaRPr lang="en-US" b="1" dirty="0"/>
          </a:p>
          <a:p>
            <a:pPr>
              <a:buNone/>
            </a:pPr>
            <a:r>
              <a:rPr lang="en-US" dirty="0"/>
              <a:t>Even with APR, you still decide the final technique.</a:t>
            </a:r>
            <a:br>
              <a:rPr lang="en-US" dirty="0"/>
            </a:br>
            <a:r>
              <a:rPr lang="en-US" dirty="0"/>
              <a:t>You must adjust for:</a:t>
            </a:r>
          </a:p>
          <a:p>
            <a:pPr>
              <a:buNone/>
            </a:pPr>
            <a:endParaRPr lang="en-US" dirty="0"/>
          </a:p>
          <a:p>
            <a:pPr>
              <a:buFont typeface="Arial" panose="020B0604020202020204" pitchFamily="34" charset="0"/>
              <a:buChar char="•"/>
            </a:pPr>
            <a:r>
              <a:rPr lang="en-US" dirty="0"/>
              <a:t>Patient size</a:t>
            </a:r>
          </a:p>
          <a:p>
            <a:pPr>
              <a:buFont typeface="Arial" panose="020B0604020202020204" pitchFamily="34" charset="0"/>
              <a:buChar char="•"/>
            </a:pPr>
            <a:endParaRPr lang="en-US" dirty="0"/>
          </a:p>
          <a:p>
            <a:pPr>
              <a:buFont typeface="Arial" panose="020B0604020202020204" pitchFamily="34" charset="0"/>
              <a:buChar char="•"/>
            </a:pPr>
            <a:r>
              <a:rPr lang="en-US" dirty="0"/>
              <a:t>Pathology</a:t>
            </a:r>
          </a:p>
          <a:p>
            <a:pPr>
              <a:buFont typeface="Arial" panose="020B0604020202020204" pitchFamily="34" charset="0"/>
              <a:buChar char="•"/>
            </a:pPr>
            <a:endParaRPr lang="en-US" dirty="0"/>
          </a:p>
          <a:p>
            <a:pPr>
              <a:buFont typeface="Arial" panose="020B0604020202020204" pitchFamily="34" charset="0"/>
              <a:buChar char="•"/>
            </a:pPr>
            <a:r>
              <a:rPr lang="en-US" dirty="0"/>
              <a:t>Motion concerns</a:t>
            </a:r>
          </a:p>
          <a:p>
            <a:pPr>
              <a:buFont typeface="Arial" panose="020B0604020202020204" pitchFamily="34" charset="0"/>
              <a:buChar char="•"/>
            </a:pPr>
            <a:endParaRPr lang="en-US" dirty="0"/>
          </a:p>
          <a:p>
            <a:pPr>
              <a:buFont typeface="Arial" panose="020B0604020202020204" pitchFamily="34" charset="0"/>
              <a:buChar char="•"/>
            </a:pPr>
            <a:r>
              <a:rPr lang="en-US" dirty="0"/>
              <a:t>Presence of hardware</a:t>
            </a:r>
          </a:p>
          <a:p>
            <a:pPr>
              <a:buFont typeface="Arial" panose="020B0604020202020204" pitchFamily="34" charset="0"/>
              <a:buChar char="•"/>
            </a:pPr>
            <a:endParaRPr lang="en-US" dirty="0"/>
          </a:p>
          <a:p>
            <a:pPr>
              <a:buFont typeface="Arial" panose="020B0604020202020204" pitchFamily="34" charset="0"/>
              <a:buChar char="•"/>
            </a:pPr>
            <a:r>
              <a:rPr lang="en-US" dirty="0"/>
              <a:t>Pediatric cases</a:t>
            </a:r>
          </a:p>
          <a:p>
            <a:pPr>
              <a:buFont typeface="Arial" panose="020B0604020202020204" pitchFamily="34" charset="0"/>
              <a:buChar char="•"/>
            </a:pPr>
            <a:endParaRPr lang="en-US" dirty="0"/>
          </a:p>
          <a:p>
            <a:pPr>
              <a:buFont typeface="Arial" panose="020B0604020202020204" pitchFamily="34" charset="0"/>
              <a:buChar char="•"/>
            </a:pPr>
            <a:endParaRPr lang="en-US" dirty="0"/>
          </a:p>
          <a:p>
            <a:pPr>
              <a:buNone/>
            </a:pPr>
            <a:r>
              <a:rPr lang="en-US" dirty="0"/>
              <a:t>APR gives the baseline. You personalize it.</a:t>
            </a:r>
          </a:p>
        </p:txBody>
      </p:sp>
    </p:spTree>
    <p:extLst>
      <p:ext uri="{BB962C8B-B14F-4D97-AF65-F5344CB8AC3E}">
        <p14:creationId xmlns:p14="http://schemas.microsoft.com/office/powerpoint/2010/main" val="124355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5" name="Rectangle 615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6521826-321E-5A3F-AC47-DFC90931EF59}"/>
              </a:ext>
            </a:extLst>
          </p:cNvPr>
          <p:cNvSpPr txBox="1"/>
          <p:nvPr/>
        </p:nvSpPr>
        <p:spPr>
          <a:xfrm>
            <a:off x="6234865" y="568517"/>
            <a:ext cx="5248221" cy="106720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solidFill>
                  <a:schemeClr val="bg1"/>
                </a:solidFill>
                <a:latin typeface="+mj-lt"/>
                <a:ea typeface="+mj-ea"/>
                <a:cs typeface="+mj-cs"/>
              </a:rPr>
              <a:t>When not to use AEC</a:t>
            </a:r>
          </a:p>
        </p:txBody>
      </p:sp>
      <p:pic>
        <p:nvPicPr>
          <p:cNvPr id="6150" name="Picture 6" descr="CE4RT - Radiographic Positioning of the Wrist for X-ray Technologists">
            <a:extLst>
              <a:ext uri="{FF2B5EF4-FFF2-40B4-BE49-F238E27FC236}">
                <a16:creationId xmlns:a16="http://schemas.microsoft.com/office/drawing/2014/main" id="{99518C27-415C-2CB0-7176-F6E2ACE47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
          <a:stretch>
            <a:fillRect/>
          </a:stretch>
        </p:blipFill>
        <p:spPr bwMode="auto">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grpSp>
        <p:nvGrpSpPr>
          <p:cNvPr id="6157" name="Group 6156">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6158" name="Freeform: Shape 6157">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6159" name="Freeform: Shape 6158">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4" name="TextBox 3">
            <a:extLst>
              <a:ext uri="{FF2B5EF4-FFF2-40B4-BE49-F238E27FC236}">
                <a16:creationId xmlns:a16="http://schemas.microsoft.com/office/drawing/2014/main" id="{2908522C-E2ED-3FDD-D971-8D266F523827}"/>
              </a:ext>
            </a:extLst>
          </p:cNvPr>
          <p:cNvSpPr txBox="1"/>
          <p:nvPr/>
        </p:nvSpPr>
        <p:spPr>
          <a:xfrm>
            <a:off x="6234868" y="1820369"/>
            <a:ext cx="5217173" cy="4351338"/>
          </a:xfrm>
          <a:prstGeom prst="rect">
            <a:avLst/>
          </a:prstGeom>
        </p:spPr>
        <p:txBody>
          <a:bodyPr vert="horz" lIns="91440" tIns="45720" rIns="91440" bIns="45720" rtlCol="0">
            <a:normAutofit/>
          </a:bodyPr>
          <a:lstStyle/>
          <a:p>
            <a:pPr>
              <a:lnSpc>
                <a:spcPct val="90000"/>
              </a:lnSpc>
              <a:spcAft>
                <a:spcPts val="600"/>
              </a:spcAft>
            </a:pPr>
            <a:r>
              <a:rPr lang="en-US" sz="1700" b="1" dirty="0">
                <a:solidFill>
                  <a:schemeClr val="bg1"/>
                </a:solidFill>
              </a:rPr>
              <a:t>Small Body Parts</a:t>
            </a:r>
          </a:p>
          <a:p>
            <a:pPr indent="-228600">
              <a:lnSpc>
                <a:spcPct val="90000"/>
              </a:lnSpc>
              <a:spcAft>
                <a:spcPts val="600"/>
              </a:spcAft>
              <a:buFont typeface="Arial" panose="020B0604020202020204" pitchFamily="34" charset="0"/>
              <a:buChar char="•"/>
            </a:pPr>
            <a:r>
              <a:rPr lang="en-US" sz="1700" dirty="0">
                <a:solidFill>
                  <a:schemeClr val="bg1"/>
                </a:solidFill>
              </a:rPr>
              <a:t>AEC should not be used when the anatomy is too small to cover the AEC cell fully. Fingers, toes, hands, wrists, ankles, and clavicles allow too much of the primary beam to reach the chamber directly. The cell fills quickly and stops the exposure too soon, producing an underexposed, noisy image. Manual technique is the correct choice.</a:t>
            </a:r>
          </a:p>
          <a:p>
            <a:pPr indent="-228600">
              <a:lnSpc>
                <a:spcPct val="90000"/>
              </a:lnSpc>
              <a:spcAft>
                <a:spcPts val="600"/>
              </a:spcAft>
              <a:buFont typeface="Arial" panose="020B0604020202020204" pitchFamily="34" charset="0"/>
              <a:buChar char="•"/>
            </a:pPr>
            <a:endParaRPr lang="en-US" sz="1700" dirty="0">
              <a:solidFill>
                <a:schemeClr val="bg1"/>
              </a:solidFill>
            </a:endParaRPr>
          </a:p>
          <a:p>
            <a:pPr>
              <a:lnSpc>
                <a:spcPct val="90000"/>
              </a:lnSpc>
              <a:spcAft>
                <a:spcPts val="600"/>
              </a:spcAft>
            </a:pPr>
            <a:r>
              <a:rPr lang="en-US" sz="1700" b="1" dirty="0">
                <a:solidFill>
                  <a:schemeClr val="bg1"/>
                </a:solidFill>
              </a:rPr>
              <a:t>Hands and Tabletop Work</a:t>
            </a:r>
          </a:p>
          <a:p>
            <a:pPr indent="-228600">
              <a:lnSpc>
                <a:spcPct val="90000"/>
              </a:lnSpc>
              <a:spcAft>
                <a:spcPts val="600"/>
              </a:spcAft>
              <a:buFont typeface="Arial" panose="020B0604020202020204" pitchFamily="34" charset="0"/>
              <a:buChar char="•"/>
            </a:pPr>
            <a:r>
              <a:rPr lang="en-US" sz="1700" dirty="0">
                <a:solidFill>
                  <a:schemeClr val="bg1"/>
                </a:solidFill>
              </a:rPr>
              <a:t>Hands and similar thin anatomy are always done tabletop without a grid. The AEC chambers are located inside the Bucky, so they are not active during tabletop imaging. Because the anatomy is thin and the AEC is not in the beam path, hands must be manually exposed at all times.</a:t>
            </a:r>
          </a:p>
          <a:p>
            <a:pPr indent="-228600">
              <a:lnSpc>
                <a:spcPct val="90000"/>
              </a:lnSpc>
              <a:spcAft>
                <a:spcPts val="600"/>
              </a:spcAft>
              <a:buFont typeface="Arial" panose="020B0604020202020204" pitchFamily="34" charset="0"/>
              <a:buChar char="•"/>
            </a:pPr>
            <a:endParaRPr lang="en-US" sz="1700" dirty="0">
              <a:solidFill>
                <a:schemeClr val="bg1"/>
              </a:solidFill>
            </a:endParaRPr>
          </a:p>
        </p:txBody>
      </p:sp>
      <p:grpSp>
        <p:nvGrpSpPr>
          <p:cNvPr id="6161"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6162" name="Freeform: Shape 6161">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63" name="Freeform: Shape 6162">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64" name="Freeform: Shape 6163">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65" name="Freeform: Shape 6164">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66" name="Freeform: Shape 6165">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62994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Y View: Orthopedic Teaching: Feinberg School of Medicine">
            <a:extLst>
              <a:ext uri="{FF2B5EF4-FFF2-40B4-BE49-F238E27FC236}">
                <a16:creationId xmlns:a16="http://schemas.microsoft.com/office/drawing/2014/main" id="{B292F2CA-9B02-72F9-D524-AC85C8A50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470" r="14459"/>
          <a:stretch>
            <a:fillRect/>
          </a:stretch>
        </p:blipFill>
        <p:spPr bwMode="auto">
          <a:xfrm>
            <a:off x="680483" y="685795"/>
            <a:ext cx="2931299"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75FFDF-DB3E-4EE3-5BDD-EB58F0F922C4}"/>
              </a:ext>
            </a:extLst>
          </p:cNvPr>
          <p:cNvSpPr txBox="1"/>
          <p:nvPr/>
        </p:nvSpPr>
        <p:spPr>
          <a:xfrm>
            <a:off x="4107712" y="2732739"/>
            <a:ext cx="3976577" cy="3083270"/>
          </a:xfrm>
          <a:prstGeom prst="rect">
            <a:avLst/>
          </a:prstGeom>
        </p:spPr>
        <p:txBody>
          <a:bodyPr vert="horz" lIns="91440" tIns="45720" rIns="91440" bIns="45720" rtlCol="0" anchor="t">
            <a:normAutofit/>
          </a:bodyPr>
          <a:lstStyle/>
          <a:p>
            <a:pPr algn="ctr">
              <a:lnSpc>
                <a:spcPct val="90000"/>
              </a:lnSpc>
              <a:spcAft>
                <a:spcPts val="600"/>
              </a:spcAft>
            </a:pPr>
            <a:r>
              <a:rPr lang="en-US" sz="1900" b="1" dirty="0">
                <a:solidFill>
                  <a:schemeClr val="bg1"/>
                </a:solidFill>
              </a:rPr>
              <a:t>Narrow or Off-Center Anatomy</a:t>
            </a:r>
          </a:p>
          <a:p>
            <a:pPr indent="-228600" algn="ctr">
              <a:lnSpc>
                <a:spcPct val="90000"/>
              </a:lnSpc>
              <a:spcAft>
                <a:spcPts val="600"/>
              </a:spcAft>
              <a:buFont typeface="Arial" panose="020B0604020202020204" pitchFamily="34" charset="0"/>
              <a:buChar char="•"/>
            </a:pPr>
            <a:r>
              <a:rPr lang="en-US" sz="1900" dirty="0">
                <a:solidFill>
                  <a:schemeClr val="bg1"/>
                </a:solidFill>
              </a:rPr>
              <a:t>Some projections, such as the Y-view of the shoulder or a thin clavicle, place only a small amount of tissue over the AEC chamber. Because the cell is not fully covered, it fills too fast and terminates the exposure prematurely. Even perfect positioning may not solve the problem. Manual exposure is preferred.</a:t>
            </a:r>
          </a:p>
        </p:txBody>
      </p:sp>
      <p:pic>
        <p:nvPicPr>
          <p:cNvPr id="5" name="Picture 4">
            <a:extLst>
              <a:ext uri="{FF2B5EF4-FFF2-40B4-BE49-F238E27FC236}">
                <a16:creationId xmlns:a16="http://schemas.microsoft.com/office/drawing/2014/main" id="{889DD2A0-E7A1-1BFE-DA3D-F7A1725E43C2}"/>
              </a:ext>
            </a:extLst>
          </p:cNvPr>
          <p:cNvPicPr>
            <a:picLocks noChangeAspect="1"/>
          </p:cNvPicPr>
          <p:nvPr/>
        </p:nvPicPr>
        <p:blipFill>
          <a:blip r:embed="rId3"/>
          <a:srcRect l="15201" r="15246" b="-1"/>
          <a:stretch>
            <a:fillRect/>
          </a:stretch>
        </p:blipFill>
        <p:spPr>
          <a:xfrm>
            <a:off x="8606117" y="685805"/>
            <a:ext cx="2905400" cy="5486399"/>
          </a:xfrm>
          <a:prstGeom prst="rect">
            <a:avLst/>
          </a:prstGeom>
        </p:spPr>
      </p:pic>
    </p:spTree>
    <p:extLst>
      <p:ext uri="{BB962C8B-B14F-4D97-AF65-F5344CB8AC3E}">
        <p14:creationId xmlns:p14="http://schemas.microsoft.com/office/powerpoint/2010/main" val="46730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9" name="Rectangle 1024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3" name="Group 10252">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0254" name="Oval 10253">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5" name="Oval 10254">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6" name="Oval 10255">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7" name="Oval 10256">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8" name="Oval 10257">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9" name="Oval 10258">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61" name="Rectangle 1026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63" name="Group 1026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0264" name="Straight Connector 1026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265" name="Straight Connector 1026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266" name="Straight Connector 1026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267" name="Straight Connector 1026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244" name="Picture 4" descr="RT108 positioning of knee and femur pictures / x-rays Flashcards | Quizlet">
            <a:extLst>
              <a:ext uri="{FF2B5EF4-FFF2-40B4-BE49-F238E27FC236}">
                <a16:creationId xmlns:a16="http://schemas.microsoft.com/office/drawing/2014/main" id="{7ADA603A-92A5-B3BF-D055-937619B77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765" r="1" b="31108"/>
          <a:stretch>
            <a:fillRect/>
          </a:stretch>
        </p:blipFill>
        <p:spPr bwMode="auto">
          <a:xfrm>
            <a:off x="626590" y="317578"/>
            <a:ext cx="10851111" cy="3508437"/>
          </a:xfrm>
          <a:prstGeom prst="rect">
            <a:avLst/>
          </a:prstGeom>
          <a:noFill/>
          <a:extLst>
            <a:ext uri="{909E8E84-426E-40DD-AFC4-6F175D3DCCD1}">
              <a14:hiddenFill xmlns:a14="http://schemas.microsoft.com/office/drawing/2010/main">
                <a:solidFill>
                  <a:srgbClr val="FFFFFF"/>
                </a:solidFill>
              </a14:hiddenFill>
            </a:ext>
          </a:extLst>
        </p:spPr>
      </p:pic>
      <p:grpSp>
        <p:nvGrpSpPr>
          <p:cNvPr id="10269" name="Group 10268">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10270" name="Straight Connector 10269">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71" name="Straight Connector 10270">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72" name="Straight Connector 10271">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73" name="Straight Connector 10272">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0275" name="Rectangle 10274">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77" name="Group 10276">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278" name="Straight Connector 10277">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279" name="Straight Connector 10278">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280" name="Straight Connector 10279">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281" name="Straight Connector 10280">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48D6972E-3CBD-70F9-DB02-737BB26C2213}"/>
              </a:ext>
            </a:extLst>
          </p:cNvPr>
          <p:cNvSpPr txBox="1"/>
          <p:nvPr/>
        </p:nvSpPr>
        <p:spPr>
          <a:xfrm>
            <a:off x="5486080" y="4018143"/>
            <a:ext cx="5674105" cy="2129599"/>
          </a:xfrm>
          <a:prstGeom prst="rect">
            <a:avLst/>
          </a:prstGeom>
          <a:noFill/>
        </p:spPr>
        <p:txBody>
          <a:bodyPr vert="horz" lIns="91440" tIns="45720" rIns="91440" bIns="45720" rtlCol="0" anchor="t">
            <a:normAutofit/>
          </a:bodyPr>
          <a:lstStyle/>
          <a:p>
            <a:pPr>
              <a:lnSpc>
                <a:spcPct val="90000"/>
              </a:lnSpc>
              <a:spcAft>
                <a:spcPts val="600"/>
              </a:spcAft>
            </a:pPr>
            <a:r>
              <a:rPr lang="en-US" b="1" dirty="0">
                <a:solidFill>
                  <a:schemeClr val="bg1"/>
                </a:solidFill>
              </a:rPr>
              <a:t>Larger Extremities That Can Use AEC</a:t>
            </a:r>
          </a:p>
          <a:p>
            <a:pPr indent="-228600">
              <a:lnSpc>
                <a:spcPct val="90000"/>
              </a:lnSpc>
              <a:spcAft>
                <a:spcPts val="600"/>
              </a:spcAft>
              <a:buFont typeface="Arial" panose="020B0604020202020204" pitchFamily="34" charset="0"/>
              <a:buChar char="•"/>
            </a:pPr>
            <a:r>
              <a:rPr lang="en-US" dirty="0">
                <a:solidFill>
                  <a:schemeClr val="bg1"/>
                </a:solidFill>
              </a:rPr>
              <a:t>Some extremities, such as the knee AP or shoulder AP, can safely use AEC if the anatomy completely covers the selected chamber. When the body part is broad, thick, and centered, the AEC receives a stable signal and terminates the exposure correctly.</a:t>
            </a:r>
          </a:p>
        </p:txBody>
      </p:sp>
    </p:spTree>
    <p:extLst>
      <p:ext uri="{BB962C8B-B14F-4D97-AF65-F5344CB8AC3E}">
        <p14:creationId xmlns:p14="http://schemas.microsoft.com/office/powerpoint/2010/main" val="3467265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4" name="Rectangle 7183">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Pediatric Immobilization for X-Ray - Z&amp;Z Medical, Inc.">
            <a:extLst>
              <a:ext uri="{FF2B5EF4-FFF2-40B4-BE49-F238E27FC236}">
                <a16:creationId xmlns:a16="http://schemas.microsoft.com/office/drawing/2014/main" id="{B8634562-D56B-B408-4E0E-17446BF91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55" r="6108" b="3"/>
          <a:stretch>
            <a:fillRect/>
          </a:stretch>
        </p:blipFill>
        <p:spPr bwMode="auto">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7186" name="Group 7185">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7187" name="Freeform: Shape 7186">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88" name="Freeform: Shape 7187">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3CB1644F-DD66-4098-9040-E4B3A364C03A}"/>
              </a:ext>
            </a:extLst>
          </p:cNvPr>
          <p:cNvSpPr txBox="1"/>
          <p:nvPr/>
        </p:nvSpPr>
        <p:spPr>
          <a:xfrm>
            <a:off x="6981826" y="3146400"/>
            <a:ext cx="4391024" cy="2682000"/>
          </a:xfrm>
          <a:prstGeom prst="rect">
            <a:avLst/>
          </a:prstGeom>
        </p:spPr>
        <p:txBody>
          <a:bodyPr vert="horz" lIns="91440" tIns="45720" rIns="91440" bIns="45720" rtlCol="0">
            <a:normAutofit/>
          </a:bodyPr>
          <a:lstStyle/>
          <a:p>
            <a:pPr>
              <a:lnSpc>
                <a:spcPct val="90000"/>
              </a:lnSpc>
              <a:spcAft>
                <a:spcPts val="600"/>
              </a:spcAft>
            </a:pPr>
            <a:r>
              <a:rPr lang="en-US" sz="2000" b="1" dirty="0">
                <a:solidFill>
                  <a:schemeClr val="bg1">
                    <a:alpha val="80000"/>
                  </a:schemeClr>
                </a:solidFill>
              </a:rPr>
              <a:t>Pediatric Patients</a:t>
            </a:r>
          </a:p>
          <a:p>
            <a:pPr indent="-228600">
              <a:lnSpc>
                <a:spcPct val="90000"/>
              </a:lnSpc>
              <a:spcAft>
                <a:spcPts val="600"/>
              </a:spcAft>
              <a:buFont typeface="Arial" panose="020B0604020202020204" pitchFamily="34" charset="0"/>
              <a:buChar char="•"/>
            </a:pPr>
            <a:r>
              <a:rPr lang="en-US" sz="2000" dirty="0">
                <a:solidFill>
                  <a:schemeClr val="bg1">
                    <a:alpha val="80000"/>
                  </a:schemeClr>
                </a:solidFill>
              </a:rPr>
              <a:t>Children often cannot cover the AEC chamber due to their smaller body size. Too little tissue lies over the cell, so radiation reaches it immediately, and the exposure ends too early. This results in a noisy image. Manual technique is safer and more consistent for pediatric imaging.</a:t>
            </a:r>
          </a:p>
        </p:txBody>
      </p:sp>
    </p:spTree>
    <p:extLst>
      <p:ext uri="{BB962C8B-B14F-4D97-AF65-F5344CB8AC3E}">
        <p14:creationId xmlns:p14="http://schemas.microsoft.com/office/powerpoint/2010/main" val="3569058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27" name="Group 9226">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9228" name="Oval 9227">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Oval 9228">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0" name="Oval 9229">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1" name="Oval 9230">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32" name="Oval 9231">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3" name="Oval 9232">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35" name="Rectangle 9234">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37" name="Group 9236">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9238" name="Straight Connector 9237">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39" name="Straight Connector 9238">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40" name="Straight Connector 9239">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41" name="Straight Connector 9240">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9218" name="Picture 2" descr="Care of an above knee cast - YouTube">
            <a:extLst>
              <a:ext uri="{FF2B5EF4-FFF2-40B4-BE49-F238E27FC236}">
                <a16:creationId xmlns:a16="http://schemas.microsoft.com/office/drawing/2014/main" id="{D357DF21-9EA9-6267-D3DE-856D6F67D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992" r="1" b="22529"/>
          <a:stretch>
            <a:fillRect/>
          </a:stretch>
        </p:blipFill>
        <p:spPr bwMode="auto">
          <a:xfrm>
            <a:off x="626590" y="317578"/>
            <a:ext cx="10851111" cy="3508437"/>
          </a:xfrm>
          <a:prstGeom prst="rect">
            <a:avLst/>
          </a:prstGeom>
          <a:noFill/>
          <a:extLst>
            <a:ext uri="{909E8E84-426E-40DD-AFC4-6F175D3DCCD1}">
              <a14:hiddenFill xmlns:a14="http://schemas.microsoft.com/office/drawing/2010/main">
                <a:solidFill>
                  <a:srgbClr val="FFFFFF"/>
                </a:solidFill>
              </a14:hiddenFill>
            </a:ext>
          </a:extLst>
        </p:spPr>
      </p:pic>
      <p:grpSp>
        <p:nvGrpSpPr>
          <p:cNvPr id="9243" name="Group 9242">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9244" name="Straight Connector 9243">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45" name="Straight Connector 9244">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46" name="Straight Connector 9245">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47" name="Straight Connector 9246">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9249" name="Rectangle 924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51" name="Group 925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9252" name="Straight Connector 925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53" name="Straight Connector 925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54" name="Straight Connector 925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55" name="Straight Connector 925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2CCBD3EE-1F3F-7FA0-5300-759A788EE0F6}"/>
              </a:ext>
            </a:extLst>
          </p:cNvPr>
          <p:cNvSpPr txBox="1"/>
          <p:nvPr/>
        </p:nvSpPr>
        <p:spPr>
          <a:xfrm>
            <a:off x="5486080" y="4018143"/>
            <a:ext cx="5674105" cy="2129599"/>
          </a:xfrm>
          <a:prstGeom prst="rect">
            <a:avLst/>
          </a:prstGeom>
          <a:noFill/>
        </p:spPr>
        <p:txBody>
          <a:bodyPr vert="horz" lIns="91440" tIns="45720" rIns="91440" bIns="45720" rtlCol="0" anchor="t">
            <a:normAutofit/>
          </a:bodyPr>
          <a:lstStyle/>
          <a:p>
            <a:pPr>
              <a:lnSpc>
                <a:spcPct val="90000"/>
              </a:lnSpc>
              <a:spcAft>
                <a:spcPts val="600"/>
              </a:spcAft>
            </a:pPr>
            <a:r>
              <a:rPr lang="en-US" b="1" dirty="0">
                <a:solidFill>
                  <a:schemeClr val="bg1"/>
                </a:solidFill>
              </a:rPr>
              <a:t>Casts and Splints</a:t>
            </a:r>
          </a:p>
          <a:p>
            <a:pPr indent="-228600">
              <a:lnSpc>
                <a:spcPct val="90000"/>
              </a:lnSpc>
              <a:spcAft>
                <a:spcPts val="600"/>
              </a:spcAft>
              <a:buFont typeface="Arial" panose="020B0604020202020204" pitchFamily="34" charset="0"/>
              <a:buChar char="•"/>
            </a:pPr>
            <a:r>
              <a:rPr lang="en-US" dirty="0">
                <a:solidFill>
                  <a:schemeClr val="bg1"/>
                </a:solidFill>
              </a:rPr>
              <a:t>Thick fiberglass or plaster casts can make AEC performance unreliable. The extra material may cause the system to extend exposure time, increasing the patient dose. Using manual technique avoids unexpected or excessive exposure times when imaging casted extremities.</a:t>
            </a:r>
          </a:p>
        </p:txBody>
      </p:sp>
    </p:spTree>
    <p:extLst>
      <p:ext uri="{BB962C8B-B14F-4D97-AF65-F5344CB8AC3E}">
        <p14:creationId xmlns:p14="http://schemas.microsoft.com/office/powerpoint/2010/main" val="2054078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7" name="Rectangle 12296">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61EA2944-FE1B-8ADD-A4E2-D66710735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41" r="1" b="11695"/>
          <a:stretch>
            <a:fillRect/>
          </a:stretch>
        </p:blipFill>
        <p:spPr bwMode="auto">
          <a:xfrm>
            <a:off x="680483" y="685795"/>
            <a:ext cx="2931299"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71D0B2-58C5-AD5E-6C00-9C498CAF57E8}"/>
              </a:ext>
            </a:extLst>
          </p:cNvPr>
          <p:cNvSpPr txBox="1"/>
          <p:nvPr/>
        </p:nvSpPr>
        <p:spPr>
          <a:xfrm>
            <a:off x="4107712" y="2732739"/>
            <a:ext cx="3976577" cy="3083270"/>
          </a:xfrm>
          <a:prstGeom prst="rect">
            <a:avLst/>
          </a:prstGeom>
        </p:spPr>
        <p:txBody>
          <a:bodyPr vert="horz" lIns="91440" tIns="45720" rIns="91440" bIns="45720" rtlCol="0" anchor="t">
            <a:normAutofit/>
          </a:bodyPr>
          <a:lstStyle/>
          <a:p>
            <a:pPr indent="-228600" algn="ctr">
              <a:lnSpc>
                <a:spcPct val="90000"/>
              </a:lnSpc>
              <a:spcAft>
                <a:spcPts val="600"/>
              </a:spcAft>
              <a:buFont typeface="Arial" panose="020B0604020202020204" pitchFamily="34" charset="0"/>
              <a:buChar char="•"/>
            </a:pPr>
            <a:r>
              <a:rPr lang="en-US" sz="1900" b="1">
                <a:solidFill>
                  <a:schemeClr val="bg1"/>
                </a:solidFill>
              </a:rPr>
              <a:t>Prosthetic Hardware</a:t>
            </a:r>
          </a:p>
          <a:p>
            <a:pPr indent="-228600" algn="ctr">
              <a:lnSpc>
                <a:spcPct val="90000"/>
              </a:lnSpc>
              <a:spcAft>
                <a:spcPts val="600"/>
              </a:spcAft>
              <a:buFont typeface="Arial" panose="020B0604020202020204" pitchFamily="34" charset="0"/>
              <a:buChar char="•"/>
            </a:pPr>
            <a:r>
              <a:rPr lang="en-US" sz="1900">
                <a:solidFill>
                  <a:schemeClr val="bg1"/>
                </a:solidFill>
              </a:rPr>
              <a:t>Metal hardware changes how the beam reaches the AEC chamber. Sometimes the chamber receives too little radiation because the metal blocks the beam, leading to very long exposure times. Other times the chamber may receive too much due to scatter. Because the response is unpredictable, manual technique gives better control.</a:t>
            </a:r>
          </a:p>
        </p:txBody>
      </p:sp>
      <p:pic>
        <p:nvPicPr>
          <p:cNvPr id="4" name="Picture 3">
            <a:extLst>
              <a:ext uri="{FF2B5EF4-FFF2-40B4-BE49-F238E27FC236}">
                <a16:creationId xmlns:a16="http://schemas.microsoft.com/office/drawing/2014/main" id="{F403DA67-4E5C-271A-3D41-AA60B8F33D94}"/>
              </a:ext>
            </a:extLst>
          </p:cNvPr>
          <p:cNvPicPr>
            <a:picLocks noChangeAspect="1"/>
          </p:cNvPicPr>
          <p:nvPr/>
        </p:nvPicPr>
        <p:blipFill>
          <a:blip r:embed="rId3"/>
          <a:srcRect l="17444" r="1955" b="-2"/>
          <a:stretch>
            <a:fillRect/>
          </a:stretch>
        </p:blipFill>
        <p:spPr>
          <a:xfrm>
            <a:off x="8606117" y="685805"/>
            <a:ext cx="2905400" cy="5486399"/>
          </a:xfrm>
          <a:prstGeom prst="rect">
            <a:avLst/>
          </a:prstGeom>
        </p:spPr>
      </p:pic>
    </p:spTree>
    <p:extLst>
      <p:ext uri="{BB962C8B-B14F-4D97-AF65-F5344CB8AC3E}">
        <p14:creationId xmlns:p14="http://schemas.microsoft.com/office/powerpoint/2010/main" val="4253021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mparison of testing of collimator and beam alignment, focal spot size  with slit camera, and tube current consistency using computed radiography  and conventional screen‐film systems - Meechai - 2019 - Journal of">
            <a:extLst>
              <a:ext uri="{FF2B5EF4-FFF2-40B4-BE49-F238E27FC236}">
                <a16:creationId xmlns:a16="http://schemas.microsoft.com/office/drawing/2014/main" id="{94E7C73F-A46D-2DDC-B9B8-D2F5884CD8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797452"/>
            <a:ext cx="4777381" cy="309335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555F81-0CEC-CD6B-DC2C-3B6D4F50ED20}"/>
              </a:ext>
            </a:extLst>
          </p:cNvPr>
          <p:cNvSpPr txBox="1"/>
          <p:nvPr/>
        </p:nvSpPr>
        <p:spPr>
          <a:xfrm>
            <a:off x="5894962" y="238836"/>
            <a:ext cx="5458838" cy="5938127"/>
          </a:xfrm>
          <a:prstGeom prst="rect">
            <a:avLst/>
          </a:prstGeom>
        </p:spPr>
        <p:txBody>
          <a:bodyPr vert="horz" lIns="91440" tIns="45720" rIns="91440" bIns="45720" rtlCol="0">
            <a:normAutofit/>
          </a:bodyPr>
          <a:lstStyle/>
          <a:p>
            <a:pPr>
              <a:buNone/>
            </a:pPr>
            <a:r>
              <a:rPr lang="en-US" sz="1600" b="1" dirty="0"/>
              <a:t>FINAL EFFECTS OF COLLIMATION (AEC)</a:t>
            </a:r>
          </a:p>
          <a:p>
            <a:pPr>
              <a:buNone/>
            </a:pPr>
            <a:endParaRPr lang="en-US" sz="1600" b="1" dirty="0"/>
          </a:p>
          <a:p>
            <a:pPr>
              <a:buNone/>
            </a:pPr>
            <a:r>
              <a:rPr lang="en-US" sz="1600" b="1" dirty="0"/>
              <a:t>More collimation</a:t>
            </a:r>
          </a:p>
          <a:p>
            <a:pPr>
              <a:buFont typeface="Arial" panose="020B0604020202020204" pitchFamily="34" charset="0"/>
              <a:buChar char="•"/>
            </a:pPr>
            <a:r>
              <a:rPr lang="en-US" sz="1600" dirty="0"/>
              <a:t>AEC chamber gets </a:t>
            </a:r>
            <a:r>
              <a:rPr lang="en-US" sz="1600" b="1" dirty="0"/>
              <a:t>less scatter</a:t>
            </a:r>
            <a:r>
              <a:rPr lang="en-US" sz="1600" dirty="0"/>
              <a:t>.</a:t>
            </a:r>
          </a:p>
          <a:p>
            <a:pPr>
              <a:buFont typeface="Arial" panose="020B0604020202020204" pitchFamily="34" charset="0"/>
              <a:buChar char="•"/>
            </a:pPr>
            <a:r>
              <a:rPr lang="en-US" sz="1600" dirty="0"/>
              <a:t>Not enough radiation reached the detector.</a:t>
            </a:r>
          </a:p>
          <a:p>
            <a:pPr>
              <a:buFont typeface="Arial" panose="020B0604020202020204" pitchFamily="34" charset="0"/>
              <a:buChar char="•"/>
            </a:pPr>
            <a:r>
              <a:rPr lang="en-US" sz="1600" dirty="0"/>
              <a:t>It keeps the exposure on </a:t>
            </a:r>
            <a:r>
              <a:rPr lang="en-US" sz="1600" b="1" dirty="0"/>
              <a:t>longer</a:t>
            </a:r>
            <a:r>
              <a:rPr lang="en-US" sz="1600" dirty="0"/>
              <a:t>.</a:t>
            </a:r>
          </a:p>
          <a:p>
            <a:pPr>
              <a:buFont typeface="Arial" panose="020B0604020202020204" pitchFamily="34" charset="0"/>
              <a:buChar char="•"/>
            </a:pPr>
            <a:r>
              <a:rPr lang="en-US" sz="1600" dirty="0"/>
              <a:t>EI stays the </a:t>
            </a:r>
            <a:r>
              <a:rPr lang="en-US" sz="1600" b="1" dirty="0"/>
              <a:t>same</a:t>
            </a:r>
            <a:r>
              <a:rPr lang="en-US" sz="1600" dirty="0"/>
              <a:t> because AEC will reach the correct level.</a:t>
            </a:r>
          </a:p>
          <a:p>
            <a:pPr>
              <a:buFont typeface="Arial" panose="020B0604020202020204" pitchFamily="34" charset="0"/>
              <a:buChar char="•"/>
            </a:pPr>
            <a:r>
              <a:rPr lang="en-US" sz="1600" dirty="0"/>
              <a:t>SNR stays </a:t>
            </a:r>
            <a:r>
              <a:rPr lang="en-US" sz="1600" b="1" dirty="0"/>
              <a:t>the same</a:t>
            </a:r>
            <a:r>
              <a:rPr lang="en-US" sz="1600" dirty="0"/>
              <a:t> because EI is unchanged.</a:t>
            </a:r>
          </a:p>
          <a:p>
            <a:pPr>
              <a:buFont typeface="Arial" panose="020B0604020202020204" pitchFamily="34" charset="0"/>
              <a:buChar char="•"/>
            </a:pPr>
            <a:r>
              <a:rPr lang="en-US" sz="1600" dirty="0"/>
              <a:t>Contrast goes </a:t>
            </a:r>
            <a:r>
              <a:rPr lang="en-US" sz="1600" b="1" dirty="0"/>
              <a:t>up</a:t>
            </a:r>
            <a:r>
              <a:rPr lang="en-US" sz="1600" dirty="0"/>
              <a:t> because scatter is reduced.</a:t>
            </a:r>
          </a:p>
          <a:p>
            <a:pPr>
              <a:buFont typeface="Arial" panose="020B0604020202020204" pitchFamily="34" charset="0"/>
              <a:buChar char="•"/>
            </a:pPr>
            <a:r>
              <a:rPr lang="en-US" sz="1600" dirty="0"/>
              <a:t>Patient dose goes </a:t>
            </a:r>
            <a:r>
              <a:rPr lang="en-US" sz="1600" b="1" dirty="0"/>
              <a:t>down</a:t>
            </a:r>
            <a:r>
              <a:rPr lang="en-US" sz="1600" dirty="0"/>
              <a:t> because the exposed area is smaller.</a:t>
            </a:r>
          </a:p>
          <a:p>
            <a:pPr>
              <a:buNone/>
            </a:pPr>
            <a:br>
              <a:rPr lang="en-US" sz="1600" dirty="0"/>
            </a:br>
            <a:endParaRPr lang="en-US" sz="1600" dirty="0"/>
          </a:p>
          <a:p>
            <a:pPr>
              <a:buNone/>
            </a:pPr>
            <a:r>
              <a:rPr lang="en-US" sz="1600" b="1" dirty="0"/>
              <a:t>Less collimation</a:t>
            </a:r>
          </a:p>
          <a:p>
            <a:pPr>
              <a:buFont typeface="Arial" panose="020B0604020202020204" pitchFamily="34" charset="0"/>
              <a:buChar char="•"/>
            </a:pPr>
            <a:r>
              <a:rPr lang="en-US" sz="1600" dirty="0"/>
              <a:t>AEC chamber gets </a:t>
            </a:r>
            <a:r>
              <a:rPr lang="en-US" sz="1600" b="1" dirty="0"/>
              <a:t>more scatter</a:t>
            </a:r>
            <a:r>
              <a:rPr lang="en-US" sz="1600" dirty="0"/>
              <a:t>.</a:t>
            </a:r>
          </a:p>
          <a:p>
            <a:pPr>
              <a:buFont typeface="Arial" panose="020B0604020202020204" pitchFamily="34" charset="0"/>
              <a:buChar char="•"/>
            </a:pPr>
            <a:r>
              <a:rPr lang="en-US" sz="1600" dirty="0"/>
              <a:t>The detector received more radiation.</a:t>
            </a:r>
          </a:p>
          <a:p>
            <a:pPr>
              <a:buFont typeface="Arial" panose="020B0604020202020204" pitchFamily="34" charset="0"/>
              <a:buChar char="•"/>
            </a:pPr>
            <a:r>
              <a:rPr lang="en-US" sz="1600" dirty="0"/>
              <a:t>It stops the exposure </a:t>
            </a:r>
            <a:r>
              <a:rPr lang="en-US" sz="1600" b="1" dirty="0"/>
              <a:t>earlier</a:t>
            </a:r>
            <a:r>
              <a:rPr lang="en-US" sz="1600" dirty="0"/>
              <a:t>.</a:t>
            </a:r>
          </a:p>
          <a:p>
            <a:pPr>
              <a:buFont typeface="Arial" panose="020B0604020202020204" pitchFamily="34" charset="0"/>
              <a:buChar char="•"/>
            </a:pPr>
            <a:r>
              <a:rPr lang="en-US" sz="1600" dirty="0"/>
              <a:t>EI stays </a:t>
            </a:r>
            <a:r>
              <a:rPr lang="en-US" sz="1600" b="1" dirty="0"/>
              <a:t>the same</a:t>
            </a:r>
            <a:r>
              <a:rPr lang="en-US" sz="1600" dirty="0"/>
              <a:t>.</a:t>
            </a:r>
          </a:p>
          <a:p>
            <a:pPr>
              <a:buFont typeface="Arial" panose="020B0604020202020204" pitchFamily="34" charset="0"/>
              <a:buChar char="•"/>
            </a:pPr>
            <a:r>
              <a:rPr lang="en-US" sz="1600" dirty="0"/>
              <a:t>SNR stays </a:t>
            </a:r>
            <a:r>
              <a:rPr lang="en-US" sz="1600" b="1" dirty="0"/>
              <a:t>the same</a:t>
            </a:r>
            <a:r>
              <a:rPr lang="en-US" sz="1600" dirty="0"/>
              <a:t>.</a:t>
            </a:r>
          </a:p>
          <a:p>
            <a:pPr>
              <a:buFont typeface="Arial" panose="020B0604020202020204" pitchFamily="34" charset="0"/>
              <a:buChar char="•"/>
            </a:pPr>
            <a:r>
              <a:rPr lang="en-US" sz="1600" dirty="0"/>
              <a:t>Contrast goes </a:t>
            </a:r>
            <a:r>
              <a:rPr lang="en-US" sz="1600" b="1" dirty="0"/>
              <a:t>down</a:t>
            </a:r>
            <a:r>
              <a:rPr lang="en-US" sz="1600" dirty="0"/>
              <a:t> due to more scatter.</a:t>
            </a:r>
          </a:p>
          <a:p>
            <a:pPr>
              <a:buFont typeface="Arial" panose="020B0604020202020204" pitchFamily="34" charset="0"/>
              <a:buChar char="•"/>
            </a:pPr>
            <a:r>
              <a:rPr lang="en-US" sz="1600" dirty="0"/>
              <a:t>Patient dose </a:t>
            </a:r>
            <a:r>
              <a:rPr lang="en-US" sz="1600" b="1" dirty="0"/>
              <a:t>increases</a:t>
            </a:r>
            <a:r>
              <a:rPr lang="en-US" sz="1600" dirty="0"/>
              <a:t> because a larger area is irradiated.</a:t>
            </a:r>
          </a:p>
        </p:txBody>
      </p:sp>
    </p:spTree>
    <p:extLst>
      <p:ext uri="{BB962C8B-B14F-4D97-AF65-F5344CB8AC3E}">
        <p14:creationId xmlns:p14="http://schemas.microsoft.com/office/powerpoint/2010/main" val="1038065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FCCDD320-F060-4CF7-AE20-8592F7C957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Rectangle 11272">
            <a:extLst>
              <a:ext uri="{FF2B5EF4-FFF2-40B4-BE49-F238E27FC236}">
                <a16:creationId xmlns:a16="http://schemas.microsoft.com/office/drawing/2014/main" id="{4B49AD00-D954-4DA1-88A1-FFCD8F59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544" y="685798"/>
            <a:ext cx="4613397" cy="54863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EB1C328-152D-AA37-803F-89DA54A1F246}"/>
              </a:ext>
            </a:extLst>
          </p:cNvPr>
          <p:cNvSpPr txBox="1"/>
          <p:nvPr/>
        </p:nvSpPr>
        <p:spPr>
          <a:xfrm>
            <a:off x="1217925" y="2132122"/>
            <a:ext cx="3648635" cy="3564735"/>
          </a:xfrm>
          <a:prstGeom prst="rect">
            <a:avLst/>
          </a:prstGeom>
        </p:spPr>
        <p:txBody>
          <a:bodyPr vert="horz" lIns="91440" tIns="45720" rIns="91440" bIns="45720" rtlCol="0" anchor="t">
            <a:normAutofit/>
          </a:bodyPr>
          <a:lstStyle/>
          <a:p>
            <a:pPr algn="ctr">
              <a:lnSpc>
                <a:spcPct val="90000"/>
              </a:lnSpc>
              <a:spcAft>
                <a:spcPts val="600"/>
              </a:spcAft>
            </a:pPr>
            <a:r>
              <a:rPr lang="en-US" sz="2000" b="1" dirty="0">
                <a:solidFill>
                  <a:schemeClr val="bg1"/>
                </a:solidFill>
              </a:rPr>
              <a:t>Emphysema </a:t>
            </a:r>
          </a:p>
          <a:p>
            <a:pPr indent="-228600" algn="ctr">
              <a:lnSpc>
                <a:spcPct val="90000"/>
              </a:lnSpc>
              <a:spcAft>
                <a:spcPts val="600"/>
              </a:spcAft>
              <a:buFont typeface="Arial" panose="020B0604020202020204" pitchFamily="34" charset="0"/>
              <a:buChar char="•"/>
            </a:pPr>
            <a:r>
              <a:rPr lang="en-US" sz="2000" dirty="0">
                <a:solidFill>
                  <a:schemeClr val="bg1"/>
                </a:solidFill>
              </a:rPr>
              <a:t>In emphysema, there is increased air and decreased soft tissue. Air attenuates almost nothing, so the AEC chamber receives radiation very quickly. This can cause early termination and produce an underexposed, noisy image. </a:t>
            </a:r>
          </a:p>
        </p:txBody>
      </p:sp>
      <p:pic>
        <p:nvPicPr>
          <p:cNvPr id="11266" name="Picture 2" descr="Pulmonary emphysema | Radiology Reference Article | Radiopaedia.org">
            <a:extLst>
              <a:ext uri="{FF2B5EF4-FFF2-40B4-BE49-F238E27FC236}">
                <a16:creationId xmlns:a16="http://schemas.microsoft.com/office/drawing/2014/main" id="{5CDA5714-80B9-5D60-FE4A-1159C3D361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5999" y="660510"/>
            <a:ext cx="5428121" cy="542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711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Abdominal X-ray examination revealed massive bowel gas and the stoppage...  | Download Scientific Diagram">
            <a:extLst>
              <a:ext uri="{FF2B5EF4-FFF2-40B4-BE49-F238E27FC236}">
                <a16:creationId xmlns:a16="http://schemas.microsoft.com/office/drawing/2014/main" id="{0AB52C90-D60A-E998-1C37-C9A3F49A0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565" b="2"/>
          <a:stretch>
            <a:fillRect/>
          </a:stretch>
        </p:blipFill>
        <p:spPr bwMode="auto">
          <a:xfrm>
            <a:off x="20" y="10"/>
            <a:ext cx="5409897" cy="6857989"/>
          </a:xfrm>
          <a:prstGeom prst="rect">
            <a:avLst/>
          </a:prstGeom>
          <a:noFill/>
          <a:extLst>
            <a:ext uri="{909E8E84-426E-40DD-AFC4-6F175D3DCCD1}">
              <a14:hiddenFill xmlns:a14="http://schemas.microsoft.com/office/drawing/2010/main">
                <a:solidFill>
                  <a:srgbClr val="FFFFFF"/>
                </a:solidFill>
              </a14:hiddenFill>
            </a:ext>
          </a:extLst>
        </p:spPr>
      </p:pic>
      <p:sp>
        <p:nvSpPr>
          <p:cNvPr id="13321" name="Rectangle 13320">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3" name="Rectangle 13322">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06A99C-6B90-A9FA-526F-10D4D3133A1D}"/>
              </a:ext>
            </a:extLst>
          </p:cNvPr>
          <p:cNvSpPr txBox="1"/>
          <p:nvPr/>
        </p:nvSpPr>
        <p:spPr>
          <a:xfrm>
            <a:off x="6746001" y="2447337"/>
            <a:ext cx="4110198" cy="3075480"/>
          </a:xfrm>
          <a:prstGeom prst="rect">
            <a:avLst/>
          </a:prstGeom>
        </p:spPr>
        <p:txBody>
          <a:bodyPr vert="horz" lIns="91440" tIns="45720" rIns="91440" bIns="45720" rtlCol="0" anchor="t">
            <a:normAutofit/>
          </a:bodyPr>
          <a:lstStyle/>
          <a:p>
            <a:pPr>
              <a:lnSpc>
                <a:spcPct val="90000"/>
              </a:lnSpc>
              <a:spcAft>
                <a:spcPts val="600"/>
              </a:spcAft>
            </a:pPr>
            <a:r>
              <a:rPr lang="en-US" sz="2000" b="1" dirty="0">
                <a:solidFill>
                  <a:schemeClr val="bg1"/>
                </a:solidFill>
              </a:rPr>
              <a:t>Excess Gas in the Abdomen</a:t>
            </a:r>
          </a:p>
          <a:p>
            <a:pPr indent="-228600">
              <a:lnSpc>
                <a:spcPct val="90000"/>
              </a:lnSpc>
              <a:spcAft>
                <a:spcPts val="600"/>
              </a:spcAft>
              <a:buFont typeface="Arial" panose="020B0604020202020204" pitchFamily="34" charset="0"/>
              <a:buChar char="•"/>
            </a:pPr>
            <a:r>
              <a:rPr lang="en-US" sz="2000" dirty="0">
                <a:solidFill>
                  <a:schemeClr val="bg1"/>
                </a:solidFill>
              </a:rPr>
              <a:t>An air-filled bowel allows the beam to pass through with minimal attenuation. The AEC chamber fills rapidly, ending the exposure sooner than intended. This leads to an underexposed abdomen with visible noise. Manual technique adjustment is more reliable when there is significant abdominal gas.</a:t>
            </a:r>
          </a:p>
        </p:txBody>
      </p:sp>
    </p:spTree>
    <p:extLst>
      <p:ext uri="{BB962C8B-B14F-4D97-AF65-F5344CB8AC3E}">
        <p14:creationId xmlns:p14="http://schemas.microsoft.com/office/powerpoint/2010/main" val="300045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BF0185-6F1D-052B-7D31-10619DEF4A53}"/>
              </a:ext>
            </a:extLst>
          </p:cNvPr>
          <p:cNvSpPr txBox="1"/>
          <p:nvPr/>
        </p:nvSpPr>
        <p:spPr>
          <a:xfrm>
            <a:off x="735675" y="936183"/>
            <a:ext cx="10969990" cy="1200329"/>
          </a:xfrm>
          <a:prstGeom prst="rect">
            <a:avLst/>
          </a:prstGeom>
          <a:noFill/>
        </p:spPr>
        <p:txBody>
          <a:bodyPr wrap="square">
            <a:spAutoFit/>
          </a:bodyPr>
          <a:lstStyle/>
          <a:p>
            <a:r>
              <a:rPr lang="en-US" dirty="0">
                <a:solidFill>
                  <a:srgbClr val="C00000"/>
                </a:solidFill>
              </a:rPr>
              <a:t>AEC works correctly only when the patient fully covers the selected chamber and provides sufficient tissue to attenuate the beam. If the anatomy is too small, too thin, off-center, or contains too much air or metal, the exposure may terminate too early or too late. In those situations, manual technique provides safer and more consistent image quality.</a:t>
            </a:r>
          </a:p>
        </p:txBody>
      </p:sp>
    </p:spTree>
    <p:extLst>
      <p:ext uri="{BB962C8B-B14F-4D97-AF65-F5344CB8AC3E}">
        <p14:creationId xmlns:p14="http://schemas.microsoft.com/office/powerpoint/2010/main" val="30085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DBD3C8E-B82C-44CA-0B8C-1EC7BA619137}"/>
              </a:ext>
            </a:extLst>
          </p:cNvPr>
          <p:cNvPicPr>
            <a:picLocks noChangeAspect="1"/>
          </p:cNvPicPr>
          <p:nvPr/>
        </p:nvPicPr>
        <p:blipFill>
          <a:blip r:embed="rId2"/>
          <a:stretch>
            <a:fillRect/>
          </a:stretch>
        </p:blipFill>
        <p:spPr>
          <a:xfrm>
            <a:off x="643467" y="1888659"/>
            <a:ext cx="10905066" cy="3080680"/>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12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nverse Square Law In Radiography (SID Impact To MAs) • How Radiology Works">
            <a:extLst>
              <a:ext uri="{FF2B5EF4-FFF2-40B4-BE49-F238E27FC236}">
                <a16:creationId xmlns:a16="http://schemas.microsoft.com/office/drawing/2014/main" id="{1852ADA9-9C16-0D8A-ADEA-DDDC61443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727" y="1042347"/>
            <a:ext cx="4123330" cy="41233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1051C41-FA2C-442C-173B-65FBF4635E22}"/>
              </a:ext>
            </a:extLst>
          </p:cNvPr>
          <p:cNvSpPr txBox="1"/>
          <p:nvPr/>
        </p:nvSpPr>
        <p:spPr>
          <a:xfrm>
            <a:off x="421943" y="275996"/>
            <a:ext cx="6097136" cy="5355312"/>
          </a:xfrm>
          <a:prstGeom prst="rect">
            <a:avLst/>
          </a:prstGeom>
          <a:noFill/>
        </p:spPr>
        <p:txBody>
          <a:bodyPr wrap="square">
            <a:spAutoFit/>
          </a:bodyPr>
          <a:lstStyle/>
          <a:p>
            <a:pPr>
              <a:buNone/>
            </a:pPr>
            <a:r>
              <a:rPr lang="en-US" b="1" dirty="0"/>
              <a:t>Source to Image Receptor Distance (SID)</a:t>
            </a:r>
          </a:p>
          <a:p>
            <a:pPr>
              <a:buNone/>
            </a:pPr>
            <a:endParaRPr lang="en-US" b="1" dirty="0"/>
          </a:p>
          <a:p>
            <a:pPr>
              <a:buNone/>
            </a:pPr>
            <a:r>
              <a:rPr lang="en-US" dirty="0"/>
              <a:t>SID is the distance from the x-ray tube to the image receptor.</a:t>
            </a:r>
            <a:br>
              <a:rPr lang="en-US" dirty="0"/>
            </a:br>
            <a:r>
              <a:rPr lang="en-US" dirty="0"/>
              <a:t>Changing the SID changes the </a:t>
            </a:r>
            <a:r>
              <a:rPr lang="en-US" b="1" dirty="0"/>
              <a:t>beam intensity</a:t>
            </a:r>
            <a:r>
              <a:rPr lang="en-US" dirty="0"/>
              <a:t> at the receptor due to the inverse-square law.</a:t>
            </a:r>
          </a:p>
          <a:p>
            <a:pPr>
              <a:buNone/>
            </a:pPr>
            <a:endParaRPr lang="en-US" dirty="0"/>
          </a:p>
          <a:p>
            <a:pPr>
              <a:buNone/>
            </a:pPr>
            <a:r>
              <a:rPr lang="en-US" b="1" dirty="0"/>
              <a:t>1. Longer SID</a:t>
            </a:r>
          </a:p>
          <a:p>
            <a:pPr>
              <a:buFont typeface="Arial" panose="020B0604020202020204" pitchFamily="34" charset="0"/>
              <a:buChar char="•"/>
            </a:pPr>
            <a:r>
              <a:rPr lang="en-US" dirty="0"/>
              <a:t>Beam intensity at the receptor drops</a:t>
            </a:r>
          </a:p>
          <a:p>
            <a:pPr>
              <a:buFont typeface="Arial" panose="020B0604020202020204" pitchFamily="34" charset="0"/>
              <a:buChar char="•"/>
            </a:pPr>
            <a:r>
              <a:rPr lang="en-US" dirty="0"/>
              <a:t>AEC must increase the exposure time to maintain the same receptor exposure</a:t>
            </a:r>
          </a:p>
          <a:p>
            <a:pPr>
              <a:buFont typeface="Arial" panose="020B0604020202020204" pitchFamily="34" charset="0"/>
              <a:buChar char="•"/>
            </a:pPr>
            <a:r>
              <a:rPr lang="en-US" dirty="0"/>
              <a:t>EI stays the same because AEC compensates</a:t>
            </a:r>
          </a:p>
          <a:p>
            <a:pPr>
              <a:buFont typeface="Arial" panose="020B0604020202020204" pitchFamily="34" charset="0"/>
              <a:buChar char="•"/>
            </a:pPr>
            <a:r>
              <a:rPr lang="en-US" dirty="0"/>
              <a:t>Patient skin dose is lower</a:t>
            </a:r>
          </a:p>
          <a:p>
            <a:pPr>
              <a:buFont typeface="Arial" panose="020B0604020202020204" pitchFamily="34" charset="0"/>
              <a:buChar char="•"/>
            </a:pPr>
            <a:endParaRPr lang="en-US" dirty="0"/>
          </a:p>
          <a:p>
            <a:pPr>
              <a:buNone/>
            </a:pPr>
            <a:r>
              <a:rPr lang="en-US" b="1" dirty="0"/>
              <a:t>2. Shorter SID</a:t>
            </a:r>
          </a:p>
          <a:p>
            <a:pPr>
              <a:buFont typeface="Arial" panose="020B0604020202020204" pitchFamily="34" charset="0"/>
              <a:buChar char="•"/>
            </a:pPr>
            <a:r>
              <a:rPr lang="en-US" dirty="0"/>
              <a:t>Beam intensity at the receptor rises</a:t>
            </a:r>
          </a:p>
          <a:p>
            <a:pPr>
              <a:buFont typeface="Arial" panose="020B0604020202020204" pitchFamily="34" charset="0"/>
              <a:buChar char="•"/>
            </a:pPr>
            <a:r>
              <a:rPr lang="en-US" dirty="0"/>
              <a:t>Less </a:t>
            </a:r>
            <a:r>
              <a:rPr lang="en-US" dirty="0" err="1"/>
              <a:t>mAs</a:t>
            </a:r>
            <a:r>
              <a:rPr lang="en-US" dirty="0"/>
              <a:t> is needed</a:t>
            </a:r>
          </a:p>
          <a:p>
            <a:pPr>
              <a:buFont typeface="Arial" panose="020B0604020202020204" pitchFamily="34" charset="0"/>
              <a:buChar char="•"/>
            </a:pPr>
            <a:r>
              <a:rPr lang="en-US" dirty="0"/>
              <a:t>Exposure time decreases</a:t>
            </a:r>
          </a:p>
          <a:p>
            <a:pPr>
              <a:buFont typeface="Arial" panose="020B0604020202020204" pitchFamily="34" charset="0"/>
              <a:buChar char="•"/>
            </a:pPr>
            <a:r>
              <a:rPr lang="en-US" dirty="0"/>
              <a:t>EI stays the same (AEC compensates)</a:t>
            </a:r>
          </a:p>
          <a:p>
            <a:pPr>
              <a:buFont typeface="Arial" panose="020B0604020202020204" pitchFamily="34" charset="0"/>
              <a:buChar char="•"/>
            </a:pPr>
            <a:r>
              <a:rPr lang="en-US" dirty="0"/>
              <a:t>PT dose slightly higher</a:t>
            </a:r>
          </a:p>
        </p:txBody>
      </p:sp>
    </p:spTree>
    <p:extLst>
      <p:ext uri="{BB962C8B-B14F-4D97-AF65-F5344CB8AC3E}">
        <p14:creationId xmlns:p14="http://schemas.microsoft.com/office/powerpoint/2010/main" val="2635691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CF900DC-F8FC-9EE2-72FE-8DF8AC2EE396}"/>
              </a:ext>
            </a:extLst>
          </p:cNvPr>
          <p:cNvPicPr>
            <a:picLocks noChangeAspect="1"/>
          </p:cNvPicPr>
          <p:nvPr/>
        </p:nvPicPr>
        <p:blipFill>
          <a:blip r:embed="rId2"/>
          <a:stretch>
            <a:fillRect/>
          </a:stretch>
        </p:blipFill>
        <p:spPr>
          <a:xfrm>
            <a:off x="643467" y="2106761"/>
            <a:ext cx="10905066" cy="2644478"/>
          </a:xfrm>
          <a:prstGeom prst="rect">
            <a:avLst/>
          </a:prstGeom>
          <a:ln>
            <a:noFill/>
          </a:ln>
        </p:spPr>
      </p:pic>
    </p:spTree>
    <p:extLst>
      <p:ext uri="{BB962C8B-B14F-4D97-AF65-F5344CB8AC3E}">
        <p14:creationId xmlns:p14="http://schemas.microsoft.com/office/powerpoint/2010/main" val="4146756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FF1ABE0-BA5B-EC12-CEEC-1BE4E536D27F}"/>
              </a:ext>
            </a:extLst>
          </p:cNvPr>
          <p:cNvSpPr txBox="1"/>
          <p:nvPr/>
        </p:nvSpPr>
        <p:spPr>
          <a:xfrm>
            <a:off x="645066" y="2031101"/>
            <a:ext cx="4282984" cy="3511943"/>
          </a:xfrm>
          <a:prstGeom prst="rect">
            <a:avLst/>
          </a:prstGeom>
        </p:spPr>
        <p:txBody>
          <a:bodyPr vert="horz" lIns="91440" tIns="45720" rIns="91440" bIns="45720" rtlCol="0" anchor="ctr">
            <a:normAutofit/>
          </a:bodyPr>
          <a:lstStyle/>
          <a:p>
            <a:pPr>
              <a:lnSpc>
                <a:spcPct val="90000"/>
              </a:lnSpc>
              <a:spcAft>
                <a:spcPts val="600"/>
              </a:spcAft>
            </a:pPr>
            <a:r>
              <a:rPr lang="en-US" b="1" dirty="0"/>
              <a:t>Patient Size and AEC in Radiography</a:t>
            </a:r>
            <a:endParaRPr lang="en-US" dirty="0"/>
          </a:p>
          <a:p>
            <a:pPr indent="-228600">
              <a:lnSpc>
                <a:spcPct val="90000"/>
              </a:lnSpc>
              <a:spcAft>
                <a:spcPts val="600"/>
              </a:spcAft>
              <a:buFont typeface="Arial" panose="020B0604020202020204" pitchFamily="34" charset="0"/>
              <a:buChar char="•"/>
            </a:pPr>
            <a:r>
              <a:rPr lang="en-US" dirty="0"/>
              <a:t>Automatic exposure control adjusts exposure time based on how much the patient attenuates the beam. Larger patients absorb more radiation, so AEC chambers take longer to reach the programmed exposure level. Smaller patients attenuate less, so the AEC terminates the exposure quickly. Although image brightness remains constant, changes in patient size affect exposure time, scatter production, and patient dose. </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D7068E-164F-1BC4-9C92-CB36F8B3F80F}"/>
              </a:ext>
            </a:extLst>
          </p:cNvPr>
          <p:cNvPicPr>
            <a:picLocks noChangeAspect="1"/>
          </p:cNvPicPr>
          <p:nvPr/>
        </p:nvPicPr>
        <p:blipFill>
          <a:blip r:embed="rId2"/>
          <a:stretch>
            <a:fillRect/>
          </a:stretch>
        </p:blipFill>
        <p:spPr>
          <a:xfrm>
            <a:off x="5987738" y="1476424"/>
            <a:ext cx="5628018" cy="3672281"/>
          </a:xfrm>
          <a:prstGeom prst="rect">
            <a:avLst/>
          </a:prstGeom>
        </p:spPr>
      </p:pic>
    </p:spTree>
    <p:extLst>
      <p:ext uri="{BB962C8B-B14F-4D97-AF65-F5344CB8AC3E}">
        <p14:creationId xmlns:p14="http://schemas.microsoft.com/office/powerpoint/2010/main" val="4131941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BCDE0E9-5A5D-8C5A-08AE-D7B755972E58}"/>
              </a:ext>
            </a:extLst>
          </p:cNvPr>
          <p:cNvPicPr>
            <a:picLocks noChangeAspect="1"/>
          </p:cNvPicPr>
          <p:nvPr/>
        </p:nvPicPr>
        <p:blipFill>
          <a:blip r:embed="rId2"/>
          <a:stretch>
            <a:fillRect/>
          </a:stretch>
        </p:blipFill>
        <p:spPr>
          <a:xfrm>
            <a:off x="643467" y="1820502"/>
            <a:ext cx="10905066" cy="3216994"/>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2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a:extLst>
              <a:ext uri="{FF2B5EF4-FFF2-40B4-BE49-F238E27FC236}">
                <a16:creationId xmlns:a16="http://schemas.microsoft.com/office/drawing/2014/main" id="{A41D69CF-CC20-737A-06D7-B9F119B70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076"/>
          <a:stretch>
            <a:fillRect/>
          </a:stretch>
        </p:blipFill>
        <p:spPr bwMode="auto">
          <a:xfrm>
            <a:off x="20" y="10"/>
            <a:ext cx="12191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14345" name="Rectangle: Rounded Corners 14344">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EC3E6BD6-426C-368B-3DAE-04512881060A}"/>
              </a:ext>
            </a:extLst>
          </p:cNvPr>
          <p:cNvSpPr txBox="1"/>
          <p:nvPr/>
        </p:nvSpPr>
        <p:spPr>
          <a:xfrm>
            <a:off x="566928" y="4956314"/>
            <a:ext cx="11058144" cy="130641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t>In bariatric patients, use slightly higher kVp with AEC to improve penetration and shorten exposure time, while controlling scatter with tight collimation and a grid.</a:t>
            </a:r>
          </a:p>
        </p:txBody>
      </p:sp>
    </p:spTree>
    <p:extLst>
      <p:ext uri="{BB962C8B-B14F-4D97-AF65-F5344CB8AC3E}">
        <p14:creationId xmlns:p14="http://schemas.microsoft.com/office/powerpoint/2010/main" val="607496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CEA09C-E9EB-B9E4-1933-55D2B3E970C1}"/>
              </a:ext>
            </a:extLst>
          </p:cNvPr>
          <p:cNvSpPr txBox="1"/>
          <p:nvPr/>
        </p:nvSpPr>
        <p:spPr>
          <a:xfrm>
            <a:off x="789462" y="384853"/>
            <a:ext cx="10990161" cy="1200329"/>
          </a:xfrm>
          <a:prstGeom prst="rect">
            <a:avLst/>
          </a:prstGeom>
          <a:noFill/>
        </p:spPr>
        <p:txBody>
          <a:bodyPr wrap="square">
            <a:spAutoFit/>
          </a:bodyPr>
          <a:lstStyle/>
          <a:p>
            <a:pPr>
              <a:buNone/>
            </a:pPr>
            <a:r>
              <a:rPr lang="en-US" b="1" dirty="0"/>
              <a:t>What Is Anatomical Programming?</a:t>
            </a:r>
          </a:p>
          <a:p>
            <a:pPr>
              <a:buNone/>
            </a:pPr>
            <a:r>
              <a:rPr lang="en-US" dirty="0"/>
              <a:t>Anatomical programming (APR) is a built-in feature on the X-ray console that lets you choose the body part you are imaging. Once you select it, the system loads a preset technique for that view. It is meant to make the exam faster and more consistent.</a:t>
            </a:r>
          </a:p>
        </p:txBody>
      </p:sp>
      <p:pic>
        <p:nvPicPr>
          <p:cNvPr id="2050" name="Picture 2" descr="Floor to Ceiling X-ray System | TI-BA Enterprises">
            <a:extLst>
              <a:ext uri="{FF2B5EF4-FFF2-40B4-BE49-F238E27FC236}">
                <a16:creationId xmlns:a16="http://schemas.microsoft.com/office/drawing/2014/main" id="{E70D30DD-A40D-8142-4113-46068C5752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56540" y="2005633"/>
            <a:ext cx="6408285" cy="41493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392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TotalTime>
  <Words>1074</Words>
  <Application>Microsoft Office PowerPoint</Application>
  <PresentationFormat>Widescreen</PresentationFormat>
  <Paragraphs>94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Konrad Stelmark</dc:creator>
  <cp:lastModifiedBy>Konrad Stelmark</cp:lastModifiedBy>
  <cp:revision>6</cp:revision>
  <dcterms:created xsi:type="dcterms:W3CDTF">2025-11-24T22:20:08Z</dcterms:created>
  <dcterms:modified xsi:type="dcterms:W3CDTF">2025-11-25T00:15:53Z</dcterms:modified>
</cp:coreProperties>
</file>